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tags/tag11.xml" ContentType="application/vnd.openxmlformats-officedocument.presentationml.tags+xml"/>
  <Override PartName="/ppt/notesSlides/notesSlide14.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tags/tag12.xml" ContentType="application/vnd.openxmlformats-officedocument.presentationml.tags+xml"/>
  <Override PartName="/ppt/notesSlides/notesSlide15.xml" ContentType="application/vnd.openxmlformats-officedocument.presentationml.notesSlide+xml"/>
  <Override PartName="/ppt/charts/chart7.xml" ContentType="application/vnd.openxmlformats-officedocument.drawingml.chart+xml"/>
  <Override PartName="/ppt/tags/tag13.xml" ContentType="application/vnd.openxmlformats-officedocument.presentationml.tags+xml"/>
  <Override PartName="/ppt/notesSlides/notesSlide16.xml" ContentType="application/vnd.openxmlformats-officedocument.presentationml.notesSlide+xml"/>
  <Override PartName="/ppt/charts/chart8.xml" ContentType="application/vnd.openxmlformats-officedocument.drawingml.chart+xml"/>
  <Override PartName="/ppt/tags/tag14.xml" ContentType="application/vnd.openxmlformats-officedocument.presentationml.tags+xml"/>
  <Override PartName="/ppt/notesSlides/notesSlide17.xml" ContentType="application/vnd.openxmlformats-officedocument.presentationml.notesSlide+xml"/>
  <Override PartName="/ppt/charts/chart9.xml" ContentType="application/vnd.openxmlformats-officedocument.drawingml.chart+xml"/>
  <Override PartName="/ppt/tags/tag15.xml" ContentType="application/vnd.openxmlformats-officedocument.presentationml.tags+xml"/>
  <Override PartName="/ppt/notesSlides/notesSlide18.xml" ContentType="application/vnd.openxmlformats-officedocument.presentationml.notesSlide+xml"/>
  <Override PartName="/ppt/charts/chart10.xml" ContentType="application/vnd.openxmlformats-officedocument.drawingml.chart+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tags/tag21.xml" ContentType="application/vnd.openxmlformats-officedocument.presentationml.tags+xml"/>
  <Override PartName="/ppt/notesSlides/notesSlide24.xml" ContentType="application/vnd.openxmlformats-officedocument.presentationml.notesSlide+xml"/>
  <Override PartName="/ppt/charts/chart12.xml" ContentType="application/vnd.openxmlformats-officedocument.drawingml.chart+xml"/>
  <Override PartName="/ppt/tags/tag22.xml" ContentType="application/vnd.openxmlformats-officedocument.presentationml.tags+xml"/>
  <Override PartName="/ppt/notesSlides/notesSlide25.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8.xml" ContentType="application/vnd.openxmlformats-officedocument.presentationml.notesSlide+xml"/>
  <Override PartName="/ppt/charts/chart16.xml" ContentType="application/vnd.openxmlformats-officedocument.drawingml.chart+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charts/chart17.xml" ContentType="application/vnd.openxmlformats-officedocument.drawingml.chart+xml"/>
  <Override PartName="/ppt/drawings/drawing5.xml" ContentType="application/vnd.openxmlformats-officedocument.drawingml.chartshapes+xml"/>
  <Override PartName="/ppt/tags/tag27.xml" ContentType="application/vnd.openxmlformats-officedocument.presentationml.tags+xml"/>
  <Override PartName="/ppt/notesSlides/notesSlide31.xml" ContentType="application/vnd.openxmlformats-officedocument.presentationml.notesSlide+xml"/>
  <Override PartName="/ppt/charts/chart18.xml" ContentType="application/vnd.openxmlformats-officedocument.drawingml.chart+xml"/>
  <Override PartName="/ppt/drawings/drawing6.xml" ContentType="application/vnd.openxmlformats-officedocument.drawingml.chartshapes+xml"/>
  <Override PartName="/ppt/tags/tag28.xml" ContentType="application/vnd.openxmlformats-officedocument.presentationml.tags+xml"/>
  <Override PartName="/ppt/notesSlides/notesSlide32.xml" ContentType="application/vnd.openxmlformats-officedocument.presentationml.notesSlide+xml"/>
  <Override PartName="/ppt/charts/chart19.xml" ContentType="application/vnd.openxmlformats-officedocument.drawingml.chart+xml"/>
  <Override PartName="/ppt/tags/tag29.xml" ContentType="application/vnd.openxmlformats-officedocument.presentationml.tags+xml"/>
  <Override PartName="/ppt/notesSlides/notesSlide33.xml" ContentType="application/vnd.openxmlformats-officedocument.presentationml.notesSlide+xml"/>
  <Override PartName="/ppt/charts/chart20.xml" ContentType="application/vnd.openxmlformats-officedocument.drawingml.chart+xml"/>
  <Override PartName="/ppt/tags/tag30.xml" ContentType="application/vnd.openxmlformats-officedocument.presentationml.tags+xml"/>
  <Override PartName="/ppt/notesSlides/notesSlide34.xml" ContentType="application/vnd.openxmlformats-officedocument.presentationml.notesSlide+xml"/>
  <Override PartName="/ppt/charts/chart21.xml" ContentType="application/vnd.openxmlformats-officedocument.drawingml.chart+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2.xml" ContentType="application/vnd.openxmlformats-officedocument.drawingml.chart+xml"/>
  <Override PartName="/ppt/drawings/drawing7.xml" ContentType="application/vnd.openxmlformats-officedocument.drawingml.chartshapes+xml"/>
  <Override PartName="/ppt/notesSlides/notesSlide38.xml" ContentType="application/vnd.openxmlformats-officedocument.presentationml.notesSlide+xml"/>
  <Override PartName="/ppt/charts/chart23.xml" ContentType="application/vnd.openxmlformats-officedocument.drawingml.chart+xml"/>
  <Override PartName="/ppt/notesSlides/notesSlide39.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charts/chart26.xml" ContentType="application/vnd.openxmlformats-officedocument.drawingml.chart+xml"/>
  <Override PartName="/ppt/notesSlides/notesSlide47.xml" ContentType="application/vnd.openxmlformats-officedocument.presentationml.notesSlide+xml"/>
  <Override PartName="/ppt/charts/chart27.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8.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9.xml" ContentType="application/vnd.openxmlformats-officedocument.drawingml.chart+xml"/>
  <Override PartName="/ppt/notesSlides/notesSlide54.xml" ContentType="application/vnd.openxmlformats-officedocument.presentationml.notesSlide+xml"/>
  <Override PartName="/ppt/charts/chart30.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1.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2.xml" ContentType="application/vnd.openxmlformats-officedocument.drawingml.chart+xml"/>
  <Override PartName="/ppt/notesSlides/notesSlide60.xml" ContentType="application/vnd.openxmlformats-officedocument.presentationml.notesSlide+xml"/>
  <Override PartName="/ppt/charts/chart33.xml" ContentType="application/vnd.openxmlformats-officedocument.drawingml.chart+xml"/>
  <Override PartName="/ppt/drawings/drawing9.xml" ContentType="application/vnd.openxmlformats-officedocument.drawingml.chartshapes+xml"/>
  <Override PartName="/ppt/notesSlides/notesSlide61.xml" ContentType="application/vnd.openxmlformats-officedocument.presentationml.notesSlide+xml"/>
  <Override PartName="/ppt/charts/chart34.xml" ContentType="application/vnd.openxmlformats-officedocument.drawingml.chart+xml"/>
  <Override PartName="/ppt/drawings/drawing10.xml" ContentType="application/vnd.openxmlformats-officedocument.drawingml.chartshapes+xml"/>
  <Override PartName="/ppt/notesSlides/notesSlide62.xml" ContentType="application/vnd.openxmlformats-officedocument.presentationml.notesSlide+xml"/>
  <Override PartName="/ppt/charts/chart35.xml" ContentType="application/vnd.openxmlformats-officedocument.drawingml.chart+xml"/>
  <Override PartName="/ppt/notesSlides/notesSlide63.xml" ContentType="application/vnd.openxmlformats-officedocument.presentationml.notesSlide+xml"/>
  <Override PartName="/ppt/tags/tag34.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8"/>
  </p:notesMasterIdLst>
  <p:handoutMasterIdLst>
    <p:handoutMasterId r:id="rId79"/>
  </p:handoutMasterIdLst>
  <p:sldIdLst>
    <p:sldId id="393" r:id="rId2"/>
    <p:sldId id="656" r:id="rId3"/>
    <p:sldId id="647" r:id="rId4"/>
    <p:sldId id="645" r:id="rId5"/>
    <p:sldId id="648" r:id="rId6"/>
    <p:sldId id="644" r:id="rId7"/>
    <p:sldId id="642" r:id="rId8"/>
    <p:sldId id="661" r:id="rId9"/>
    <p:sldId id="598" r:id="rId10"/>
    <p:sldId id="601" r:id="rId11"/>
    <p:sldId id="602" r:id="rId12"/>
    <p:sldId id="603" r:id="rId13"/>
    <p:sldId id="604" r:id="rId14"/>
    <p:sldId id="605" r:id="rId15"/>
    <p:sldId id="606" r:id="rId16"/>
    <p:sldId id="621" r:id="rId17"/>
    <p:sldId id="622" r:id="rId18"/>
    <p:sldId id="620" r:id="rId19"/>
    <p:sldId id="462" r:id="rId20"/>
    <p:sldId id="489" r:id="rId21"/>
    <p:sldId id="618" r:id="rId22"/>
    <p:sldId id="607" r:id="rId23"/>
    <p:sldId id="609" r:id="rId24"/>
    <p:sldId id="610" r:id="rId25"/>
    <p:sldId id="611" r:id="rId26"/>
    <p:sldId id="458" r:id="rId27"/>
    <p:sldId id="488" r:id="rId28"/>
    <p:sldId id="619" r:id="rId29"/>
    <p:sldId id="486" r:id="rId30"/>
    <p:sldId id="487" r:id="rId31"/>
    <p:sldId id="650" r:id="rId32"/>
    <p:sldId id="640" r:id="rId33"/>
    <p:sldId id="614" r:id="rId34"/>
    <p:sldId id="461" r:id="rId35"/>
    <p:sldId id="623" r:id="rId36"/>
    <p:sldId id="624" r:id="rId37"/>
    <p:sldId id="625" r:id="rId38"/>
    <p:sldId id="626" r:id="rId39"/>
    <p:sldId id="617" r:id="rId40"/>
    <p:sldId id="612" r:id="rId41"/>
    <p:sldId id="491" r:id="rId42"/>
    <p:sldId id="494" r:id="rId43"/>
    <p:sldId id="495" r:id="rId44"/>
    <p:sldId id="613" r:id="rId45"/>
    <p:sldId id="496" r:id="rId46"/>
    <p:sldId id="627" r:id="rId47"/>
    <p:sldId id="497" r:id="rId48"/>
    <p:sldId id="628" r:id="rId49"/>
    <p:sldId id="510" r:id="rId50"/>
    <p:sldId id="588" r:id="rId51"/>
    <p:sldId id="563" r:id="rId52"/>
    <p:sldId id="587" r:id="rId53"/>
    <p:sldId id="629" r:id="rId54"/>
    <p:sldId id="630" r:id="rId55"/>
    <p:sldId id="537" r:id="rId56"/>
    <p:sldId id="632" r:id="rId57"/>
    <p:sldId id="589" r:id="rId58"/>
    <p:sldId id="524" r:id="rId59"/>
    <p:sldId id="633" r:id="rId60"/>
    <p:sldId id="503" r:id="rId61"/>
    <p:sldId id="637" r:id="rId62"/>
    <p:sldId id="505" r:id="rId63"/>
    <p:sldId id="507" r:id="rId64"/>
    <p:sldId id="658" r:id="rId65"/>
    <p:sldId id="659" r:id="rId66"/>
    <p:sldId id="595" r:id="rId67"/>
    <p:sldId id="641" r:id="rId68"/>
    <p:sldId id="649" r:id="rId69"/>
    <p:sldId id="651" r:id="rId70"/>
    <p:sldId id="652" r:id="rId71"/>
    <p:sldId id="653" r:id="rId72"/>
    <p:sldId id="654" r:id="rId73"/>
    <p:sldId id="657" r:id="rId74"/>
    <p:sldId id="655" r:id="rId75"/>
    <p:sldId id="591" r:id="rId76"/>
    <p:sldId id="540" r:id="rId77"/>
  </p:sldIdLst>
  <p:sldSz cx="9144000" cy="6858000" type="letter"/>
  <p:notesSz cx="6946900" cy="9220200"/>
  <p:custDataLst>
    <p:tags r:id="rId80"/>
  </p:custDataLst>
  <p:defaultTextStyle>
    <a:defPPr>
      <a:defRPr lang="en-US"/>
    </a:defPPr>
    <a:lvl1pPr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1pPr>
    <a:lvl2pPr marL="4572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2pPr>
    <a:lvl3pPr marL="9144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3pPr>
    <a:lvl4pPr marL="13716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4pPr>
    <a:lvl5pPr marL="1828800" algn="l" rtl="0" fontAlgn="base">
      <a:spcBef>
        <a:spcPct val="0"/>
      </a:spcBef>
      <a:spcAft>
        <a:spcPct val="0"/>
      </a:spcAft>
      <a:defRPr sz="3200" kern="1200">
        <a:solidFill>
          <a:schemeClr val="tx1"/>
        </a:solidFill>
        <a:latin typeface="Tahoma" pitchFamily="-112" charset="0"/>
        <a:ea typeface="ＭＳ Ｐゴシック" pitchFamily="-112" charset="-128"/>
        <a:cs typeface="+mn-cs"/>
      </a:defRPr>
    </a:lvl5pPr>
    <a:lvl6pPr marL="2286000" algn="l" defTabSz="914400" rtl="0" eaLnBrk="1" latinLnBrk="0" hangingPunct="1">
      <a:defRPr sz="3200" kern="1200">
        <a:solidFill>
          <a:schemeClr val="tx1"/>
        </a:solidFill>
        <a:latin typeface="Tahoma" pitchFamily="-112" charset="0"/>
        <a:ea typeface="ＭＳ Ｐゴシック" pitchFamily="-112" charset="-128"/>
        <a:cs typeface="+mn-cs"/>
      </a:defRPr>
    </a:lvl6pPr>
    <a:lvl7pPr marL="2743200" algn="l" defTabSz="914400" rtl="0" eaLnBrk="1" latinLnBrk="0" hangingPunct="1">
      <a:defRPr sz="3200" kern="1200">
        <a:solidFill>
          <a:schemeClr val="tx1"/>
        </a:solidFill>
        <a:latin typeface="Tahoma" pitchFamily="-112" charset="0"/>
        <a:ea typeface="ＭＳ Ｐゴシック" pitchFamily="-112" charset="-128"/>
        <a:cs typeface="+mn-cs"/>
      </a:defRPr>
    </a:lvl7pPr>
    <a:lvl8pPr marL="3200400" algn="l" defTabSz="914400" rtl="0" eaLnBrk="1" latinLnBrk="0" hangingPunct="1">
      <a:defRPr sz="3200" kern="1200">
        <a:solidFill>
          <a:schemeClr val="tx1"/>
        </a:solidFill>
        <a:latin typeface="Tahoma" pitchFamily="-112" charset="0"/>
        <a:ea typeface="ＭＳ Ｐゴシック" pitchFamily="-112" charset="-128"/>
        <a:cs typeface="+mn-cs"/>
      </a:defRPr>
    </a:lvl8pPr>
    <a:lvl9pPr marL="3657600" algn="l" defTabSz="914400" rtl="0" eaLnBrk="1" latinLnBrk="0" hangingPunct="1">
      <a:defRPr sz="3200" kern="1200">
        <a:solidFill>
          <a:schemeClr val="tx1"/>
        </a:solidFill>
        <a:latin typeface="Tahoma" pitchFamily="-112"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4C99"/>
    <a:srgbClr val="FFFF66"/>
    <a:srgbClr val="2298B0"/>
    <a:srgbClr val="23A8AF"/>
    <a:srgbClr val="5C9AFE"/>
    <a:srgbClr val="5BADFF"/>
    <a:srgbClr val="00FF00"/>
    <a:srgbClr val="FF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autoAdjust="0"/>
    <p:restoredTop sz="86679" autoAdjust="0"/>
  </p:normalViewPr>
  <p:slideViewPr>
    <p:cSldViewPr>
      <p:cViewPr>
        <p:scale>
          <a:sx n="50" d="100"/>
          <a:sy n="50" d="100"/>
        </p:scale>
        <p:origin x="-1968"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7386"/>
    </p:cViewPr>
  </p:sorterViewPr>
  <p:notesViewPr>
    <p:cSldViewPr>
      <p:cViewPr>
        <p:scale>
          <a:sx n="112" d="100"/>
          <a:sy n="112" d="100"/>
        </p:scale>
        <p:origin x="-1728" y="2478"/>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hfoster\Desktop\2012%20WRG%20Data\B2%20Embedded%20Processor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9"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hfoster\Desktop\2012%20WRG%20Data\C1-Peak%20Engineers.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18"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1" Type="http://schemas.openxmlformats.org/officeDocument/2006/relationships/oleObject" Target="file:///C:\Users\hfoster\Desktop\2012%20WRG%20Data\B7%20Design%20Composit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hfoster\Desktop\2012%20WRG%20Data\D4%20Testbench%20Composition.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hfoster\Desktop\2012%20WRG%20Data\B8-Schedule.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hfoster\Desktop\2012%20WRG%20Data\B8-Schedul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Book43"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hfoster\Desktop\2012%20WRG%20Data\I3%20Types%20of%20Flaw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Book47"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hfoster\Desktop\2012%20WRG%20Data\E1%20Languages%20and%20Librarie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hfoster\Desktop\2012%20WRG%20Data\E1%20Languages%20and%20Libraries.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hfoster\Desktop\2012%20WRG%20Data\G1%20Methodologies%20and%20Base%20Class%20Librarie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Book36"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hfoster\Desktop\2012%20WRG%20Data\D1-Number%20of%20Test%20Created.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hfoster\Desktop\2012%20WRG%20Data\H1%20Static%20Technique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hfoster\Desktop\2012%20WRG%20Data\F1%20Clocking.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Worksheet%20in%20DesignSystemDrivers6%20(Compatibility%20Mode)"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hfoster\Desktop\2012%20WRG%20Data\H2%20Dynamic%20Technique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hfoster\Desktop\2012%20WRG%20Data\H3%20Stimulus%20Generation%20Technique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Book55" TargetMode="Externa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hfoster\Desktop\2012%20WRG%20Data\F2c%20Percent%20Power%20Aware%20Simulations.xlsx" TargetMode="Externa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Book57"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Book60"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foster\Desktop\2012%20WRG%20Data\A2-Describe-Position.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foster\Desktop\2012%20WRG%20Data\B1b-Geometrie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hfoster\Desktop\2012%20WRG%20Data\B1a-Gat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foster\Desktop\2012%20WRG%20Data\B2%20Embedded%20Processor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foster\Desktop\2012%20WRG%20Data\B2%20Embedded%20Process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4784942422738"/>
          <c:y val="3.98617101254303E-2"/>
          <c:w val="0.86156144333309703"/>
          <c:h val="0.85904126933882008"/>
        </c:manualLayout>
      </c:layout>
      <c:barChart>
        <c:barDir val="col"/>
        <c:grouping val="clustered"/>
        <c:varyColors val="0"/>
        <c:ser>
          <c:idx val="0"/>
          <c:order val="0"/>
          <c:tx>
            <c:strRef>
              <c:f>Sheet1!$B$1</c:f>
              <c:strCache>
                <c:ptCount val="1"/>
                <c:pt idx="0">
                  <c:v>Verification</c:v>
                </c:pt>
              </c:strCache>
            </c:strRef>
          </c:tx>
          <c:spPr>
            <a:scene3d>
              <a:camera prst="orthographicFront"/>
              <a:lightRig rig="threePt" dir="t"/>
            </a:scene3d>
            <a:sp3d>
              <a:bevelT/>
              <a:bevelB/>
            </a:sp3d>
          </c:spPr>
          <c:invertIfNegative val="0"/>
          <c:dLbls>
            <c:showLegendKey val="0"/>
            <c:showVal val="1"/>
            <c:showCatName val="0"/>
            <c:showSerName val="0"/>
            <c:showPercent val="0"/>
            <c:showBubbleSize val="0"/>
            <c:showLeaderLines val="0"/>
          </c:dLbls>
          <c:cat>
            <c:numRef>
              <c:f>Sheet1!$A$2:$A$3</c:f>
              <c:numCache>
                <c:formatCode>General</c:formatCode>
                <c:ptCount val="2"/>
                <c:pt idx="0">
                  <c:v>2010</c:v>
                </c:pt>
                <c:pt idx="1">
                  <c:v>2012</c:v>
                </c:pt>
              </c:numCache>
            </c:numRef>
          </c:cat>
          <c:val>
            <c:numRef>
              <c:f>Sheet1!$B$2:$B$3</c:f>
              <c:numCache>
                <c:formatCode>General</c:formatCode>
                <c:ptCount val="2"/>
                <c:pt idx="0">
                  <c:v>700</c:v>
                </c:pt>
                <c:pt idx="1">
                  <c:v>965</c:v>
                </c:pt>
              </c:numCache>
            </c:numRef>
          </c:val>
        </c:ser>
        <c:dLbls>
          <c:showLegendKey val="0"/>
          <c:showVal val="0"/>
          <c:showCatName val="0"/>
          <c:showSerName val="0"/>
          <c:showPercent val="0"/>
          <c:showBubbleSize val="0"/>
        </c:dLbls>
        <c:gapWidth val="150"/>
        <c:axId val="345072384"/>
        <c:axId val="345073920"/>
      </c:barChart>
      <c:catAx>
        <c:axId val="345072384"/>
        <c:scaling>
          <c:orientation val="minMax"/>
        </c:scaling>
        <c:delete val="0"/>
        <c:axPos val="b"/>
        <c:numFmt formatCode="General" sourceLinked="1"/>
        <c:majorTickMark val="out"/>
        <c:minorTickMark val="none"/>
        <c:tickLblPos val="nextTo"/>
        <c:txPr>
          <a:bodyPr/>
          <a:lstStyle/>
          <a:p>
            <a:pPr>
              <a:defRPr b="1"/>
            </a:pPr>
            <a:endParaRPr lang="en-US"/>
          </a:p>
        </c:txPr>
        <c:crossAx val="345073920"/>
        <c:crosses val="autoZero"/>
        <c:auto val="1"/>
        <c:lblAlgn val="ctr"/>
        <c:lblOffset val="100"/>
        <c:noMultiLvlLbl val="0"/>
      </c:catAx>
      <c:valAx>
        <c:axId val="345073920"/>
        <c:scaling>
          <c:orientation val="minMax"/>
          <c:max val="1000"/>
          <c:min val="0"/>
        </c:scaling>
        <c:delete val="0"/>
        <c:axPos val="l"/>
        <c:majorGridlines>
          <c:spPr>
            <a:ln>
              <a:solidFill>
                <a:schemeClr val="bg1">
                  <a:lumMod val="65000"/>
                </a:schemeClr>
              </a:solidFill>
            </a:ln>
          </c:spPr>
        </c:majorGridlines>
        <c:title>
          <c:tx>
            <c:rich>
              <a:bodyPr rot="-5400000" vert="horz"/>
              <a:lstStyle/>
              <a:p>
                <a:pPr>
                  <a:defRPr/>
                </a:pPr>
                <a:r>
                  <a:rPr lang="en-US" dirty="0" smtClean="0"/>
                  <a:t>Millions ($)</a:t>
                </a:r>
                <a:endParaRPr lang="en-US" dirty="0"/>
              </a:p>
            </c:rich>
          </c:tx>
          <c:layout>
            <c:manualLayout>
              <c:xMode val="edge"/>
              <c:yMode val="edge"/>
              <c:x val="3.4084084084084086E-3"/>
              <c:y val="0.20196361179704608"/>
            </c:manualLayout>
          </c:layout>
          <c:overlay val="0"/>
        </c:title>
        <c:numFmt formatCode="General" sourceLinked="1"/>
        <c:majorTickMark val="out"/>
        <c:minorTickMark val="none"/>
        <c:tickLblPos val="nextTo"/>
        <c:spPr>
          <a:ln>
            <a:noFill/>
          </a:ln>
        </c:spPr>
        <c:txPr>
          <a:bodyPr/>
          <a:lstStyle/>
          <a:p>
            <a:pPr>
              <a:defRPr b="0"/>
            </a:pPr>
            <a:endParaRPr lang="en-US"/>
          </a:p>
        </c:txPr>
        <c:crossAx val="345072384"/>
        <c:crosses val="autoZero"/>
        <c:crossBetween val="between"/>
        <c:majorUnit val="200"/>
        <c:min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08030346730912"/>
          <c:y val="3.2909999153331641E-2"/>
          <c:w val="0.83048314321854821"/>
          <c:h val="0.80949115231563795"/>
        </c:manualLayout>
      </c:layout>
      <c:lineChart>
        <c:grouping val="standard"/>
        <c:varyColors val="0"/>
        <c:ser>
          <c:idx val="0"/>
          <c:order val="0"/>
          <c:tx>
            <c:strRef>
              <c:f>Sheet2!$B$3</c:f>
              <c:strCache>
                <c:ptCount val="1"/>
                <c:pt idx="0">
                  <c:v>FPGA</c:v>
                </c:pt>
              </c:strCache>
            </c:strRef>
          </c:tx>
          <c:spPr>
            <a:ln w="76200">
              <a:solidFill>
                <a:srgbClr val="C00000"/>
              </a:solidFill>
            </a:ln>
          </c:spPr>
          <c:marker>
            <c:symbol val="none"/>
          </c:marker>
          <c:dLbls>
            <c:dLbl>
              <c:idx val="3"/>
              <c:layout>
                <c:manualLayout>
                  <c:x val="-1.8937973148225255E-2"/>
                  <c:y val="-4.4073884488248408E-2"/>
                </c:manualLayout>
              </c:layout>
              <c:showLegendKey val="0"/>
              <c:showVal val="1"/>
              <c:showCatName val="0"/>
              <c:showSerName val="0"/>
              <c:showPercent val="0"/>
              <c:showBubbleSize val="0"/>
            </c:dLbl>
            <c:dLbl>
              <c:idx val="4"/>
              <c:layout>
                <c:manualLayout>
                  <c:x val="-2.9135343304961931E-3"/>
                  <c:y val="-3.7777615275641496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Sheet2!$C$2:$H$2</c:f>
              <c:strCache>
                <c:ptCount val="6"/>
                <c:pt idx="0">
                  <c:v>NONE</c:v>
                </c:pt>
                <c:pt idx="1">
                  <c:v>1</c:v>
                </c:pt>
                <c:pt idx="2">
                  <c:v>2</c:v>
                </c:pt>
                <c:pt idx="3">
                  <c:v>3</c:v>
                </c:pt>
                <c:pt idx="4">
                  <c:v>4</c:v>
                </c:pt>
                <c:pt idx="5">
                  <c:v>5 or MORE</c:v>
                </c:pt>
              </c:strCache>
            </c:strRef>
          </c:cat>
          <c:val>
            <c:numRef>
              <c:f>Sheet2!$C$3:$H$3</c:f>
              <c:numCache>
                <c:formatCode>0%</c:formatCode>
                <c:ptCount val="6"/>
                <c:pt idx="0">
                  <c:v>0.44236760124610591</c:v>
                </c:pt>
                <c:pt idx="1">
                  <c:v>0.38006230529595014</c:v>
                </c:pt>
                <c:pt idx="2">
                  <c:v>0.10903426791277258</c:v>
                </c:pt>
                <c:pt idx="3">
                  <c:v>6.2305295950155761E-3</c:v>
                </c:pt>
                <c:pt idx="4">
                  <c:v>4.0498442367601244E-2</c:v>
                </c:pt>
                <c:pt idx="5">
                  <c:v>2.1806853582554516E-2</c:v>
                </c:pt>
              </c:numCache>
            </c:numRef>
          </c:val>
          <c:smooth val="0"/>
        </c:ser>
        <c:ser>
          <c:idx val="1"/>
          <c:order val="1"/>
          <c:tx>
            <c:strRef>
              <c:f>Sheet2!$B$4</c:f>
              <c:strCache>
                <c:ptCount val="1"/>
                <c:pt idx="0">
                  <c:v>Non-FPGA</c:v>
                </c:pt>
              </c:strCache>
            </c:strRef>
          </c:tx>
          <c:spPr>
            <a:ln w="76200">
              <a:solidFill>
                <a:schemeClr val="accent1">
                  <a:lumMod val="50000"/>
                </a:schemeClr>
              </a:solidFill>
            </a:ln>
          </c:spPr>
          <c:marker>
            <c:symbol val="none"/>
          </c:marker>
          <c:dLbls>
            <c:dLbl>
              <c:idx val="0"/>
              <c:layout>
                <c:manualLayout>
                  <c:x val="7.2838358262405098E-3"/>
                  <c:y val="3.1481346063034578E-2"/>
                </c:manualLayout>
              </c:layout>
              <c:showLegendKey val="0"/>
              <c:showVal val="1"/>
              <c:showCatName val="0"/>
              <c:showSerName val="0"/>
              <c:showPercent val="0"/>
              <c:showBubbleSize val="0"/>
            </c:dLbl>
            <c:dLbl>
              <c:idx val="1"/>
              <c:layout>
                <c:manualLayout>
                  <c:x val="0"/>
                  <c:y val="3.1481346063034633E-2"/>
                </c:manualLayout>
              </c:layout>
              <c:showLegendKey val="0"/>
              <c:showVal val="1"/>
              <c:showCatName val="0"/>
              <c:showSerName val="0"/>
              <c:showPercent val="0"/>
              <c:showBubbleSize val="0"/>
            </c:dLbl>
            <c:dLbl>
              <c:idx val="3"/>
              <c:layout>
                <c:manualLayout>
                  <c:x val="-2.9135343304961931E-3"/>
                  <c:y val="-5.6666422913462244E-2"/>
                </c:manualLayout>
              </c:layout>
              <c:showLegendKey val="0"/>
              <c:showVal val="1"/>
              <c:showCatName val="0"/>
              <c:showSerName val="0"/>
              <c:showPercent val="0"/>
              <c:showBubbleSize val="0"/>
            </c:dLbl>
            <c:dLbl>
              <c:idx val="4"/>
              <c:layout>
                <c:manualLayout>
                  <c:x val="-2.0394740313473353E-2"/>
                  <c:y val="-5.0370153700855326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Sheet2!$C$2:$H$2</c:f>
              <c:strCache>
                <c:ptCount val="6"/>
                <c:pt idx="0">
                  <c:v>NONE</c:v>
                </c:pt>
                <c:pt idx="1">
                  <c:v>1</c:v>
                </c:pt>
                <c:pt idx="2">
                  <c:v>2</c:v>
                </c:pt>
                <c:pt idx="3">
                  <c:v>3</c:v>
                </c:pt>
                <c:pt idx="4">
                  <c:v>4</c:v>
                </c:pt>
                <c:pt idx="5">
                  <c:v>5 or MORE</c:v>
                </c:pt>
              </c:strCache>
            </c:strRef>
          </c:cat>
          <c:val>
            <c:numRef>
              <c:f>Sheet2!$C$4:$H$4</c:f>
              <c:numCache>
                <c:formatCode>0%</c:formatCode>
                <c:ptCount val="6"/>
                <c:pt idx="0">
                  <c:v>0.21212121212121213</c:v>
                </c:pt>
                <c:pt idx="1">
                  <c:v>0.22222222222222221</c:v>
                </c:pt>
                <c:pt idx="2">
                  <c:v>0.27777777777777779</c:v>
                </c:pt>
                <c:pt idx="3">
                  <c:v>5.5555555555555552E-2</c:v>
                </c:pt>
                <c:pt idx="4">
                  <c:v>0.10101010101010101</c:v>
                </c:pt>
                <c:pt idx="5">
                  <c:v>0.13131313131313133</c:v>
                </c:pt>
              </c:numCache>
            </c:numRef>
          </c:val>
          <c:smooth val="0"/>
        </c:ser>
        <c:dLbls>
          <c:showLegendKey val="0"/>
          <c:showVal val="0"/>
          <c:showCatName val="0"/>
          <c:showSerName val="0"/>
          <c:showPercent val="0"/>
          <c:showBubbleSize val="0"/>
        </c:dLbls>
        <c:marker val="1"/>
        <c:smooth val="0"/>
        <c:axId val="346434560"/>
        <c:axId val="346449024"/>
      </c:lineChart>
      <c:catAx>
        <c:axId val="346434560"/>
        <c:scaling>
          <c:orientation val="minMax"/>
        </c:scaling>
        <c:delete val="0"/>
        <c:axPos val="b"/>
        <c:title>
          <c:tx>
            <c:rich>
              <a:bodyPr/>
              <a:lstStyle/>
              <a:p>
                <a:pPr>
                  <a:defRPr sz="1400"/>
                </a:pPr>
                <a:r>
                  <a:rPr lang="en-US" sz="1400"/>
                  <a:t>Number of embedded processors</a:t>
                </a:r>
              </a:p>
            </c:rich>
          </c:tx>
          <c:layout>
            <c:manualLayout>
              <c:xMode val="edge"/>
              <c:yMode val="edge"/>
              <c:x val="0.32557357263101144"/>
              <c:y val="0.94224451782236895"/>
            </c:manualLayout>
          </c:layout>
          <c:overlay val="0"/>
        </c:title>
        <c:majorTickMark val="out"/>
        <c:minorTickMark val="none"/>
        <c:tickLblPos val="nextTo"/>
        <c:txPr>
          <a:bodyPr/>
          <a:lstStyle/>
          <a:p>
            <a:pPr>
              <a:defRPr sz="1400"/>
            </a:pPr>
            <a:endParaRPr lang="en-US"/>
          </a:p>
        </c:txPr>
        <c:crossAx val="346449024"/>
        <c:crosses val="autoZero"/>
        <c:auto val="1"/>
        <c:lblAlgn val="ctr"/>
        <c:lblOffset val="100"/>
        <c:noMultiLvlLbl val="0"/>
      </c:catAx>
      <c:valAx>
        <c:axId val="346449024"/>
        <c:scaling>
          <c:orientation val="minMax"/>
          <c:max val="0.45"/>
          <c:min val="0"/>
        </c:scaling>
        <c:delete val="0"/>
        <c:axPos val="l"/>
        <c:majorGridlines>
          <c:spPr>
            <a:ln>
              <a:solidFill>
                <a:schemeClr val="bg1">
                  <a:lumMod val="75000"/>
                </a:schemeClr>
              </a:solidFill>
            </a:ln>
          </c:spPr>
        </c:majorGridlines>
        <c:title>
          <c:tx>
            <c:rich>
              <a:bodyPr rot="-5400000" vert="horz"/>
              <a:lstStyle/>
              <a:p>
                <a:pPr>
                  <a:defRPr sz="1200"/>
                </a:pPr>
                <a:r>
                  <a:rPr lang="en-US" sz="1200"/>
                  <a:t>Survey Participants</a:t>
                </a:r>
              </a:p>
            </c:rich>
          </c:tx>
          <c:layout>
            <c:manualLayout>
              <c:xMode val="edge"/>
              <c:yMode val="edge"/>
              <c:x val="8.8574600250859239E-3"/>
              <c:y val="0.23679176191685716"/>
            </c:manualLayout>
          </c:layout>
          <c:overlay val="0"/>
        </c:title>
        <c:numFmt formatCode="0%" sourceLinked="1"/>
        <c:majorTickMark val="out"/>
        <c:minorTickMark val="none"/>
        <c:tickLblPos val="nextTo"/>
        <c:spPr>
          <a:ln>
            <a:noFill/>
          </a:ln>
        </c:spPr>
        <c:txPr>
          <a:bodyPr/>
          <a:lstStyle/>
          <a:p>
            <a:pPr>
              <a:defRPr sz="1400" b="0"/>
            </a:pPr>
            <a:endParaRPr lang="en-US"/>
          </a:p>
        </c:txPr>
        <c:crossAx val="346434560"/>
        <c:crosses val="autoZero"/>
        <c:crossBetween val="between"/>
        <c:majorUnit val="0.1"/>
        <c:minorUnit val="2.0000000000000004E-2"/>
      </c:valAx>
    </c:plotArea>
    <c:legend>
      <c:legendPos val="r"/>
      <c:layout>
        <c:manualLayout>
          <c:xMode val="edge"/>
          <c:yMode val="edge"/>
          <c:x val="0.78453885978031024"/>
          <c:y val="0.20607540402093633"/>
          <c:w val="0.1846317028782278"/>
          <c:h val="0.18476649889009666"/>
        </c:manualLayout>
      </c:layout>
      <c:overlay val="0"/>
      <c:spPr>
        <a:solidFill>
          <a:schemeClr val="bg1"/>
        </a:solidFill>
      </c:spPr>
      <c:txPr>
        <a:bodyPr/>
        <a:lstStyle/>
        <a:p>
          <a:pPr>
            <a:defRPr sz="1600" b="1"/>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Total Project Time Spent in Verification</a:t>
            </a:r>
            <a:endParaRPr lang="en-US" dirty="0"/>
          </a:p>
        </c:rich>
      </c:tx>
      <c:layout>
        <c:manualLayout>
          <c:xMode val="edge"/>
          <c:yMode val="edge"/>
          <c:x val="0.23784673974576703"/>
          <c:y val="1.7250010515770398E-2"/>
        </c:manualLayout>
      </c:layout>
      <c:overlay val="1"/>
    </c:title>
    <c:autoTitleDeleted val="0"/>
    <c:plotArea>
      <c:layout>
        <c:manualLayout>
          <c:layoutTarget val="inner"/>
          <c:xMode val="edge"/>
          <c:yMode val="edge"/>
          <c:x val="9.5932044442157152E-2"/>
          <c:y val="6.0799913425094047E-2"/>
          <c:w val="0.86694377255130695"/>
          <c:h val="0.81256730339903271"/>
        </c:manualLayout>
      </c:layout>
      <c:lineChart>
        <c:grouping val="standard"/>
        <c:varyColors val="0"/>
        <c:ser>
          <c:idx val="0"/>
          <c:order val="0"/>
          <c:tx>
            <c:strRef>
              <c:f>Sheet1!$B$14</c:f>
              <c:strCache>
                <c:ptCount val="1"/>
                <c:pt idx="0">
                  <c:v>2007</c:v>
                </c:pt>
              </c:strCache>
            </c:strRef>
          </c:tx>
          <c:spPr>
            <a:ln w="57150">
              <a:solidFill>
                <a:schemeClr val="accent1">
                  <a:lumMod val="40000"/>
                  <a:lumOff val="60000"/>
                </a:schemeClr>
              </a:solidFill>
            </a:ln>
          </c:spPr>
          <c:marker>
            <c:symbol val="none"/>
          </c:marker>
          <c:cat>
            <c:strRef>
              <c:f>Sheet1!$C$13:$J$13</c:f>
              <c:strCache>
                <c:ptCount val="8"/>
                <c:pt idx="0">
                  <c:v>1%-20%</c:v>
                </c:pt>
                <c:pt idx="1">
                  <c:v>21%-30%</c:v>
                </c:pt>
                <c:pt idx="2">
                  <c:v>31%-40%</c:v>
                </c:pt>
                <c:pt idx="3">
                  <c:v>41%-50%</c:v>
                </c:pt>
                <c:pt idx="4">
                  <c:v>51%-60%</c:v>
                </c:pt>
                <c:pt idx="5">
                  <c:v>61%-70%</c:v>
                </c:pt>
                <c:pt idx="6">
                  <c:v>71%-80%</c:v>
                </c:pt>
                <c:pt idx="7">
                  <c:v>&gt;80%</c:v>
                </c:pt>
              </c:strCache>
            </c:strRef>
          </c:cat>
          <c:val>
            <c:numRef>
              <c:f>Sheet1!$C$14:$J$14</c:f>
              <c:numCache>
                <c:formatCode>0%</c:formatCode>
                <c:ptCount val="8"/>
                <c:pt idx="0">
                  <c:v>5.3000000000000012E-2</c:v>
                </c:pt>
                <c:pt idx="1">
                  <c:v>0.125</c:v>
                </c:pt>
                <c:pt idx="2">
                  <c:v>0.16800000000000001</c:v>
                </c:pt>
                <c:pt idx="3">
                  <c:v>0.16500000000000001</c:v>
                </c:pt>
                <c:pt idx="4">
                  <c:v>0.20300000000000001</c:v>
                </c:pt>
                <c:pt idx="5">
                  <c:v>0.18500000000000016</c:v>
                </c:pt>
                <c:pt idx="6">
                  <c:v>7.3000000000000009E-2</c:v>
                </c:pt>
                <c:pt idx="7">
                  <c:v>3.0000000000000002E-2</c:v>
                </c:pt>
              </c:numCache>
            </c:numRef>
          </c:val>
          <c:smooth val="0"/>
        </c:ser>
        <c:ser>
          <c:idx val="1"/>
          <c:order val="1"/>
          <c:tx>
            <c:strRef>
              <c:f>Sheet1!$B$15</c:f>
              <c:strCache>
                <c:ptCount val="1"/>
                <c:pt idx="0">
                  <c:v>2010</c:v>
                </c:pt>
              </c:strCache>
            </c:strRef>
          </c:tx>
          <c:spPr>
            <a:ln w="57150">
              <a:solidFill>
                <a:schemeClr val="accent1"/>
              </a:solidFill>
            </a:ln>
          </c:spPr>
          <c:marker>
            <c:symbol val="none"/>
          </c:marker>
          <c:cat>
            <c:strRef>
              <c:f>Sheet1!$C$13:$J$13</c:f>
              <c:strCache>
                <c:ptCount val="8"/>
                <c:pt idx="0">
                  <c:v>1%-20%</c:v>
                </c:pt>
                <c:pt idx="1">
                  <c:v>21%-30%</c:v>
                </c:pt>
                <c:pt idx="2">
                  <c:v>31%-40%</c:v>
                </c:pt>
                <c:pt idx="3">
                  <c:v>41%-50%</c:v>
                </c:pt>
                <c:pt idx="4">
                  <c:v>51%-60%</c:v>
                </c:pt>
                <c:pt idx="5">
                  <c:v>61%-70%</c:v>
                </c:pt>
                <c:pt idx="6">
                  <c:v>71%-80%</c:v>
                </c:pt>
                <c:pt idx="7">
                  <c:v>&gt;80%</c:v>
                </c:pt>
              </c:strCache>
            </c:strRef>
          </c:cat>
          <c:val>
            <c:numRef>
              <c:f>Sheet1!$C$15:$J$15</c:f>
              <c:numCache>
                <c:formatCode>0%</c:formatCode>
                <c:ptCount val="8"/>
                <c:pt idx="0">
                  <c:v>4.4000000000000032E-2</c:v>
                </c:pt>
                <c:pt idx="1">
                  <c:v>9.7000000000000003E-2</c:v>
                </c:pt>
                <c:pt idx="2">
                  <c:v>0.10900000000000008</c:v>
                </c:pt>
                <c:pt idx="3">
                  <c:v>0.14800000000000016</c:v>
                </c:pt>
                <c:pt idx="4">
                  <c:v>0.17800000000000016</c:v>
                </c:pt>
                <c:pt idx="5">
                  <c:v>0.24200000000000016</c:v>
                </c:pt>
                <c:pt idx="6">
                  <c:v>0.12000000000000002</c:v>
                </c:pt>
                <c:pt idx="7">
                  <c:v>6.1000000000000013E-2</c:v>
                </c:pt>
              </c:numCache>
            </c:numRef>
          </c:val>
          <c:smooth val="0"/>
        </c:ser>
        <c:ser>
          <c:idx val="2"/>
          <c:order val="2"/>
          <c:tx>
            <c:strRef>
              <c:f>Sheet1!$B$16</c:f>
              <c:strCache>
                <c:ptCount val="1"/>
                <c:pt idx="0">
                  <c:v>2012</c:v>
                </c:pt>
              </c:strCache>
            </c:strRef>
          </c:tx>
          <c:spPr>
            <a:ln w="57150">
              <a:solidFill>
                <a:schemeClr val="accent1">
                  <a:lumMod val="50000"/>
                </a:schemeClr>
              </a:solidFill>
            </a:ln>
          </c:spPr>
          <c:marker>
            <c:symbol val="none"/>
          </c:marker>
          <c:cat>
            <c:strRef>
              <c:f>Sheet1!$C$13:$J$13</c:f>
              <c:strCache>
                <c:ptCount val="8"/>
                <c:pt idx="0">
                  <c:v>1%-20%</c:v>
                </c:pt>
                <c:pt idx="1">
                  <c:v>21%-30%</c:v>
                </c:pt>
                <c:pt idx="2">
                  <c:v>31%-40%</c:v>
                </c:pt>
                <c:pt idx="3">
                  <c:v>41%-50%</c:v>
                </c:pt>
                <c:pt idx="4">
                  <c:v>51%-60%</c:v>
                </c:pt>
                <c:pt idx="5">
                  <c:v>61%-70%</c:v>
                </c:pt>
                <c:pt idx="6">
                  <c:v>71%-80%</c:v>
                </c:pt>
                <c:pt idx="7">
                  <c:v>&gt;80%</c:v>
                </c:pt>
              </c:strCache>
            </c:strRef>
          </c:cat>
          <c:val>
            <c:numRef>
              <c:f>Sheet1!$C$16:$J$16</c:f>
              <c:numCache>
                <c:formatCode>0%</c:formatCode>
                <c:ptCount val="8"/>
                <c:pt idx="0">
                  <c:v>6.5359477124183024E-2</c:v>
                </c:pt>
                <c:pt idx="1">
                  <c:v>6.8627450980392163E-2</c:v>
                </c:pt>
                <c:pt idx="2">
                  <c:v>0.1111111111111111</c:v>
                </c:pt>
                <c:pt idx="3">
                  <c:v>0.13725490196078433</c:v>
                </c:pt>
                <c:pt idx="4">
                  <c:v>0.21568627450980393</c:v>
                </c:pt>
                <c:pt idx="5">
                  <c:v>0.25816993464052279</c:v>
                </c:pt>
                <c:pt idx="6">
                  <c:v>0.10130718954248365</c:v>
                </c:pt>
                <c:pt idx="7">
                  <c:v>4.9019607843137414E-2</c:v>
                </c:pt>
              </c:numCache>
            </c:numRef>
          </c:val>
          <c:smooth val="0"/>
        </c:ser>
        <c:dLbls>
          <c:showLegendKey val="0"/>
          <c:showVal val="0"/>
          <c:showCatName val="0"/>
          <c:showSerName val="0"/>
          <c:showPercent val="0"/>
          <c:showBubbleSize val="0"/>
        </c:dLbls>
        <c:marker val="1"/>
        <c:smooth val="0"/>
        <c:axId val="345385216"/>
        <c:axId val="346091904"/>
      </c:lineChart>
      <c:catAx>
        <c:axId val="345385216"/>
        <c:scaling>
          <c:orientation val="minMax"/>
        </c:scaling>
        <c:delete val="0"/>
        <c:axPos val="b"/>
        <c:title>
          <c:tx>
            <c:rich>
              <a:bodyPr/>
              <a:lstStyle/>
              <a:p>
                <a:pPr>
                  <a:defRPr sz="1600" b="0" i="0"/>
                </a:pPr>
                <a:r>
                  <a:rPr lang="en-US" sz="1600" b="0" i="0" dirty="0" smtClean="0"/>
                  <a:t>Time (Percent)</a:t>
                </a:r>
                <a:endParaRPr lang="en-US" sz="1600" b="0" i="0" dirty="0"/>
              </a:p>
            </c:rich>
          </c:tx>
          <c:layout>
            <c:manualLayout>
              <c:xMode val="edge"/>
              <c:yMode val="edge"/>
              <c:x val="0.39576118344684041"/>
              <c:y val="0.93967871485943777"/>
            </c:manualLayout>
          </c:layout>
          <c:overlay val="0"/>
        </c:title>
        <c:majorTickMark val="cross"/>
        <c:minorTickMark val="none"/>
        <c:tickLblPos val="nextTo"/>
        <c:txPr>
          <a:bodyPr rot="0" vert="horz"/>
          <a:lstStyle/>
          <a:p>
            <a:pPr>
              <a:defRPr sz="1100" b="1"/>
            </a:pPr>
            <a:endParaRPr lang="en-US"/>
          </a:p>
        </c:txPr>
        <c:crossAx val="346091904"/>
        <c:crosses val="autoZero"/>
        <c:auto val="1"/>
        <c:lblAlgn val="ctr"/>
        <c:lblOffset val="100"/>
        <c:noMultiLvlLbl val="0"/>
      </c:catAx>
      <c:valAx>
        <c:axId val="346091904"/>
        <c:scaling>
          <c:orientation val="minMax"/>
          <c:max val="0.28000000000000003"/>
          <c:min val="0"/>
        </c:scaling>
        <c:delete val="0"/>
        <c:axPos val="l"/>
        <c:majorGridlines>
          <c:spPr>
            <a:ln w="6350">
              <a:solidFill>
                <a:schemeClr val="bg1">
                  <a:lumMod val="75000"/>
                </a:schemeClr>
              </a:solidFill>
            </a:ln>
          </c:spPr>
        </c:majorGridlines>
        <c:title>
          <c:tx>
            <c:rich>
              <a:bodyPr rot="-5400000" vert="horz"/>
              <a:lstStyle/>
              <a:p>
                <a:pPr>
                  <a:defRPr sz="1200"/>
                </a:pPr>
                <a:r>
                  <a:rPr lang="en-US" sz="1200" dirty="0" smtClean="0"/>
                  <a:t>Non-FPGA</a:t>
                </a:r>
                <a:r>
                  <a:rPr lang="en-US" sz="1200" baseline="0" dirty="0" smtClean="0"/>
                  <a:t> </a:t>
                </a:r>
                <a:r>
                  <a:rPr lang="en-US" sz="1200" dirty="0" smtClean="0"/>
                  <a:t>Study </a:t>
                </a:r>
                <a:r>
                  <a:rPr lang="en-US" sz="1200" dirty="0"/>
                  <a:t>Participants</a:t>
                </a:r>
              </a:p>
            </c:rich>
          </c:tx>
          <c:layout>
            <c:manualLayout>
              <c:xMode val="edge"/>
              <c:yMode val="edge"/>
              <c:x val="5.8097312999273835E-3"/>
              <c:y val="0.160954790289768"/>
            </c:manualLayout>
          </c:layout>
          <c:overlay val="0"/>
        </c:title>
        <c:numFmt formatCode="0%" sourceLinked="1"/>
        <c:majorTickMark val="out"/>
        <c:minorTickMark val="none"/>
        <c:tickLblPos val="nextTo"/>
        <c:spPr>
          <a:ln>
            <a:noFill/>
          </a:ln>
        </c:spPr>
        <c:txPr>
          <a:bodyPr/>
          <a:lstStyle/>
          <a:p>
            <a:pPr>
              <a:defRPr sz="1200"/>
            </a:pPr>
            <a:endParaRPr lang="en-US"/>
          </a:p>
        </c:txPr>
        <c:crossAx val="345385216"/>
        <c:crosses val="autoZero"/>
        <c:crossBetween val="between"/>
        <c:majorUnit val="5.000000000000001E-2"/>
      </c:valAx>
    </c:plotArea>
    <c:legend>
      <c:legendPos val="r"/>
      <c:layout>
        <c:manualLayout>
          <c:xMode val="edge"/>
          <c:yMode val="edge"/>
          <c:x val="0.82091480395015981"/>
          <c:y val="0.21281983987197026"/>
          <c:w val="0.1137257189256573"/>
          <c:h val="0.15498529551275997"/>
        </c:manualLayout>
      </c:layout>
      <c:overlay val="0"/>
      <c:spPr>
        <a:solidFill>
          <a:schemeClr val="bg1"/>
        </a:solidFill>
        <a:ln>
          <a:solidFill>
            <a:schemeClr val="bg2"/>
          </a:solidFill>
        </a:ln>
      </c:spPr>
      <c:txPr>
        <a:bodyPr/>
        <a:lstStyle/>
        <a:p>
          <a:pPr>
            <a:defRPr sz="1200" b="1"/>
          </a:pPr>
          <a:endParaRPr lang="en-US"/>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'NFPGA Peak Engineers'!$C$2</c:f>
              <c:strCache>
                <c:ptCount val="1"/>
                <c:pt idx="0">
                  <c:v>Design Engineers</c:v>
                </c:pt>
              </c:strCache>
            </c:strRef>
          </c:tx>
          <c:spPr>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txPr>
              <a:bodyPr/>
              <a:lstStyle/>
              <a:p>
                <a:pPr>
                  <a:defRPr sz="1800" b="1">
                    <a:solidFill>
                      <a:schemeClr val="bg1"/>
                    </a:solidFill>
                  </a:defRPr>
                </a:pPr>
                <a:endParaRPr lang="en-US"/>
              </a:p>
            </c:txPr>
            <c:dLblPos val="ctr"/>
            <c:showLegendKey val="0"/>
            <c:showVal val="1"/>
            <c:showCatName val="0"/>
            <c:showSerName val="0"/>
            <c:showPercent val="0"/>
            <c:showBubbleSize val="0"/>
            <c:showLeaderLines val="0"/>
          </c:dLbls>
          <c:cat>
            <c:numRef>
              <c:f>'NFPGA Peak Engineers'!$B$3:$B$5</c:f>
              <c:numCache>
                <c:formatCode>General</c:formatCode>
                <c:ptCount val="3"/>
                <c:pt idx="0">
                  <c:v>2007</c:v>
                </c:pt>
                <c:pt idx="1">
                  <c:v>2010</c:v>
                </c:pt>
                <c:pt idx="2">
                  <c:v>2012</c:v>
                </c:pt>
              </c:numCache>
            </c:numRef>
          </c:cat>
          <c:val>
            <c:numRef>
              <c:f>'NFPGA Peak Engineers'!$C$3:$C$5</c:f>
              <c:numCache>
                <c:formatCode>0.0</c:formatCode>
                <c:ptCount val="3"/>
                <c:pt idx="0">
                  <c:v>7.8</c:v>
                </c:pt>
                <c:pt idx="1">
                  <c:v>8.1</c:v>
                </c:pt>
                <c:pt idx="2">
                  <c:v>8.5300000000000011</c:v>
                </c:pt>
              </c:numCache>
            </c:numRef>
          </c:val>
        </c:ser>
        <c:ser>
          <c:idx val="1"/>
          <c:order val="1"/>
          <c:tx>
            <c:strRef>
              <c:f>'NFPGA Peak Engineers'!$D$2</c:f>
              <c:strCache>
                <c:ptCount val="1"/>
                <c:pt idx="0">
                  <c:v>Verification Engineers</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2000" b="1">
                    <a:solidFill>
                      <a:schemeClr val="bg1"/>
                    </a:solidFill>
                  </a:defRPr>
                </a:pPr>
                <a:endParaRPr lang="en-US"/>
              </a:p>
            </c:txPr>
            <c:dLblPos val="ctr"/>
            <c:showLegendKey val="0"/>
            <c:showVal val="1"/>
            <c:showCatName val="0"/>
            <c:showSerName val="0"/>
            <c:showPercent val="0"/>
            <c:showBubbleSize val="0"/>
            <c:showLeaderLines val="0"/>
          </c:dLbls>
          <c:cat>
            <c:numRef>
              <c:f>'NFPGA Peak Engineers'!$B$3:$B$5</c:f>
              <c:numCache>
                <c:formatCode>General</c:formatCode>
                <c:ptCount val="3"/>
                <c:pt idx="0">
                  <c:v>2007</c:v>
                </c:pt>
                <c:pt idx="1">
                  <c:v>2010</c:v>
                </c:pt>
                <c:pt idx="2">
                  <c:v>2012</c:v>
                </c:pt>
              </c:numCache>
            </c:numRef>
          </c:cat>
          <c:val>
            <c:numRef>
              <c:f>'NFPGA Peak Engineers'!$D$3:$D$5</c:f>
              <c:numCache>
                <c:formatCode>0.0</c:formatCode>
                <c:ptCount val="3"/>
                <c:pt idx="0">
                  <c:v>4.8</c:v>
                </c:pt>
                <c:pt idx="1">
                  <c:v>7.6</c:v>
                </c:pt>
                <c:pt idx="2">
                  <c:v>8.3700000000000028</c:v>
                </c:pt>
              </c:numCache>
            </c:numRef>
          </c:val>
        </c:ser>
        <c:dLbls>
          <c:showLegendKey val="0"/>
          <c:showVal val="0"/>
          <c:showCatName val="0"/>
          <c:showSerName val="0"/>
          <c:showPercent val="0"/>
          <c:showBubbleSize val="0"/>
        </c:dLbls>
        <c:gapWidth val="55"/>
        <c:overlap val="100"/>
        <c:axId val="346156032"/>
        <c:axId val="347083520"/>
      </c:barChart>
      <c:catAx>
        <c:axId val="346156032"/>
        <c:scaling>
          <c:orientation val="minMax"/>
        </c:scaling>
        <c:delete val="0"/>
        <c:axPos val="b"/>
        <c:numFmt formatCode="General" sourceLinked="1"/>
        <c:majorTickMark val="none"/>
        <c:minorTickMark val="none"/>
        <c:tickLblPos val="nextTo"/>
        <c:spPr>
          <a:ln>
            <a:noFill/>
          </a:ln>
        </c:spPr>
        <c:txPr>
          <a:bodyPr/>
          <a:lstStyle/>
          <a:p>
            <a:pPr>
              <a:defRPr sz="1200" b="1"/>
            </a:pPr>
            <a:endParaRPr lang="en-US"/>
          </a:p>
        </c:txPr>
        <c:crossAx val="347083520"/>
        <c:crosses val="autoZero"/>
        <c:auto val="1"/>
        <c:lblAlgn val="ctr"/>
        <c:lblOffset val="100"/>
        <c:noMultiLvlLbl val="0"/>
      </c:catAx>
      <c:valAx>
        <c:axId val="347083520"/>
        <c:scaling>
          <c:orientation val="minMax"/>
        </c:scaling>
        <c:delete val="0"/>
        <c:axPos val="l"/>
        <c:numFmt formatCode="0" sourceLinked="0"/>
        <c:majorTickMark val="none"/>
        <c:minorTickMark val="none"/>
        <c:tickLblPos val="none"/>
        <c:spPr>
          <a:ln>
            <a:noFill/>
          </a:ln>
        </c:spPr>
        <c:crossAx val="346156032"/>
        <c:crosses val="autoZero"/>
        <c:crossBetween val="between"/>
      </c:valAx>
    </c:plotArea>
    <c:plotVisOnly val="1"/>
    <c:dispBlanksAs val="gap"/>
    <c:showDLblsOverMax val="0"/>
  </c:chart>
  <c:spPr>
    <a:scene3d>
      <a:camera prst="orthographicFront"/>
      <a:lightRig rig="threePt" dir="t"/>
    </a:scene3d>
    <a:sp3d>
      <a:bevelT/>
    </a:sp3d>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cene3d>
              <a:camera prst="orthographicFront"/>
              <a:lightRig rig="threePt" dir="t"/>
            </a:scene3d>
            <a:sp3d>
              <a:bevelT/>
              <a:bevelB/>
            </a:sp3d>
          </c:spPr>
          <c:explosion val="7"/>
          <c:dPt>
            <c:idx val="0"/>
            <c:bubble3D val="0"/>
            <c:spPr>
              <a:solidFill>
                <a:schemeClr val="accent2"/>
              </a:solidFill>
              <a:scene3d>
                <a:camera prst="orthographicFront"/>
                <a:lightRig rig="threePt" dir="t"/>
              </a:scene3d>
              <a:sp3d>
                <a:bevelT/>
                <a:bevelB/>
              </a:sp3d>
            </c:spPr>
          </c:dPt>
          <c:dPt>
            <c:idx val="1"/>
            <c:bubble3D val="0"/>
            <c:spPr>
              <a:solidFill>
                <a:schemeClr val="accent1"/>
              </a:solidFill>
              <a:scene3d>
                <a:camera prst="orthographicFront"/>
                <a:lightRig rig="threePt" dir="t"/>
              </a:scene3d>
              <a:sp3d>
                <a:bevelT/>
                <a:bevelB/>
              </a:sp3d>
            </c:spPr>
          </c:dPt>
          <c:dPt>
            <c:idx val="2"/>
            <c:bubble3D val="0"/>
            <c:spPr>
              <a:solidFill>
                <a:srgbClr val="00FF00"/>
              </a:solidFill>
              <a:scene3d>
                <a:camera prst="orthographicFront"/>
                <a:lightRig rig="threePt" dir="t"/>
              </a:scene3d>
              <a:sp3d>
                <a:bevelT/>
                <a:bevelB/>
              </a:sp3d>
            </c:spPr>
          </c:dPt>
          <c:dPt>
            <c:idx val="3"/>
            <c:bubble3D val="0"/>
            <c:spPr>
              <a:solidFill>
                <a:srgbClr val="FF0000"/>
              </a:solidFill>
              <a:scene3d>
                <a:camera prst="orthographicFront"/>
                <a:lightRig rig="threePt" dir="t"/>
              </a:scene3d>
              <a:sp3d>
                <a:bevelT/>
                <a:bevelB/>
              </a:sp3d>
            </c:spPr>
          </c:dPt>
          <c:dPt>
            <c:idx val="4"/>
            <c:bubble3D val="0"/>
            <c:spPr>
              <a:solidFill>
                <a:srgbClr val="339933"/>
              </a:solidFill>
              <a:scene3d>
                <a:camera prst="orthographicFront"/>
                <a:lightRig rig="threePt" dir="t"/>
              </a:scene3d>
              <a:sp3d>
                <a:bevelT/>
                <a:bevelB/>
              </a:sp3d>
            </c:spPr>
          </c:dPt>
          <c:dLbls>
            <c:dLbl>
              <c:idx val="0"/>
              <c:layout>
                <c:manualLayout>
                  <c:x val="-0.1157771126157397"/>
                  <c:y val="-1.4698162729658792E-2"/>
                </c:manualLayout>
              </c:layout>
              <c:showLegendKey val="0"/>
              <c:showVal val="1"/>
              <c:showCatName val="0"/>
              <c:showSerName val="0"/>
              <c:showPercent val="0"/>
              <c:showBubbleSize val="0"/>
            </c:dLbl>
            <c:dLbl>
              <c:idx val="1"/>
              <c:layout>
                <c:manualLayout>
                  <c:x val="-5.3886690047513008E-2"/>
                  <c:y val="-0.21972099093314049"/>
                </c:manualLayout>
              </c:layout>
              <c:spPr/>
              <c:txPr>
                <a:bodyPr/>
                <a:lstStyle/>
                <a:p>
                  <a:pPr>
                    <a:defRPr sz="2000" b="1">
                      <a:solidFill>
                        <a:sysClr val="windowText" lastClr="000000"/>
                      </a:solidFill>
                    </a:defRPr>
                  </a:pPr>
                  <a:endParaRPr lang="en-US"/>
                </a:p>
              </c:txPr>
              <c:showLegendKey val="0"/>
              <c:showVal val="1"/>
              <c:showCatName val="0"/>
              <c:showSerName val="0"/>
              <c:showPercent val="0"/>
              <c:showBubbleSize val="0"/>
            </c:dLbl>
            <c:dLbl>
              <c:idx val="2"/>
              <c:layout>
                <c:manualLayout>
                  <c:x val="0.13216504232894868"/>
                  <c:y val="-9.4479253038738331E-2"/>
                </c:manualLayout>
              </c:layout>
              <c:spPr/>
              <c:txPr>
                <a:bodyPr/>
                <a:lstStyle/>
                <a:p>
                  <a:pPr>
                    <a:defRPr sz="2000" b="1">
                      <a:solidFill>
                        <a:sysClr val="windowText" lastClr="000000"/>
                      </a:solidFill>
                    </a:defRPr>
                  </a:pPr>
                  <a:endParaRPr lang="en-US"/>
                </a:p>
              </c:txPr>
              <c:showLegendKey val="0"/>
              <c:showVal val="1"/>
              <c:showCatName val="0"/>
              <c:showSerName val="0"/>
              <c:showPercent val="0"/>
              <c:showBubbleSize val="0"/>
            </c:dLbl>
            <c:dLbl>
              <c:idx val="3"/>
              <c:layout>
                <c:manualLayout>
                  <c:x val="5.7122780998404211E-2"/>
                  <c:y val="0.20643096572548386"/>
                </c:manualLayout>
              </c:layout>
              <c:showLegendKey val="0"/>
              <c:showVal val="1"/>
              <c:showCatName val="0"/>
              <c:showSerName val="0"/>
              <c:showPercent val="0"/>
              <c:showBubbleSize val="0"/>
            </c:dLbl>
            <c:dLbl>
              <c:idx val="4"/>
              <c:layout>
                <c:manualLayout>
                  <c:x val="-5.4204382556325904E-2"/>
                  <c:y val="4.3042541297539705E-2"/>
                </c:manualLayout>
              </c:layout>
              <c:spPr/>
              <c:txPr>
                <a:bodyPr/>
                <a:lstStyle/>
                <a:p>
                  <a:pPr>
                    <a:defRPr sz="1400" b="1">
                      <a:solidFill>
                        <a:schemeClr val="bg1"/>
                      </a:solidFill>
                    </a:defRPr>
                  </a:pPr>
                  <a:endParaRPr lang="en-US"/>
                </a:p>
              </c:txPr>
              <c:showLegendKey val="0"/>
              <c:showVal val="1"/>
              <c:showCatName val="0"/>
              <c:showSerName val="0"/>
              <c:showPercent val="0"/>
              <c:showBubbleSize val="0"/>
            </c:dLbl>
            <c:txPr>
              <a:bodyPr/>
              <a:lstStyle/>
              <a:p>
                <a:pPr>
                  <a:defRPr sz="2000" b="1">
                    <a:solidFill>
                      <a:schemeClr val="bg1"/>
                    </a:solidFill>
                  </a:defRPr>
                </a:pPr>
                <a:endParaRPr lang="en-US"/>
              </a:p>
            </c:txPr>
            <c:showLegendKey val="0"/>
            <c:showVal val="1"/>
            <c:showCatName val="0"/>
            <c:showSerName val="0"/>
            <c:showPercent val="0"/>
            <c:showBubbleSize val="0"/>
            <c:showLeaderLines val="1"/>
          </c:dLbls>
          <c:cat>
            <c:strRef>
              <c:f>Sheet1!$C$19:$C$23</c:f>
              <c:strCache>
                <c:ptCount val="5"/>
                <c:pt idx="0">
                  <c:v>Test Planning</c:v>
                </c:pt>
                <c:pt idx="1">
                  <c:v>Testbench Development</c:v>
                </c:pt>
                <c:pt idx="2">
                  <c:v>Creating and Running Test</c:v>
                </c:pt>
                <c:pt idx="3">
                  <c:v>Debug</c:v>
                </c:pt>
                <c:pt idx="4">
                  <c:v>Other</c:v>
                </c:pt>
              </c:strCache>
            </c:strRef>
          </c:cat>
          <c:val>
            <c:numRef>
              <c:f>Sheet1!$D$19:$D$23</c:f>
              <c:numCache>
                <c:formatCode>0%</c:formatCode>
                <c:ptCount val="5"/>
                <c:pt idx="0">
                  <c:v>0.156</c:v>
                </c:pt>
                <c:pt idx="1">
                  <c:v>0.218</c:v>
                </c:pt>
                <c:pt idx="2">
                  <c:v>0.22800000000000001</c:v>
                </c:pt>
                <c:pt idx="3">
                  <c:v>0.36199999999999999</c:v>
                </c:pt>
                <c:pt idx="4">
                  <c:v>3.5999999999999997E-2</c:v>
                </c:pt>
              </c:numCache>
            </c:numRef>
          </c:val>
        </c:ser>
        <c:dLbls>
          <c:showLegendKey val="0"/>
          <c:showVal val="0"/>
          <c:showCatName val="0"/>
          <c:showSerName val="0"/>
          <c:showPercent val="0"/>
          <c:showBubbleSize val="0"/>
          <c:showLeaderLines val="1"/>
        </c:dLbls>
        <c:firstSliceAng val="70"/>
      </c:pieChart>
    </c:plotArea>
    <c:legend>
      <c:legendPos val="r"/>
      <c:layout>
        <c:manualLayout>
          <c:xMode val="edge"/>
          <c:yMode val="edge"/>
          <c:x val="0.60897600389025008"/>
          <c:y val="0.32502644414103826"/>
          <c:w val="0.38152280846129388"/>
          <c:h val="0.40537049852141399"/>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09260082740497"/>
          <c:y val="8.828594426400177E-2"/>
          <c:w val="0.74900485520129489"/>
          <c:h val="0.71987937781370004"/>
        </c:manualLayout>
      </c:layout>
      <c:barChart>
        <c:barDir val="col"/>
        <c:grouping val="clustered"/>
        <c:varyColors val="0"/>
        <c:ser>
          <c:idx val="0"/>
          <c:order val="0"/>
          <c:tx>
            <c:strRef>
              <c:f>Sheet1!$B$1</c:f>
              <c:strCache>
                <c:ptCount val="1"/>
                <c:pt idx="0">
                  <c:v>Time design engineers spends designing</c:v>
                </c:pt>
              </c:strCache>
            </c:strRef>
          </c:tx>
          <c:spPr>
            <a:solidFill>
              <a:schemeClr val="accent1">
                <a:lumMod val="50000"/>
              </a:schemeClr>
            </a:solidFill>
            <a:scene3d>
              <a:camera prst="orthographicFront"/>
              <a:lightRig rig="threePt" dir="t"/>
            </a:scene3d>
            <a:sp3d>
              <a:bevelT/>
            </a:sp3d>
          </c:spPr>
          <c:invertIfNegative val="0"/>
          <c:cat>
            <c:numRef>
              <c:f>Sheet1!$A$2:$A$8</c:f>
              <c:numCache>
                <c:formatCode>General</c:formatCode>
                <c:ptCount val="7"/>
                <c:pt idx="0">
                  <c:v>2007</c:v>
                </c:pt>
                <c:pt idx="1">
                  <c:v>2012</c:v>
                </c:pt>
                <c:pt idx="2">
                  <c:v>2017</c:v>
                </c:pt>
                <c:pt idx="3">
                  <c:v>2022</c:v>
                </c:pt>
                <c:pt idx="4">
                  <c:v>2027</c:v>
                </c:pt>
                <c:pt idx="5">
                  <c:v>2032</c:v>
                </c:pt>
                <c:pt idx="6">
                  <c:v>2037</c:v>
                </c:pt>
              </c:numCache>
            </c:numRef>
          </c:cat>
          <c:val>
            <c:numRef>
              <c:f>Sheet1!$B$2:$B$8</c:f>
              <c:numCache>
                <c:formatCode>General</c:formatCode>
                <c:ptCount val="7"/>
                <c:pt idx="0">
                  <c:v>54</c:v>
                </c:pt>
                <c:pt idx="1">
                  <c:v>47</c:v>
                </c:pt>
                <c:pt idx="2">
                  <c:v>39</c:v>
                </c:pt>
                <c:pt idx="3">
                  <c:v>30</c:v>
                </c:pt>
                <c:pt idx="4">
                  <c:v>20</c:v>
                </c:pt>
                <c:pt idx="5">
                  <c:v>8</c:v>
                </c:pt>
                <c:pt idx="6">
                  <c:v>0</c:v>
                </c:pt>
              </c:numCache>
            </c:numRef>
          </c:val>
        </c:ser>
        <c:ser>
          <c:idx val="1"/>
          <c:order val="1"/>
          <c:tx>
            <c:strRef>
              <c:f>Sheet1!$C$1</c:f>
              <c:strCache>
                <c:ptCount val="1"/>
                <c:pt idx="0">
                  <c:v>Time design engineer spends verifying</c:v>
                </c:pt>
              </c:strCache>
            </c:strRef>
          </c:tx>
          <c:spPr>
            <a:solidFill>
              <a:schemeClr val="accent1"/>
            </a:solidFill>
            <a:scene3d>
              <a:camera prst="orthographicFront"/>
              <a:lightRig rig="threePt" dir="t"/>
            </a:scene3d>
            <a:sp3d>
              <a:bevelT/>
            </a:sp3d>
          </c:spPr>
          <c:invertIfNegative val="0"/>
          <c:cat>
            <c:numRef>
              <c:f>Sheet1!$A$2:$A$8</c:f>
              <c:numCache>
                <c:formatCode>General</c:formatCode>
                <c:ptCount val="7"/>
                <c:pt idx="0">
                  <c:v>2007</c:v>
                </c:pt>
                <c:pt idx="1">
                  <c:v>2012</c:v>
                </c:pt>
                <c:pt idx="2">
                  <c:v>2017</c:v>
                </c:pt>
                <c:pt idx="3">
                  <c:v>2022</c:v>
                </c:pt>
                <c:pt idx="4">
                  <c:v>2027</c:v>
                </c:pt>
                <c:pt idx="5">
                  <c:v>2032</c:v>
                </c:pt>
                <c:pt idx="6">
                  <c:v>2037</c:v>
                </c:pt>
              </c:numCache>
            </c:numRef>
          </c:cat>
          <c:val>
            <c:numRef>
              <c:f>Sheet1!$C$2:$C$8</c:f>
              <c:numCache>
                <c:formatCode>General</c:formatCode>
                <c:ptCount val="7"/>
                <c:pt idx="0">
                  <c:v>46</c:v>
                </c:pt>
                <c:pt idx="1">
                  <c:v>53</c:v>
                </c:pt>
                <c:pt idx="2">
                  <c:v>61</c:v>
                </c:pt>
                <c:pt idx="3">
                  <c:v>70</c:v>
                </c:pt>
                <c:pt idx="4">
                  <c:v>80</c:v>
                </c:pt>
                <c:pt idx="5">
                  <c:v>92</c:v>
                </c:pt>
                <c:pt idx="6">
                  <c:v>100</c:v>
                </c:pt>
              </c:numCache>
            </c:numRef>
          </c:val>
        </c:ser>
        <c:dLbls>
          <c:showLegendKey val="0"/>
          <c:showVal val="0"/>
          <c:showCatName val="0"/>
          <c:showSerName val="0"/>
          <c:showPercent val="0"/>
          <c:showBubbleSize val="0"/>
        </c:dLbls>
        <c:gapWidth val="71"/>
        <c:axId val="347001216"/>
        <c:axId val="347002752"/>
      </c:barChart>
      <c:catAx>
        <c:axId val="347001216"/>
        <c:scaling>
          <c:orientation val="minMax"/>
        </c:scaling>
        <c:delete val="0"/>
        <c:axPos val="b"/>
        <c:numFmt formatCode="General" sourceLinked="1"/>
        <c:majorTickMark val="out"/>
        <c:minorTickMark val="none"/>
        <c:tickLblPos val="nextTo"/>
        <c:spPr>
          <a:ln>
            <a:noFill/>
          </a:ln>
        </c:spPr>
        <c:txPr>
          <a:bodyPr/>
          <a:lstStyle/>
          <a:p>
            <a:pPr>
              <a:defRPr sz="1600" b="0"/>
            </a:pPr>
            <a:endParaRPr lang="en-US"/>
          </a:p>
        </c:txPr>
        <c:crossAx val="347002752"/>
        <c:crosses val="autoZero"/>
        <c:auto val="1"/>
        <c:lblAlgn val="ctr"/>
        <c:lblOffset val="100"/>
        <c:noMultiLvlLbl val="0"/>
      </c:catAx>
      <c:valAx>
        <c:axId val="347002752"/>
        <c:scaling>
          <c:orientation val="minMax"/>
          <c:max val="100"/>
        </c:scaling>
        <c:delete val="0"/>
        <c:axPos val="l"/>
        <c:majorGridlines>
          <c:spPr>
            <a:ln w="6350">
              <a:solidFill>
                <a:schemeClr val="bg1">
                  <a:lumMod val="75000"/>
                </a:schemeClr>
              </a:solidFill>
            </a:ln>
          </c:spPr>
        </c:majorGridlines>
        <c:numFmt formatCode="General" sourceLinked="0"/>
        <c:majorTickMark val="out"/>
        <c:minorTickMark val="none"/>
        <c:tickLblPos val="nextTo"/>
        <c:spPr>
          <a:ln>
            <a:noFill/>
          </a:ln>
        </c:spPr>
        <c:txPr>
          <a:bodyPr/>
          <a:lstStyle/>
          <a:p>
            <a:pPr>
              <a:defRPr sz="1600"/>
            </a:pPr>
            <a:endParaRPr lang="en-US"/>
          </a:p>
        </c:txPr>
        <c:crossAx val="3470012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54470921812587"/>
          <c:y val="3.1302716993612839E-2"/>
          <c:w val="0.88024224814016439"/>
          <c:h val="0.74807836104300174"/>
        </c:manualLayout>
      </c:layout>
      <c:barChart>
        <c:barDir val="col"/>
        <c:grouping val="clustered"/>
        <c:varyColors val="0"/>
        <c:ser>
          <c:idx val="0"/>
          <c:order val="0"/>
          <c:tx>
            <c:strRef>
              <c:f>'NFPGA Mean'!$A$2</c:f>
              <c:strCache>
                <c:ptCount val="1"/>
                <c:pt idx="0">
                  <c:v>2007</c:v>
                </c:pt>
              </c:strCache>
            </c:strRef>
          </c:tx>
          <c:spPr>
            <a:solidFill>
              <a:schemeClr val="accent1"/>
            </a:solidFill>
            <a:scene3d>
              <a:camera prst="orthographicFront"/>
              <a:lightRig rig="threePt" dir="t"/>
            </a:scene3d>
            <a:sp3d>
              <a:bevelT/>
              <a:bevelB/>
            </a:sp3d>
          </c:spPr>
          <c:invertIfNegative val="0"/>
          <c:dLbls>
            <c:txPr>
              <a:bodyPr/>
              <a:lstStyle/>
              <a:p>
                <a:pPr>
                  <a:defRPr sz="1600" b="0"/>
                </a:pPr>
                <a:endParaRPr lang="en-US"/>
              </a:p>
            </c:txPr>
            <c:showLegendKey val="0"/>
            <c:showVal val="1"/>
            <c:showCatName val="0"/>
            <c:showSerName val="0"/>
            <c:showPercent val="0"/>
            <c:showBubbleSize val="0"/>
            <c:showLeaderLines val="0"/>
          </c:dLbls>
          <c:cat>
            <c:strRef>
              <c:f>'NFPGA Mean'!$B$1:$E$1</c:f>
              <c:strCache>
                <c:ptCount val="4"/>
                <c:pt idx="0">
                  <c:v>NEW LOGIC</c:v>
                </c:pt>
                <c:pt idx="1">
                  <c:v>REUSED LOGIC (Developed in-house)</c:v>
                </c:pt>
                <c:pt idx="2">
                  <c:v>PURCHASED IP</c:v>
                </c:pt>
                <c:pt idx="3">
                  <c:v>ANALOG, RF AND/OR MIXED SIGNAL</c:v>
                </c:pt>
              </c:strCache>
            </c:strRef>
          </c:cat>
          <c:val>
            <c:numRef>
              <c:f>'NFPGA Mean'!$B$2:$E$2</c:f>
              <c:numCache>
                <c:formatCode>0%</c:formatCode>
                <c:ptCount val="4"/>
                <c:pt idx="0">
                  <c:v>0.41</c:v>
                </c:pt>
                <c:pt idx="1">
                  <c:v>0.33</c:v>
                </c:pt>
                <c:pt idx="2">
                  <c:v>0.13</c:v>
                </c:pt>
                <c:pt idx="3">
                  <c:v>0.13</c:v>
                </c:pt>
              </c:numCache>
            </c:numRef>
          </c:val>
        </c:ser>
        <c:ser>
          <c:idx val="2"/>
          <c:order val="1"/>
          <c:tx>
            <c:strRef>
              <c:f>'NFPGA Mean'!$A$4</c:f>
              <c:strCache>
                <c:ptCount val="1"/>
                <c:pt idx="0">
                  <c:v>2012</c:v>
                </c:pt>
              </c:strCache>
            </c:strRef>
          </c:tx>
          <c:spPr>
            <a:solidFill>
              <a:schemeClr val="accent2"/>
            </a:solidFill>
            <a:scene3d>
              <a:camera prst="orthographicFront"/>
              <a:lightRig rig="threePt" dir="t"/>
            </a:scene3d>
            <a:sp3d>
              <a:bevelT/>
              <a:bevelB/>
            </a:sp3d>
          </c:spPr>
          <c:invertIfNegative val="0"/>
          <c:dLbls>
            <c:dLbl>
              <c:idx val="0"/>
              <c:layout>
                <c:manualLayout>
                  <c:x val="2.8379349219064855E-3"/>
                  <c:y val="-8.0160337506580085E-3"/>
                </c:manualLayout>
              </c:layout>
              <c:showLegendKey val="0"/>
              <c:showVal val="1"/>
              <c:showCatName val="0"/>
              <c:showSerName val="0"/>
              <c:showPercent val="0"/>
              <c:showBubbleSize val="0"/>
            </c:dLbl>
            <c:txPr>
              <a:bodyPr/>
              <a:lstStyle/>
              <a:p>
                <a:pPr>
                  <a:defRPr sz="1600" b="0"/>
                </a:pPr>
                <a:endParaRPr lang="en-US"/>
              </a:p>
            </c:txPr>
            <c:showLegendKey val="0"/>
            <c:showVal val="1"/>
            <c:showCatName val="0"/>
            <c:showSerName val="0"/>
            <c:showPercent val="0"/>
            <c:showBubbleSize val="0"/>
            <c:showLeaderLines val="0"/>
          </c:dLbls>
          <c:cat>
            <c:strRef>
              <c:f>'NFPGA Mean'!$B$1:$E$1</c:f>
              <c:strCache>
                <c:ptCount val="4"/>
                <c:pt idx="0">
                  <c:v>NEW LOGIC</c:v>
                </c:pt>
                <c:pt idx="1">
                  <c:v>REUSED LOGIC (Developed in-house)</c:v>
                </c:pt>
                <c:pt idx="2">
                  <c:v>PURCHASED IP</c:v>
                </c:pt>
                <c:pt idx="3">
                  <c:v>ANALOG, RF AND/OR MIXED SIGNAL</c:v>
                </c:pt>
              </c:strCache>
            </c:strRef>
          </c:cat>
          <c:val>
            <c:numRef>
              <c:f>'NFPGA Mean'!$B$4:$E$4</c:f>
              <c:numCache>
                <c:formatCode>0%</c:formatCode>
                <c:ptCount val="4"/>
                <c:pt idx="0">
                  <c:v>0.2846153846153846</c:v>
                </c:pt>
                <c:pt idx="1">
                  <c:v>0.35000000000000003</c:v>
                </c:pt>
                <c:pt idx="2">
                  <c:v>0.21714285714285717</c:v>
                </c:pt>
                <c:pt idx="3">
                  <c:v>0.14594594594594595</c:v>
                </c:pt>
              </c:numCache>
            </c:numRef>
          </c:val>
        </c:ser>
        <c:dLbls>
          <c:showLegendKey val="0"/>
          <c:showVal val="0"/>
          <c:showCatName val="0"/>
          <c:showSerName val="0"/>
          <c:showPercent val="0"/>
          <c:showBubbleSize val="0"/>
        </c:dLbls>
        <c:gapWidth val="150"/>
        <c:axId val="347069440"/>
        <c:axId val="347178112"/>
      </c:barChart>
      <c:catAx>
        <c:axId val="347069440"/>
        <c:scaling>
          <c:orientation val="minMax"/>
        </c:scaling>
        <c:delete val="0"/>
        <c:axPos val="b"/>
        <c:title>
          <c:tx>
            <c:rich>
              <a:bodyPr/>
              <a:lstStyle/>
              <a:p>
                <a:pPr>
                  <a:defRPr sz="1400"/>
                </a:pPr>
                <a:r>
                  <a:rPr lang="en-US" sz="1400"/>
                  <a:t>Design Composition</a:t>
                </a:r>
              </a:p>
            </c:rich>
          </c:tx>
          <c:layout>
            <c:manualLayout>
              <c:xMode val="edge"/>
              <c:yMode val="edge"/>
              <c:x val="0.41507160714379182"/>
              <c:y val="0.91449563999298122"/>
            </c:manualLayout>
          </c:layout>
          <c:overlay val="0"/>
        </c:title>
        <c:majorTickMark val="out"/>
        <c:minorTickMark val="none"/>
        <c:tickLblPos val="nextTo"/>
        <c:txPr>
          <a:bodyPr/>
          <a:lstStyle/>
          <a:p>
            <a:pPr>
              <a:defRPr sz="1400" b="1"/>
            </a:pPr>
            <a:endParaRPr lang="en-US"/>
          </a:p>
        </c:txPr>
        <c:crossAx val="347178112"/>
        <c:crosses val="autoZero"/>
        <c:auto val="1"/>
        <c:lblAlgn val="ctr"/>
        <c:lblOffset val="100"/>
        <c:noMultiLvlLbl val="0"/>
      </c:catAx>
      <c:valAx>
        <c:axId val="347178112"/>
        <c:scaling>
          <c:orientation val="minMax"/>
          <c:max val="0.43000000000000005"/>
          <c:min val="0"/>
        </c:scaling>
        <c:delete val="0"/>
        <c:axPos val="l"/>
        <c:majorGridlines>
          <c:spPr>
            <a:ln>
              <a:solidFill>
                <a:schemeClr val="bg1">
                  <a:lumMod val="65000"/>
                </a:schemeClr>
              </a:solidFill>
            </a:ln>
          </c:spPr>
        </c:majorGridlines>
        <c:title>
          <c:tx>
            <c:rich>
              <a:bodyPr rot="-5400000" vert="horz"/>
              <a:lstStyle/>
              <a:p>
                <a:pPr>
                  <a:defRPr sz="1200"/>
                </a:pPr>
                <a:r>
                  <a:rPr lang="en-US" sz="1200" dirty="0" smtClean="0"/>
                  <a:t>Non-FPGA Study </a:t>
                </a:r>
                <a:r>
                  <a:rPr lang="en-US" sz="1200" dirty="0"/>
                  <a:t>Participants</a:t>
                </a:r>
              </a:p>
            </c:rich>
          </c:tx>
          <c:layout>
            <c:manualLayout>
              <c:xMode val="edge"/>
              <c:yMode val="edge"/>
              <c:x val="6.1857036037665635E-3"/>
              <c:y val="0.1669916561714834"/>
            </c:manualLayout>
          </c:layout>
          <c:overlay val="0"/>
        </c:title>
        <c:numFmt formatCode="0%" sourceLinked="1"/>
        <c:majorTickMark val="out"/>
        <c:minorTickMark val="none"/>
        <c:tickLblPos val="nextTo"/>
        <c:spPr>
          <a:ln>
            <a:noFill/>
          </a:ln>
        </c:spPr>
        <c:txPr>
          <a:bodyPr/>
          <a:lstStyle/>
          <a:p>
            <a:pPr>
              <a:defRPr sz="1400" b="1"/>
            </a:pPr>
            <a:endParaRPr lang="en-US"/>
          </a:p>
        </c:txPr>
        <c:crossAx val="347069440"/>
        <c:crosses val="autoZero"/>
        <c:crossBetween val="between"/>
        <c:majorUnit val="0.1"/>
        <c:minorUnit val="1.0000000000000002E-2"/>
      </c:valAx>
    </c:plotArea>
    <c:legend>
      <c:legendPos val="r"/>
      <c:layout>
        <c:manualLayout>
          <c:xMode val="edge"/>
          <c:yMode val="edge"/>
          <c:x val="0.84699474982039435"/>
          <c:y val="3.206560776473847E-2"/>
          <c:w val="0.14268076727656909"/>
          <c:h val="0.17701737901364492"/>
        </c:manualLayout>
      </c:layout>
      <c:overlay val="0"/>
      <c:spPr>
        <a:solidFill>
          <a:schemeClr val="bg1"/>
        </a:solidFill>
      </c:spPr>
      <c:txPr>
        <a:bodyPr/>
        <a:lstStyle/>
        <a:p>
          <a:pPr>
            <a:defRPr sz="1800" b="1"/>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6533122411618"/>
          <c:y val="3.3043238016300595E-2"/>
          <c:w val="0.83102220010309091"/>
          <c:h val="0.76311921536123772"/>
        </c:manualLayout>
      </c:layout>
      <c:barChart>
        <c:barDir val="col"/>
        <c:grouping val="clustered"/>
        <c:varyColors val="0"/>
        <c:ser>
          <c:idx val="0"/>
          <c:order val="0"/>
          <c:tx>
            <c:strRef>
              <c:f>'NFPGA Testbench Compositions'!$B$4</c:f>
              <c:strCache>
                <c:ptCount val="1"/>
                <c:pt idx="0">
                  <c:v>2007</c:v>
                </c:pt>
              </c:strCache>
            </c:strRef>
          </c:tx>
          <c:spPr>
            <a:solidFill>
              <a:schemeClr val="accent1">
                <a:lumMod val="60000"/>
                <a:lumOff val="40000"/>
              </a:schemeClr>
            </a:solidFill>
            <a:scene3d>
              <a:camera prst="orthographicFront"/>
              <a:lightRig rig="threePt" dir="t"/>
            </a:scene3d>
            <a:sp3d>
              <a:bevelT/>
              <a:bevelB/>
            </a:sp3d>
          </c:spPr>
          <c:invertIfNegative val="0"/>
          <c:dLbls>
            <c:txPr>
              <a:bodyPr/>
              <a:lstStyle/>
              <a:p>
                <a:pPr>
                  <a:defRPr sz="1400" b="1"/>
                </a:pPr>
                <a:endParaRPr lang="en-US"/>
              </a:p>
            </c:txPr>
            <c:showLegendKey val="0"/>
            <c:showVal val="1"/>
            <c:showCatName val="0"/>
            <c:showSerName val="0"/>
            <c:showPercent val="0"/>
            <c:showBubbleSize val="0"/>
            <c:showLeaderLines val="0"/>
          </c:dLbls>
          <c:cat>
            <c:strRef>
              <c:f>'NFPGA Testbench Compositions'!$C$3:$E$3</c:f>
              <c:strCache>
                <c:ptCount val="3"/>
                <c:pt idx="0">
                  <c:v>NEW</c:v>
                </c:pt>
                <c:pt idx="1">
                  <c:v>REUSED FROM OTHER DESIGNS</c:v>
                </c:pt>
                <c:pt idx="2">
                  <c:v>ACQUIRED EXTERNALLY</c:v>
                </c:pt>
              </c:strCache>
            </c:strRef>
          </c:cat>
          <c:val>
            <c:numRef>
              <c:f>'NFPGA Testbench Compositions'!$C$4:$E$4</c:f>
              <c:numCache>
                <c:formatCode>0%</c:formatCode>
                <c:ptCount val="3"/>
                <c:pt idx="0">
                  <c:v>0.503</c:v>
                </c:pt>
                <c:pt idx="1">
                  <c:v>0.41399999999999998</c:v>
                </c:pt>
                <c:pt idx="2">
                  <c:v>8.3000000000000004E-2</c:v>
                </c:pt>
              </c:numCache>
            </c:numRef>
          </c:val>
        </c:ser>
        <c:ser>
          <c:idx val="2"/>
          <c:order val="1"/>
          <c:tx>
            <c:strRef>
              <c:f>'NFPGA Testbench Compositions'!$B$6</c:f>
              <c:strCache>
                <c:ptCount val="1"/>
                <c:pt idx="0">
                  <c:v>2012</c:v>
                </c:pt>
              </c:strCache>
            </c:strRef>
          </c:tx>
          <c:spPr>
            <a:solidFill>
              <a:srgbClr val="004C99"/>
            </a:solidFill>
            <a:scene3d>
              <a:camera prst="orthographicFront"/>
              <a:lightRig rig="threePt" dir="t"/>
            </a:scene3d>
            <a:sp3d>
              <a:bevelT/>
              <a:bevelB/>
            </a:sp3d>
          </c:spPr>
          <c:invertIfNegative val="0"/>
          <c:dLbls>
            <c:dLbl>
              <c:idx val="2"/>
              <c:layout>
                <c:manualLayout>
                  <c:x val="0"/>
                  <c:y val="8.0971659919028341E-3"/>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'NFPGA Testbench Compositions'!$C$3:$E$3</c:f>
              <c:strCache>
                <c:ptCount val="3"/>
                <c:pt idx="0">
                  <c:v>NEW</c:v>
                </c:pt>
                <c:pt idx="1">
                  <c:v>REUSED FROM OTHER DESIGNS</c:v>
                </c:pt>
                <c:pt idx="2">
                  <c:v>ACQUIRED EXTERNALLY</c:v>
                </c:pt>
              </c:strCache>
            </c:strRef>
          </c:cat>
          <c:val>
            <c:numRef>
              <c:f>'NFPGA Testbench Compositions'!$C$6:$E$6</c:f>
              <c:numCache>
                <c:formatCode>0%</c:formatCode>
                <c:ptCount val="3"/>
                <c:pt idx="0">
                  <c:v>0.39</c:v>
                </c:pt>
                <c:pt idx="1">
                  <c:v>0.44</c:v>
                </c:pt>
                <c:pt idx="2">
                  <c:v>0.17</c:v>
                </c:pt>
              </c:numCache>
            </c:numRef>
          </c:val>
        </c:ser>
        <c:dLbls>
          <c:showLegendKey val="0"/>
          <c:showVal val="0"/>
          <c:showCatName val="0"/>
          <c:showSerName val="0"/>
          <c:showPercent val="0"/>
          <c:showBubbleSize val="0"/>
        </c:dLbls>
        <c:gapWidth val="150"/>
        <c:axId val="347812992"/>
        <c:axId val="347814912"/>
      </c:barChart>
      <c:catAx>
        <c:axId val="347812992"/>
        <c:scaling>
          <c:orientation val="minMax"/>
        </c:scaling>
        <c:delete val="0"/>
        <c:axPos val="b"/>
        <c:title>
          <c:tx>
            <c:rich>
              <a:bodyPr/>
              <a:lstStyle/>
              <a:p>
                <a:pPr>
                  <a:defRPr sz="1400"/>
                </a:pPr>
                <a:r>
                  <a:rPr lang="en-US" sz="1400"/>
                  <a:t>Testbench Composition</a:t>
                </a:r>
              </a:p>
            </c:rich>
          </c:tx>
          <c:layout>
            <c:manualLayout>
              <c:xMode val="edge"/>
              <c:yMode val="edge"/>
              <c:x val="0.39926130001244203"/>
              <c:y val="0.92367301280687109"/>
            </c:manualLayout>
          </c:layout>
          <c:overlay val="0"/>
        </c:title>
        <c:majorTickMark val="out"/>
        <c:minorTickMark val="none"/>
        <c:tickLblPos val="nextTo"/>
        <c:txPr>
          <a:bodyPr/>
          <a:lstStyle/>
          <a:p>
            <a:pPr>
              <a:defRPr sz="1400" b="1"/>
            </a:pPr>
            <a:endParaRPr lang="en-US"/>
          </a:p>
        </c:txPr>
        <c:crossAx val="347814912"/>
        <c:crosses val="autoZero"/>
        <c:auto val="1"/>
        <c:lblAlgn val="ctr"/>
        <c:lblOffset val="100"/>
        <c:noMultiLvlLbl val="0"/>
      </c:catAx>
      <c:valAx>
        <c:axId val="347814912"/>
        <c:scaling>
          <c:orientation val="minMax"/>
          <c:max val="0.55000000000000004"/>
          <c:min val="0"/>
        </c:scaling>
        <c:delete val="0"/>
        <c:axPos val="l"/>
        <c:majorGridlines>
          <c:spPr>
            <a:ln>
              <a:solidFill>
                <a:schemeClr val="bg1">
                  <a:lumMod val="75000"/>
                </a:schemeClr>
              </a:solidFill>
            </a:ln>
          </c:spPr>
        </c:majorGridlines>
        <c:title>
          <c:tx>
            <c:rich>
              <a:bodyPr rot="-5400000" vert="horz"/>
              <a:lstStyle/>
              <a:p>
                <a:pPr>
                  <a:defRPr sz="1200"/>
                </a:pPr>
                <a:r>
                  <a:rPr lang="en-US" sz="1200"/>
                  <a:t>Non-FPGA</a:t>
                </a:r>
                <a:r>
                  <a:rPr lang="en-US" sz="1200" baseline="0"/>
                  <a:t> S</a:t>
                </a:r>
                <a:r>
                  <a:rPr lang="en-US" sz="1200"/>
                  <a:t>tudy Participants</a:t>
                </a:r>
              </a:p>
            </c:rich>
          </c:tx>
          <c:layout>
            <c:manualLayout>
              <c:xMode val="edge"/>
              <c:yMode val="edge"/>
              <c:x val="1.5048908954100827E-3"/>
              <c:y val="0.20640143666252242"/>
            </c:manualLayout>
          </c:layout>
          <c:overlay val="0"/>
        </c:title>
        <c:numFmt formatCode="0%" sourceLinked="1"/>
        <c:majorTickMark val="out"/>
        <c:minorTickMark val="none"/>
        <c:tickLblPos val="nextTo"/>
        <c:spPr>
          <a:ln>
            <a:noFill/>
          </a:ln>
        </c:spPr>
        <c:txPr>
          <a:bodyPr/>
          <a:lstStyle/>
          <a:p>
            <a:pPr>
              <a:defRPr sz="1400" b="1"/>
            </a:pPr>
            <a:endParaRPr lang="en-US"/>
          </a:p>
        </c:txPr>
        <c:crossAx val="347812992"/>
        <c:crosses val="autoZero"/>
        <c:crossBetween val="between"/>
        <c:majorUnit val="0.1"/>
        <c:minorUnit val="2.0000000000000004E-2"/>
      </c:valAx>
    </c:plotArea>
    <c:legend>
      <c:legendPos val="r"/>
      <c:layout>
        <c:manualLayout>
          <c:xMode val="edge"/>
          <c:yMode val="edge"/>
          <c:x val="0.8777058116042491"/>
          <c:y val="8.9407801757573832E-2"/>
          <c:w val="0.10122571586000959"/>
          <c:h val="0.14642035130224107"/>
        </c:manualLayout>
      </c:layout>
      <c:overlay val="0"/>
      <c:spPr>
        <a:solidFill>
          <a:schemeClr val="bg1"/>
        </a:solidFill>
      </c:spPr>
      <c:txPr>
        <a:bodyPr/>
        <a:lstStyle/>
        <a:p>
          <a:pPr>
            <a:defRPr sz="1400" b="1"/>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43163472770984"/>
          <c:y val="2.9725621646691743E-2"/>
          <c:w val="0.85956836527229019"/>
          <c:h val="0.74612337399122963"/>
        </c:manualLayout>
      </c:layout>
      <c:lineChart>
        <c:grouping val="standard"/>
        <c:varyColors val="0"/>
        <c:ser>
          <c:idx val="0"/>
          <c:order val="0"/>
          <c:tx>
            <c:strRef>
              <c:f>'NFPGA Schedule'!$B$14</c:f>
              <c:strCache>
                <c:ptCount val="1"/>
                <c:pt idx="0">
                  <c:v>2007</c:v>
                </c:pt>
              </c:strCache>
            </c:strRef>
          </c:tx>
          <c:spPr>
            <a:ln w="57150">
              <a:solidFill>
                <a:schemeClr val="accent1">
                  <a:lumMod val="40000"/>
                  <a:lumOff val="60000"/>
                </a:schemeClr>
              </a:solidFill>
            </a:ln>
          </c:spPr>
          <c:marker>
            <c:symbol val="none"/>
          </c:marker>
          <c:cat>
            <c:strRef>
              <c:f>'NFPGA Schedule'!$C$13:$K$13</c:f>
              <c:strCache>
                <c:ptCount val="9"/>
                <c:pt idx="0">
                  <c:v>More than 10% EARLY</c:v>
                </c:pt>
                <c:pt idx="1">
                  <c:v>10% EARLY</c:v>
                </c:pt>
                <c:pt idx="2">
                  <c:v>ON-SCHEDULE</c:v>
                </c:pt>
                <c:pt idx="3">
                  <c:v>10% BEHIND SCHEDULE</c:v>
                </c:pt>
                <c:pt idx="4">
                  <c:v>20%</c:v>
                </c:pt>
                <c:pt idx="5">
                  <c:v>30%</c:v>
                </c:pt>
                <c:pt idx="6">
                  <c:v>40%</c:v>
                </c:pt>
                <c:pt idx="7">
                  <c:v>50%</c:v>
                </c:pt>
                <c:pt idx="8">
                  <c:v>&gt;50% BEHIND SCHEDULE</c:v>
                </c:pt>
              </c:strCache>
            </c:strRef>
          </c:cat>
          <c:val>
            <c:numRef>
              <c:f>'NFPGA Schedule'!$C$14:$K$14</c:f>
              <c:numCache>
                <c:formatCode>0%</c:formatCode>
                <c:ptCount val="9"/>
                <c:pt idx="0">
                  <c:v>1.0000000000000005E-2</c:v>
                </c:pt>
                <c:pt idx="1">
                  <c:v>4.0000000000000022E-2</c:v>
                </c:pt>
                <c:pt idx="2">
                  <c:v>0.28000000000000008</c:v>
                </c:pt>
                <c:pt idx="3">
                  <c:v>0.28000000000000008</c:v>
                </c:pt>
                <c:pt idx="4">
                  <c:v>0.16</c:v>
                </c:pt>
                <c:pt idx="5">
                  <c:v>0.11</c:v>
                </c:pt>
                <c:pt idx="6">
                  <c:v>4.0000000000000022E-2</c:v>
                </c:pt>
                <c:pt idx="7">
                  <c:v>3.0000000000000002E-2</c:v>
                </c:pt>
                <c:pt idx="8">
                  <c:v>6.0000000000000032E-2</c:v>
                </c:pt>
              </c:numCache>
            </c:numRef>
          </c:val>
          <c:smooth val="0"/>
        </c:ser>
        <c:ser>
          <c:idx val="1"/>
          <c:order val="1"/>
          <c:tx>
            <c:strRef>
              <c:f>'NFPGA Schedule'!$B$15</c:f>
              <c:strCache>
                <c:ptCount val="1"/>
                <c:pt idx="0">
                  <c:v>2010</c:v>
                </c:pt>
              </c:strCache>
            </c:strRef>
          </c:tx>
          <c:spPr>
            <a:ln w="57150">
              <a:solidFill>
                <a:schemeClr val="accent1"/>
              </a:solidFill>
            </a:ln>
          </c:spPr>
          <c:marker>
            <c:symbol val="none"/>
          </c:marker>
          <c:cat>
            <c:strRef>
              <c:f>'NFPGA Schedule'!$C$13:$K$13</c:f>
              <c:strCache>
                <c:ptCount val="9"/>
                <c:pt idx="0">
                  <c:v>More than 10% EARLY</c:v>
                </c:pt>
                <c:pt idx="1">
                  <c:v>10% EARLY</c:v>
                </c:pt>
                <c:pt idx="2">
                  <c:v>ON-SCHEDULE</c:v>
                </c:pt>
                <c:pt idx="3">
                  <c:v>10% BEHIND SCHEDULE</c:v>
                </c:pt>
                <c:pt idx="4">
                  <c:v>20%</c:v>
                </c:pt>
                <c:pt idx="5">
                  <c:v>30%</c:v>
                </c:pt>
                <c:pt idx="6">
                  <c:v>40%</c:v>
                </c:pt>
                <c:pt idx="7">
                  <c:v>50%</c:v>
                </c:pt>
                <c:pt idx="8">
                  <c:v>&gt;50% BEHIND SCHEDULE</c:v>
                </c:pt>
              </c:strCache>
            </c:strRef>
          </c:cat>
          <c:val>
            <c:numRef>
              <c:f>'NFPGA Schedule'!$C$15:$K$15</c:f>
              <c:numCache>
                <c:formatCode>0%</c:formatCode>
                <c:ptCount val="9"/>
                <c:pt idx="0">
                  <c:v>1.0000000000000005E-2</c:v>
                </c:pt>
                <c:pt idx="1">
                  <c:v>1.0000000000000005E-2</c:v>
                </c:pt>
                <c:pt idx="2">
                  <c:v>0.3200000000000004</c:v>
                </c:pt>
                <c:pt idx="3">
                  <c:v>0.35000000000000031</c:v>
                </c:pt>
                <c:pt idx="4">
                  <c:v>0.14000000000000001</c:v>
                </c:pt>
                <c:pt idx="5">
                  <c:v>7.0000000000000021E-2</c:v>
                </c:pt>
                <c:pt idx="6">
                  <c:v>3.0000000000000002E-2</c:v>
                </c:pt>
                <c:pt idx="7">
                  <c:v>2.0000000000000011E-2</c:v>
                </c:pt>
                <c:pt idx="8">
                  <c:v>0.05</c:v>
                </c:pt>
              </c:numCache>
            </c:numRef>
          </c:val>
          <c:smooth val="0"/>
        </c:ser>
        <c:ser>
          <c:idx val="2"/>
          <c:order val="2"/>
          <c:tx>
            <c:strRef>
              <c:f>'NFPGA Schedule'!$B$16</c:f>
              <c:strCache>
                <c:ptCount val="1"/>
                <c:pt idx="0">
                  <c:v>2012</c:v>
                </c:pt>
              </c:strCache>
            </c:strRef>
          </c:tx>
          <c:spPr>
            <a:ln w="57150">
              <a:solidFill>
                <a:schemeClr val="accent1">
                  <a:lumMod val="50000"/>
                </a:schemeClr>
              </a:solidFill>
            </a:ln>
          </c:spPr>
          <c:marker>
            <c:symbol val="none"/>
          </c:marker>
          <c:cat>
            <c:strRef>
              <c:f>'NFPGA Schedule'!$C$13:$K$13</c:f>
              <c:strCache>
                <c:ptCount val="9"/>
                <c:pt idx="0">
                  <c:v>More than 10% EARLY</c:v>
                </c:pt>
                <c:pt idx="1">
                  <c:v>10% EARLY</c:v>
                </c:pt>
                <c:pt idx="2">
                  <c:v>ON-SCHEDULE</c:v>
                </c:pt>
                <c:pt idx="3">
                  <c:v>10% BEHIND SCHEDULE</c:v>
                </c:pt>
                <c:pt idx="4">
                  <c:v>20%</c:v>
                </c:pt>
                <c:pt idx="5">
                  <c:v>30%</c:v>
                </c:pt>
                <c:pt idx="6">
                  <c:v>40%</c:v>
                </c:pt>
                <c:pt idx="7">
                  <c:v>50%</c:v>
                </c:pt>
                <c:pt idx="8">
                  <c:v>&gt;50% BEHIND SCHEDULE</c:v>
                </c:pt>
              </c:strCache>
            </c:strRef>
          </c:cat>
          <c:val>
            <c:numRef>
              <c:f>'NFPGA Schedule'!$C$16:$K$16</c:f>
              <c:numCache>
                <c:formatCode>0%</c:formatCode>
                <c:ptCount val="9"/>
                <c:pt idx="0">
                  <c:v>2.2580645161290352E-2</c:v>
                </c:pt>
                <c:pt idx="1">
                  <c:v>2.5806451612903236E-2</c:v>
                </c:pt>
                <c:pt idx="2">
                  <c:v>0.28387096774193604</c:v>
                </c:pt>
                <c:pt idx="3">
                  <c:v>0.27096774193548423</c:v>
                </c:pt>
                <c:pt idx="4">
                  <c:v>0.18064516129032282</c:v>
                </c:pt>
                <c:pt idx="5">
                  <c:v>0.1</c:v>
                </c:pt>
                <c:pt idx="6">
                  <c:v>2.2580645161290352E-2</c:v>
                </c:pt>
                <c:pt idx="7">
                  <c:v>3.2258064516129073E-2</c:v>
                </c:pt>
                <c:pt idx="8">
                  <c:v>6.1290322580645158E-2</c:v>
                </c:pt>
              </c:numCache>
            </c:numRef>
          </c:val>
          <c:smooth val="0"/>
        </c:ser>
        <c:dLbls>
          <c:showLegendKey val="0"/>
          <c:showVal val="0"/>
          <c:showCatName val="0"/>
          <c:showSerName val="0"/>
          <c:showPercent val="0"/>
          <c:showBubbleSize val="0"/>
        </c:dLbls>
        <c:marker val="1"/>
        <c:smooth val="0"/>
        <c:axId val="347317376"/>
        <c:axId val="347318912"/>
      </c:lineChart>
      <c:catAx>
        <c:axId val="347317376"/>
        <c:scaling>
          <c:orientation val="minMax"/>
        </c:scaling>
        <c:delete val="0"/>
        <c:axPos val="b"/>
        <c:majorTickMark val="cross"/>
        <c:minorTickMark val="none"/>
        <c:tickLblPos val="nextTo"/>
        <c:txPr>
          <a:bodyPr rot="0"/>
          <a:lstStyle/>
          <a:p>
            <a:pPr>
              <a:defRPr sz="1400" b="1"/>
            </a:pPr>
            <a:endParaRPr lang="en-US"/>
          </a:p>
        </c:txPr>
        <c:crossAx val="347318912"/>
        <c:crosses val="autoZero"/>
        <c:auto val="1"/>
        <c:lblAlgn val="ctr"/>
        <c:lblOffset val="100"/>
        <c:noMultiLvlLbl val="0"/>
      </c:catAx>
      <c:valAx>
        <c:axId val="347318912"/>
        <c:scaling>
          <c:orientation val="minMax"/>
          <c:max val="0.35000000000000003"/>
          <c:min val="0"/>
        </c:scaling>
        <c:delete val="0"/>
        <c:axPos val="l"/>
        <c:majorGridlines>
          <c:spPr>
            <a:ln w="6350">
              <a:solidFill>
                <a:schemeClr val="bg1">
                  <a:lumMod val="75000"/>
                </a:schemeClr>
              </a:solidFill>
            </a:ln>
          </c:spPr>
        </c:majorGridlines>
        <c:title>
          <c:tx>
            <c:rich>
              <a:bodyPr rot="-5400000" vert="horz"/>
              <a:lstStyle/>
              <a:p>
                <a:pPr>
                  <a:defRPr sz="1200"/>
                </a:pPr>
                <a:r>
                  <a:rPr lang="en-US" sz="1200" dirty="0" smtClean="0"/>
                  <a:t>Study </a:t>
                </a:r>
                <a:r>
                  <a:rPr lang="en-US" sz="1200" dirty="0"/>
                  <a:t>Participants</a:t>
                </a:r>
              </a:p>
            </c:rich>
          </c:tx>
          <c:layout>
            <c:manualLayout>
              <c:xMode val="edge"/>
              <c:yMode val="edge"/>
              <c:x val="1.8836639376342108E-3"/>
              <c:y val="0.21897409440984633"/>
            </c:manualLayout>
          </c:layout>
          <c:overlay val="0"/>
        </c:title>
        <c:numFmt formatCode="0%" sourceLinked="1"/>
        <c:majorTickMark val="out"/>
        <c:minorTickMark val="none"/>
        <c:tickLblPos val="nextTo"/>
        <c:spPr>
          <a:ln>
            <a:noFill/>
          </a:ln>
        </c:spPr>
        <c:txPr>
          <a:bodyPr/>
          <a:lstStyle/>
          <a:p>
            <a:pPr>
              <a:defRPr sz="1400"/>
            </a:pPr>
            <a:endParaRPr lang="en-US"/>
          </a:p>
        </c:txPr>
        <c:crossAx val="347317376"/>
        <c:crosses val="autoZero"/>
        <c:crossBetween val="between"/>
        <c:majorUnit val="5.000000000000001E-2"/>
      </c:valAx>
    </c:plotArea>
    <c:legend>
      <c:legendPos val="r"/>
      <c:layout>
        <c:manualLayout>
          <c:xMode val="edge"/>
          <c:yMode val="edge"/>
          <c:x val="0.80909213313920347"/>
          <c:y val="0.28547677832233975"/>
          <c:w val="0.11361563320013078"/>
          <c:h val="0.14524428422350821"/>
        </c:manualLayout>
      </c:layout>
      <c:overlay val="0"/>
      <c:spPr>
        <a:solidFill>
          <a:schemeClr val="bg1"/>
        </a:solidFill>
        <a:ln>
          <a:solidFill>
            <a:schemeClr val="tx1"/>
          </a:solidFill>
        </a:ln>
      </c:spPr>
      <c:txPr>
        <a:bodyPr/>
        <a:lstStyle/>
        <a:p>
          <a:pPr>
            <a:defRPr sz="1100" b="1"/>
          </a:pPr>
          <a:endParaRPr lang="en-US"/>
        </a:p>
      </c:txPr>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82246951377879E-2"/>
          <c:y val="2.9905776929398976E-2"/>
          <c:w val="0.8498154785366614"/>
          <c:h val="0.74743493445204867"/>
        </c:manualLayout>
      </c:layout>
      <c:lineChart>
        <c:grouping val="standard"/>
        <c:varyColors val="0"/>
        <c:ser>
          <c:idx val="0"/>
          <c:order val="0"/>
          <c:tx>
            <c:strRef>
              <c:f>Compare!$B$3</c:f>
              <c:strCache>
                <c:ptCount val="1"/>
                <c:pt idx="0">
                  <c:v>Non-FPGA</c:v>
                </c:pt>
              </c:strCache>
            </c:strRef>
          </c:tx>
          <c:spPr>
            <a:ln w="76200">
              <a:solidFill>
                <a:schemeClr val="accent1">
                  <a:lumMod val="50000"/>
                </a:schemeClr>
              </a:solidFill>
            </a:ln>
          </c:spPr>
          <c:marker>
            <c:symbol val="none"/>
          </c:marker>
          <c:cat>
            <c:strRef>
              <c:f>Compare!$C$2:$K$2</c:f>
              <c:strCache>
                <c:ptCount val="9"/>
                <c:pt idx="0">
                  <c:v>More than 10% EARLY</c:v>
                </c:pt>
                <c:pt idx="1">
                  <c:v>10% EARLY</c:v>
                </c:pt>
                <c:pt idx="2">
                  <c:v>ON-SCHEDULE</c:v>
                </c:pt>
                <c:pt idx="3">
                  <c:v>10% BEHIND SCHEDULE</c:v>
                </c:pt>
                <c:pt idx="4">
                  <c:v>20%</c:v>
                </c:pt>
                <c:pt idx="5">
                  <c:v>30%</c:v>
                </c:pt>
                <c:pt idx="6">
                  <c:v>40%</c:v>
                </c:pt>
                <c:pt idx="7">
                  <c:v>50%</c:v>
                </c:pt>
                <c:pt idx="8">
                  <c:v>&gt;50% BEHIND SCHEDULE</c:v>
                </c:pt>
              </c:strCache>
            </c:strRef>
          </c:cat>
          <c:val>
            <c:numRef>
              <c:f>Compare!$C$3:$K$3</c:f>
              <c:numCache>
                <c:formatCode>0%</c:formatCode>
                <c:ptCount val="9"/>
                <c:pt idx="0">
                  <c:v>2.2580645161290321E-2</c:v>
                </c:pt>
                <c:pt idx="1">
                  <c:v>2.5806451612903226E-2</c:v>
                </c:pt>
                <c:pt idx="2">
                  <c:v>0.28387096774193549</c:v>
                </c:pt>
                <c:pt idx="3">
                  <c:v>0.2709677419354839</c:v>
                </c:pt>
                <c:pt idx="4">
                  <c:v>0.18064516129032257</c:v>
                </c:pt>
                <c:pt idx="5">
                  <c:v>0.1</c:v>
                </c:pt>
                <c:pt idx="6">
                  <c:v>2.2580645161290321E-2</c:v>
                </c:pt>
                <c:pt idx="7">
                  <c:v>3.2258064516129031E-2</c:v>
                </c:pt>
                <c:pt idx="8">
                  <c:v>6.1290322580645158E-2</c:v>
                </c:pt>
              </c:numCache>
            </c:numRef>
          </c:val>
          <c:smooth val="0"/>
        </c:ser>
        <c:ser>
          <c:idx val="1"/>
          <c:order val="1"/>
          <c:tx>
            <c:strRef>
              <c:f>Compare!$B$4</c:f>
              <c:strCache>
                <c:ptCount val="1"/>
                <c:pt idx="0">
                  <c:v>FPGA</c:v>
                </c:pt>
              </c:strCache>
            </c:strRef>
          </c:tx>
          <c:spPr>
            <a:ln w="76200">
              <a:solidFill>
                <a:srgbClr val="C00000"/>
              </a:solidFill>
            </a:ln>
          </c:spPr>
          <c:marker>
            <c:symbol val="none"/>
          </c:marker>
          <c:cat>
            <c:strRef>
              <c:f>Compare!$C$2:$K$2</c:f>
              <c:strCache>
                <c:ptCount val="9"/>
                <c:pt idx="0">
                  <c:v>More than 10% EARLY</c:v>
                </c:pt>
                <c:pt idx="1">
                  <c:v>10% EARLY</c:v>
                </c:pt>
                <c:pt idx="2">
                  <c:v>ON-SCHEDULE</c:v>
                </c:pt>
                <c:pt idx="3">
                  <c:v>10% BEHIND SCHEDULE</c:v>
                </c:pt>
                <c:pt idx="4">
                  <c:v>20%</c:v>
                </c:pt>
                <c:pt idx="5">
                  <c:v>30%</c:v>
                </c:pt>
                <c:pt idx="6">
                  <c:v>40%</c:v>
                </c:pt>
                <c:pt idx="7">
                  <c:v>50%</c:v>
                </c:pt>
                <c:pt idx="8">
                  <c:v>&gt;50% BEHIND SCHEDULE</c:v>
                </c:pt>
              </c:strCache>
            </c:strRef>
          </c:cat>
          <c:val>
            <c:numRef>
              <c:f>Compare!$C$4:$K$4</c:f>
              <c:numCache>
                <c:formatCode>0%</c:formatCode>
                <c:ptCount val="9"/>
                <c:pt idx="0">
                  <c:v>1.0610079575596816E-2</c:v>
                </c:pt>
                <c:pt idx="1">
                  <c:v>3.4482758620689655E-2</c:v>
                </c:pt>
                <c:pt idx="2">
                  <c:v>0.28912466843501328</c:v>
                </c:pt>
                <c:pt idx="3">
                  <c:v>0.23076923076923078</c:v>
                </c:pt>
                <c:pt idx="4">
                  <c:v>0.19628647214854111</c:v>
                </c:pt>
                <c:pt idx="5">
                  <c:v>0.11671087533156499</c:v>
                </c:pt>
                <c:pt idx="6">
                  <c:v>3.1830238726790451E-2</c:v>
                </c:pt>
                <c:pt idx="7">
                  <c:v>1.5915119363395226E-2</c:v>
                </c:pt>
                <c:pt idx="8">
                  <c:v>7.4270557029177717E-2</c:v>
                </c:pt>
              </c:numCache>
            </c:numRef>
          </c:val>
          <c:smooth val="0"/>
        </c:ser>
        <c:dLbls>
          <c:showLegendKey val="0"/>
          <c:showVal val="0"/>
          <c:showCatName val="0"/>
          <c:showSerName val="0"/>
          <c:showPercent val="0"/>
          <c:showBubbleSize val="0"/>
        </c:dLbls>
        <c:marker val="1"/>
        <c:smooth val="0"/>
        <c:axId val="155158016"/>
        <c:axId val="155159936"/>
      </c:lineChart>
      <c:catAx>
        <c:axId val="155158016"/>
        <c:scaling>
          <c:orientation val="minMax"/>
        </c:scaling>
        <c:delete val="0"/>
        <c:axPos val="b"/>
        <c:title>
          <c:tx>
            <c:rich>
              <a:bodyPr/>
              <a:lstStyle/>
              <a:p>
                <a:pPr>
                  <a:defRPr sz="1400"/>
                </a:pPr>
                <a:r>
                  <a:rPr lang="en-US" sz="1400"/>
                  <a:t>Non-FPGA vs. FPGA completion compared to project's original schedule</a:t>
                </a:r>
              </a:p>
            </c:rich>
          </c:tx>
          <c:layout/>
          <c:overlay val="0"/>
        </c:title>
        <c:majorTickMark val="out"/>
        <c:minorTickMark val="none"/>
        <c:tickLblPos val="nextTo"/>
        <c:txPr>
          <a:bodyPr rot="0"/>
          <a:lstStyle/>
          <a:p>
            <a:pPr>
              <a:defRPr sz="1400" b="1"/>
            </a:pPr>
            <a:endParaRPr lang="en-US"/>
          </a:p>
        </c:txPr>
        <c:crossAx val="155159936"/>
        <c:crosses val="autoZero"/>
        <c:auto val="1"/>
        <c:lblAlgn val="ctr"/>
        <c:lblOffset val="100"/>
        <c:noMultiLvlLbl val="0"/>
      </c:catAx>
      <c:valAx>
        <c:axId val="155159936"/>
        <c:scaling>
          <c:orientation val="minMax"/>
        </c:scaling>
        <c:delete val="0"/>
        <c:axPos val="l"/>
        <c:majorGridlines/>
        <c:title>
          <c:tx>
            <c:rich>
              <a:bodyPr rot="-5400000" vert="horz"/>
              <a:lstStyle/>
              <a:p>
                <a:pPr>
                  <a:defRPr sz="1200"/>
                </a:pPr>
                <a:r>
                  <a:rPr lang="en-US" sz="1200"/>
                  <a:t>Study Participants</a:t>
                </a:r>
              </a:p>
            </c:rich>
          </c:tx>
          <c:layout>
            <c:manualLayout>
              <c:xMode val="edge"/>
              <c:yMode val="edge"/>
              <c:x val="1.3024783110703901E-2"/>
              <c:y val="0.2720604574280569"/>
            </c:manualLayout>
          </c:layout>
          <c:overlay val="0"/>
        </c:title>
        <c:numFmt formatCode="0%" sourceLinked="1"/>
        <c:majorTickMark val="out"/>
        <c:minorTickMark val="none"/>
        <c:tickLblPos val="nextTo"/>
        <c:spPr>
          <a:ln>
            <a:noFill/>
          </a:ln>
        </c:spPr>
        <c:txPr>
          <a:bodyPr/>
          <a:lstStyle/>
          <a:p>
            <a:pPr>
              <a:defRPr sz="1200"/>
            </a:pPr>
            <a:endParaRPr lang="en-US"/>
          </a:p>
        </c:txPr>
        <c:crossAx val="155158016"/>
        <c:crosses val="autoZero"/>
        <c:crossBetween val="between"/>
      </c:valAx>
    </c:plotArea>
    <c:legend>
      <c:legendPos val="r"/>
      <c:layout>
        <c:manualLayout>
          <c:xMode val="edge"/>
          <c:yMode val="edge"/>
          <c:x val="0.82554358677451334"/>
          <c:y val="0.34131001656217641"/>
          <c:w val="0.13553926953198853"/>
          <c:h val="0.1051551957582629"/>
        </c:manualLayout>
      </c:layout>
      <c:overlay val="0"/>
      <c:spPr>
        <a:solidFill>
          <a:schemeClr val="bg1"/>
        </a:solidFill>
      </c:spPr>
      <c:txPr>
        <a:bodyPr/>
        <a:lstStyle/>
        <a:p>
          <a:pPr>
            <a:defRPr sz="1100" b="1"/>
          </a:pPr>
          <a:endParaRPr lang="en-US"/>
        </a:p>
      </c:txPr>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96920224421483E-2"/>
          <c:y val="3.2735828340182578E-2"/>
          <c:w val="0.84792374003708237"/>
          <c:h val="0.718030136671163"/>
        </c:manualLayout>
      </c:layout>
      <c:barChart>
        <c:barDir val="col"/>
        <c:grouping val="clustered"/>
        <c:varyColors val="0"/>
        <c:ser>
          <c:idx val="0"/>
          <c:order val="0"/>
          <c:tx>
            <c:strRef>
              <c:f>Sheet1!$B$16</c:f>
              <c:strCache>
                <c:ptCount val="1"/>
                <c:pt idx="0">
                  <c:v>2004</c:v>
                </c:pt>
              </c:strCache>
            </c:strRef>
          </c:tx>
          <c:spPr>
            <a:solidFill>
              <a:srgbClr val="002060"/>
            </a:solidFill>
            <a:scene3d>
              <a:camera prst="orthographicFront"/>
              <a:lightRig rig="threePt" dir="t"/>
            </a:scene3d>
            <a:sp3d>
              <a:bevelT/>
              <a:bevelB/>
            </a:sp3d>
          </c:spPr>
          <c:invertIfNegative val="0"/>
          <c:cat>
            <c:strRef>
              <c:f>Sheet1!$C$14:$I$14</c:f>
              <c:strCache>
                <c:ptCount val="7"/>
                <c:pt idx="0">
                  <c:v>1 
FIRST SILICON SUCCESS</c:v>
                </c:pt>
                <c:pt idx="1">
                  <c:v>2</c:v>
                </c:pt>
                <c:pt idx="2">
                  <c:v>3</c:v>
                </c:pt>
                <c:pt idx="3">
                  <c:v>4</c:v>
                </c:pt>
                <c:pt idx="4">
                  <c:v>5</c:v>
                </c:pt>
                <c:pt idx="5">
                  <c:v>6</c:v>
                </c:pt>
                <c:pt idx="6">
                  <c:v>7 
SPINS or MORE</c:v>
                </c:pt>
              </c:strCache>
            </c:strRef>
          </c:cat>
          <c:val>
            <c:numRef>
              <c:f>Sheet1!$C$16:$I$16</c:f>
              <c:numCache>
                <c:formatCode>0%</c:formatCode>
                <c:ptCount val="7"/>
                <c:pt idx="0">
                  <c:v>0.33</c:v>
                </c:pt>
                <c:pt idx="1">
                  <c:v>0.39</c:v>
                </c:pt>
                <c:pt idx="2">
                  <c:v>0.2</c:v>
                </c:pt>
                <c:pt idx="3">
                  <c:v>0.08</c:v>
                </c:pt>
              </c:numCache>
            </c:numRef>
          </c:val>
        </c:ser>
        <c:ser>
          <c:idx val="1"/>
          <c:order val="1"/>
          <c:tx>
            <c:strRef>
              <c:f>Sheet1!$B$17</c:f>
              <c:strCache>
                <c:ptCount val="1"/>
                <c:pt idx="0">
                  <c:v>2007</c:v>
                </c:pt>
              </c:strCache>
            </c:strRef>
          </c:tx>
          <c:spPr>
            <a:solidFill>
              <a:schemeClr val="tx1">
                <a:lumMod val="20000"/>
                <a:lumOff val="80000"/>
              </a:schemeClr>
            </a:solidFill>
            <a:scene3d>
              <a:camera prst="orthographicFront"/>
              <a:lightRig rig="threePt" dir="t"/>
            </a:scene3d>
            <a:sp3d>
              <a:bevelT/>
              <a:bevelB/>
            </a:sp3d>
          </c:spPr>
          <c:invertIfNegative val="0"/>
          <c:cat>
            <c:strRef>
              <c:f>Sheet1!$C$14:$I$14</c:f>
              <c:strCache>
                <c:ptCount val="7"/>
                <c:pt idx="0">
                  <c:v>1 
FIRST SILICON SUCCESS</c:v>
                </c:pt>
                <c:pt idx="1">
                  <c:v>2</c:v>
                </c:pt>
                <c:pt idx="2">
                  <c:v>3</c:v>
                </c:pt>
                <c:pt idx="3">
                  <c:v>4</c:v>
                </c:pt>
                <c:pt idx="4">
                  <c:v>5</c:v>
                </c:pt>
                <c:pt idx="5">
                  <c:v>6</c:v>
                </c:pt>
                <c:pt idx="6">
                  <c:v>7 
SPINS or MORE</c:v>
                </c:pt>
              </c:strCache>
            </c:strRef>
          </c:cat>
          <c:val>
            <c:numRef>
              <c:f>Sheet1!$C$17:$I$17</c:f>
              <c:numCache>
                <c:formatCode>0%</c:formatCode>
                <c:ptCount val="7"/>
                <c:pt idx="0">
                  <c:v>0.28000000000000003</c:v>
                </c:pt>
                <c:pt idx="1">
                  <c:v>0.42</c:v>
                </c:pt>
                <c:pt idx="2">
                  <c:v>0.21</c:v>
                </c:pt>
                <c:pt idx="3">
                  <c:v>0.06</c:v>
                </c:pt>
                <c:pt idx="4" formatCode="0.00%">
                  <c:v>7.0000000000000001E-3</c:v>
                </c:pt>
                <c:pt idx="5" formatCode="0.00%">
                  <c:v>7.0000000000000001E-3</c:v>
                </c:pt>
                <c:pt idx="6" formatCode="0.00%">
                  <c:v>0.02</c:v>
                </c:pt>
              </c:numCache>
            </c:numRef>
          </c:val>
        </c:ser>
        <c:ser>
          <c:idx val="2"/>
          <c:order val="2"/>
          <c:tx>
            <c:strRef>
              <c:f>Sheet1!$B$18</c:f>
              <c:strCache>
                <c:ptCount val="1"/>
                <c:pt idx="0">
                  <c:v>2010</c:v>
                </c:pt>
              </c:strCache>
            </c:strRef>
          </c:tx>
          <c:spPr>
            <a:solidFill>
              <a:schemeClr val="accent1"/>
            </a:solidFill>
            <a:scene3d>
              <a:camera prst="orthographicFront"/>
              <a:lightRig rig="threePt" dir="t"/>
            </a:scene3d>
            <a:sp3d>
              <a:bevelT/>
              <a:bevelB/>
            </a:sp3d>
          </c:spPr>
          <c:invertIfNegative val="0"/>
          <c:cat>
            <c:strRef>
              <c:f>Sheet1!$C$14:$I$14</c:f>
              <c:strCache>
                <c:ptCount val="7"/>
                <c:pt idx="0">
                  <c:v>1 
FIRST SILICON SUCCESS</c:v>
                </c:pt>
                <c:pt idx="1">
                  <c:v>2</c:v>
                </c:pt>
                <c:pt idx="2">
                  <c:v>3</c:v>
                </c:pt>
                <c:pt idx="3">
                  <c:v>4</c:v>
                </c:pt>
                <c:pt idx="4">
                  <c:v>5</c:v>
                </c:pt>
                <c:pt idx="5">
                  <c:v>6</c:v>
                </c:pt>
                <c:pt idx="6">
                  <c:v>7 
SPINS or MORE</c:v>
                </c:pt>
              </c:strCache>
            </c:strRef>
          </c:cat>
          <c:val>
            <c:numRef>
              <c:f>Sheet1!$C$18:$I$18</c:f>
              <c:numCache>
                <c:formatCode>0%</c:formatCode>
                <c:ptCount val="7"/>
                <c:pt idx="0">
                  <c:v>0.31</c:v>
                </c:pt>
                <c:pt idx="1">
                  <c:v>0.43</c:v>
                </c:pt>
                <c:pt idx="2">
                  <c:v>0.18</c:v>
                </c:pt>
                <c:pt idx="3">
                  <c:v>0.06</c:v>
                </c:pt>
                <c:pt idx="4" formatCode="0.00%">
                  <c:v>0.01</c:v>
                </c:pt>
                <c:pt idx="5" formatCode="0.00%">
                  <c:v>0.01</c:v>
                </c:pt>
                <c:pt idx="6" formatCode="0.00%">
                  <c:v>0.01</c:v>
                </c:pt>
              </c:numCache>
            </c:numRef>
          </c:val>
        </c:ser>
        <c:ser>
          <c:idx val="3"/>
          <c:order val="3"/>
          <c:tx>
            <c:strRef>
              <c:f>Sheet1!$B$19</c:f>
              <c:strCache>
                <c:ptCount val="1"/>
                <c:pt idx="0">
                  <c:v>2012</c:v>
                </c:pt>
              </c:strCache>
            </c:strRef>
          </c:tx>
          <c:spPr>
            <a:solidFill>
              <a:srgbClr val="00FF00"/>
            </a:solidFill>
            <a:scene3d>
              <a:camera prst="orthographicFront"/>
              <a:lightRig rig="threePt" dir="t"/>
            </a:scene3d>
            <a:sp3d>
              <a:bevelT/>
              <a:bevelB/>
            </a:sp3d>
          </c:spPr>
          <c:invertIfNegative val="0"/>
          <c:cat>
            <c:strRef>
              <c:f>Sheet1!$C$14:$I$14</c:f>
              <c:strCache>
                <c:ptCount val="7"/>
                <c:pt idx="0">
                  <c:v>1 
FIRST SILICON SUCCESS</c:v>
                </c:pt>
                <c:pt idx="1">
                  <c:v>2</c:v>
                </c:pt>
                <c:pt idx="2">
                  <c:v>3</c:v>
                </c:pt>
                <c:pt idx="3">
                  <c:v>4</c:v>
                </c:pt>
                <c:pt idx="4">
                  <c:v>5</c:v>
                </c:pt>
                <c:pt idx="5">
                  <c:v>6</c:v>
                </c:pt>
                <c:pt idx="6">
                  <c:v>7 
SPINS or MORE</c:v>
                </c:pt>
              </c:strCache>
            </c:strRef>
          </c:cat>
          <c:val>
            <c:numRef>
              <c:f>Sheet1!$C$19:$I$19</c:f>
              <c:numCache>
                <c:formatCode>0%</c:formatCode>
                <c:ptCount val="7"/>
                <c:pt idx="0">
                  <c:v>0.33443708609271522</c:v>
                </c:pt>
                <c:pt idx="1">
                  <c:v>0.48013245033112584</c:v>
                </c:pt>
                <c:pt idx="2">
                  <c:v>0.12251655629139073</c:v>
                </c:pt>
                <c:pt idx="3">
                  <c:v>4.3046357615894038E-2</c:v>
                </c:pt>
                <c:pt idx="4" formatCode="0.00%">
                  <c:v>6.6225165562913907E-3</c:v>
                </c:pt>
                <c:pt idx="5" formatCode="0.00%">
                  <c:v>6.6225165562913907E-3</c:v>
                </c:pt>
                <c:pt idx="6" formatCode="0.00%">
                  <c:v>6.6225165562913907E-3</c:v>
                </c:pt>
              </c:numCache>
            </c:numRef>
          </c:val>
        </c:ser>
        <c:dLbls>
          <c:showLegendKey val="0"/>
          <c:showVal val="0"/>
          <c:showCatName val="0"/>
          <c:showSerName val="0"/>
          <c:showPercent val="0"/>
          <c:showBubbleSize val="0"/>
        </c:dLbls>
        <c:gapWidth val="150"/>
        <c:axId val="155511424"/>
        <c:axId val="347349760"/>
      </c:barChart>
      <c:catAx>
        <c:axId val="155511424"/>
        <c:scaling>
          <c:orientation val="minMax"/>
        </c:scaling>
        <c:delete val="0"/>
        <c:axPos val="b"/>
        <c:title>
          <c:tx>
            <c:rich>
              <a:bodyPr/>
              <a:lstStyle/>
              <a:p>
                <a:pPr>
                  <a:defRPr sz="1400"/>
                </a:pPr>
                <a:r>
                  <a:rPr lang="en-US" sz="1400"/>
                  <a:t>Number of Required Spins</a:t>
                </a:r>
              </a:p>
            </c:rich>
          </c:tx>
          <c:layout>
            <c:manualLayout>
              <c:xMode val="edge"/>
              <c:yMode val="edge"/>
              <c:x val="0.37122620694899378"/>
              <c:y val="0.87227091633466147"/>
            </c:manualLayout>
          </c:layout>
          <c:overlay val="0"/>
        </c:title>
        <c:majorTickMark val="out"/>
        <c:minorTickMark val="none"/>
        <c:tickLblPos val="nextTo"/>
        <c:txPr>
          <a:bodyPr/>
          <a:lstStyle/>
          <a:p>
            <a:pPr>
              <a:defRPr sz="1400" b="1"/>
            </a:pPr>
            <a:endParaRPr lang="en-US"/>
          </a:p>
        </c:txPr>
        <c:crossAx val="347349760"/>
        <c:crosses val="autoZero"/>
        <c:auto val="1"/>
        <c:lblAlgn val="ctr"/>
        <c:lblOffset val="100"/>
        <c:noMultiLvlLbl val="0"/>
      </c:catAx>
      <c:valAx>
        <c:axId val="347349760"/>
        <c:scaling>
          <c:orientation val="minMax"/>
          <c:max val="0.5"/>
          <c:min val="0"/>
        </c:scaling>
        <c:delete val="0"/>
        <c:axPos val="l"/>
        <c:majorGridlines>
          <c:spPr>
            <a:ln>
              <a:solidFill>
                <a:schemeClr val="bg1">
                  <a:lumMod val="75000"/>
                </a:schemeClr>
              </a:solidFill>
            </a:ln>
          </c:spPr>
        </c:majorGridlines>
        <c:title>
          <c:tx>
            <c:rich>
              <a:bodyPr rot="-5400000" vert="horz"/>
              <a:lstStyle/>
              <a:p>
                <a:pPr>
                  <a:defRPr sz="1200"/>
                </a:pPr>
                <a:r>
                  <a:rPr lang="en-US" sz="1200"/>
                  <a:t>Non-FPGA Study Participants </a:t>
                </a:r>
              </a:p>
            </c:rich>
          </c:tx>
          <c:layout>
            <c:manualLayout>
              <c:xMode val="edge"/>
              <c:yMode val="edge"/>
              <c:x val="6.1820167681890604E-3"/>
              <c:y val="0.17355690100490428"/>
            </c:manualLayout>
          </c:layout>
          <c:overlay val="0"/>
        </c:title>
        <c:numFmt formatCode="0%" sourceLinked="1"/>
        <c:majorTickMark val="out"/>
        <c:minorTickMark val="none"/>
        <c:tickLblPos val="nextTo"/>
        <c:spPr>
          <a:ln>
            <a:noFill/>
          </a:ln>
        </c:spPr>
        <c:txPr>
          <a:bodyPr/>
          <a:lstStyle/>
          <a:p>
            <a:pPr>
              <a:defRPr sz="1200" b="1"/>
            </a:pPr>
            <a:endParaRPr lang="en-US"/>
          </a:p>
        </c:txPr>
        <c:crossAx val="155511424"/>
        <c:crosses val="autoZero"/>
        <c:crossBetween val="between"/>
        <c:majorUnit val="0.1"/>
        <c:minorUnit val="2.0000000000000004E-2"/>
      </c:valAx>
    </c:plotArea>
    <c:legend>
      <c:legendPos val="r"/>
      <c:layout>
        <c:manualLayout>
          <c:xMode val="edge"/>
          <c:yMode val="edge"/>
          <c:x val="0.90442654530569"/>
          <c:y val="0.22640880049356379"/>
          <c:w val="6.6521466926725906E-2"/>
          <c:h val="0.21783312942455899"/>
        </c:manualLayout>
      </c:layout>
      <c:overlay val="0"/>
      <c:spPr>
        <a:solidFill>
          <a:schemeClr val="bg1"/>
        </a:solidFill>
      </c:spPr>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30206550268173"/>
          <c:y val="0.15292703675859612"/>
          <c:w val="0.8614700445053064"/>
          <c:h val="0.74597594270565426"/>
        </c:manualLayout>
      </c:layout>
      <c:barChart>
        <c:barDir val="col"/>
        <c:grouping val="clustered"/>
        <c:varyColors val="0"/>
        <c:ser>
          <c:idx val="0"/>
          <c:order val="0"/>
          <c:tx>
            <c:strRef>
              <c:f>Sheet1!$B$1</c:f>
              <c:strCache>
                <c:ptCount val="1"/>
                <c:pt idx="0">
                  <c:v>Simulation 13% Growth</c:v>
                </c:pt>
              </c:strCache>
            </c:strRef>
          </c:tx>
          <c:spPr>
            <a:solidFill>
              <a:schemeClr val="accent2"/>
            </a:solidFill>
            <a:scene3d>
              <a:camera prst="orthographicFront"/>
              <a:lightRig rig="threePt" dir="t"/>
            </a:scene3d>
            <a:sp3d>
              <a:bevelT/>
              <a:bevelB/>
            </a:sp3d>
          </c:spPr>
          <c:invertIfNegative val="0"/>
          <c:dLbls>
            <c:dLbl>
              <c:idx val="0"/>
              <c:layout>
                <c:manualLayout>
                  <c:x val="2.6569741373259116E-17"/>
                  <c:y val="-2.261306532663316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Sheet1!$A$2:$A$3</c:f>
              <c:numCache>
                <c:formatCode>General</c:formatCode>
                <c:ptCount val="2"/>
                <c:pt idx="0">
                  <c:v>2010</c:v>
                </c:pt>
                <c:pt idx="1">
                  <c:v>2012</c:v>
                </c:pt>
              </c:numCache>
            </c:numRef>
          </c:cat>
          <c:val>
            <c:numRef>
              <c:f>Sheet1!$B$2:$B$3</c:f>
              <c:numCache>
                <c:formatCode>General</c:formatCode>
                <c:ptCount val="2"/>
                <c:pt idx="0">
                  <c:v>380</c:v>
                </c:pt>
                <c:pt idx="1">
                  <c:v>430</c:v>
                </c:pt>
              </c:numCache>
            </c:numRef>
          </c:val>
        </c:ser>
        <c:ser>
          <c:idx val="1"/>
          <c:order val="1"/>
          <c:tx>
            <c:strRef>
              <c:f>Sheet1!$C$1</c:f>
              <c:strCache>
                <c:ptCount val="1"/>
                <c:pt idx="0">
                  <c:v>Emulation 94% Growth</c:v>
                </c:pt>
              </c:strCache>
            </c:strRef>
          </c:tx>
          <c:spPr>
            <a:solidFill>
              <a:schemeClr val="accent2">
                <a:lumMod val="40000"/>
                <a:lumOff val="60000"/>
              </a:schemeClr>
            </a:solidFill>
            <a:scene3d>
              <a:camera prst="orthographicFront"/>
              <a:lightRig rig="threePt" dir="t"/>
            </a:scene3d>
            <a:sp3d>
              <a:bevelT/>
              <a:bevelB/>
            </a:sp3d>
          </c:spPr>
          <c:invertIfNegative val="0"/>
          <c:dLbls>
            <c:dLbl>
              <c:idx val="1"/>
              <c:layout>
                <c:manualLayout>
                  <c:x val="1.4492753623188406E-3"/>
                  <c:y val="1.005025125628140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Sheet1!$A$2:$A$3</c:f>
              <c:numCache>
                <c:formatCode>General</c:formatCode>
                <c:ptCount val="2"/>
                <c:pt idx="0">
                  <c:v>2010</c:v>
                </c:pt>
                <c:pt idx="1">
                  <c:v>2012</c:v>
                </c:pt>
              </c:numCache>
            </c:numRef>
          </c:cat>
          <c:val>
            <c:numRef>
              <c:f>Sheet1!$C$2:$C$3</c:f>
              <c:numCache>
                <c:formatCode>General</c:formatCode>
                <c:ptCount val="2"/>
                <c:pt idx="0">
                  <c:v>190</c:v>
                </c:pt>
                <c:pt idx="1">
                  <c:v>365</c:v>
                </c:pt>
              </c:numCache>
            </c:numRef>
          </c:val>
        </c:ser>
        <c:ser>
          <c:idx val="2"/>
          <c:order val="2"/>
          <c:tx>
            <c:strRef>
              <c:f>Sheet1!$D$1</c:f>
              <c:strCache>
                <c:ptCount val="1"/>
                <c:pt idx="0">
                  <c:v>Formal 31% Growth</c:v>
                </c:pt>
              </c:strCache>
            </c:strRef>
          </c:tx>
          <c:spPr>
            <a:scene3d>
              <a:camera prst="orthographicFront"/>
              <a:lightRig rig="threePt" dir="t"/>
            </a:scene3d>
            <a:sp3d>
              <a:bevelT/>
              <a:bevelB/>
            </a:sp3d>
          </c:spPr>
          <c:invertIfNegative val="0"/>
          <c:dLbls>
            <c:dLbl>
              <c:idx val="1"/>
              <c:layout>
                <c:manualLayout>
                  <c:x val="0"/>
                  <c:y val="-3.266331658291457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Sheet1!$A$2:$A$3</c:f>
              <c:numCache>
                <c:formatCode>General</c:formatCode>
                <c:ptCount val="2"/>
                <c:pt idx="0">
                  <c:v>2010</c:v>
                </c:pt>
                <c:pt idx="1">
                  <c:v>2012</c:v>
                </c:pt>
              </c:numCache>
            </c:numRef>
          </c:cat>
          <c:val>
            <c:numRef>
              <c:f>Sheet1!$D$2:$D$3</c:f>
              <c:numCache>
                <c:formatCode>General</c:formatCode>
                <c:ptCount val="2"/>
                <c:pt idx="0">
                  <c:v>130</c:v>
                </c:pt>
                <c:pt idx="1">
                  <c:v>170</c:v>
                </c:pt>
              </c:numCache>
            </c:numRef>
          </c:val>
        </c:ser>
        <c:dLbls>
          <c:showLegendKey val="0"/>
          <c:showVal val="0"/>
          <c:showCatName val="0"/>
          <c:showSerName val="0"/>
          <c:showPercent val="0"/>
          <c:showBubbleSize val="0"/>
        </c:dLbls>
        <c:gapWidth val="150"/>
        <c:axId val="345507328"/>
        <c:axId val="345508864"/>
      </c:barChart>
      <c:catAx>
        <c:axId val="345507328"/>
        <c:scaling>
          <c:orientation val="minMax"/>
        </c:scaling>
        <c:delete val="0"/>
        <c:axPos val="b"/>
        <c:numFmt formatCode="General" sourceLinked="1"/>
        <c:majorTickMark val="out"/>
        <c:minorTickMark val="none"/>
        <c:tickLblPos val="nextTo"/>
        <c:txPr>
          <a:bodyPr/>
          <a:lstStyle/>
          <a:p>
            <a:pPr>
              <a:defRPr b="1"/>
            </a:pPr>
            <a:endParaRPr lang="en-US"/>
          </a:p>
        </c:txPr>
        <c:crossAx val="345508864"/>
        <c:crosses val="autoZero"/>
        <c:auto val="1"/>
        <c:lblAlgn val="ctr"/>
        <c:lblOffset val="100"/>
        <c:noMultiLvlLbl val="0"/>
      </c:catAx>
      <c:valAx>
        <c:axId val="345508864"/>
        <c:scaling>
          <c:orientation val="minMax"/>
          <c:max val="480"/>
          <c:min val="0"/>
        </c:scaling>
        <c:delete val="0"/>
        <c:axPos val="l"/>
        <c:majorGridlines>
          <c:spPr>
            <a:ln>
              <a:solidFill>
                <a:schemeClr val="bg1">
                  <a:lumMod val="65000"/>
                </a:schemeClr>
              </a:solidFill>
            </a:ln>
          </c:spPr>
        </c:majorGridlines>
        <c:title>
          <c:tx>
            <c:rich>
              <a:bodyPr rot="-5400000" vert="horz"/>
              <a:lstStyle/>
              <a:p>
                <a:pPr>
                  <a:defRPr/>
                </a:pPr>
                <a:r>
                  <a:rPr lang="en-US" dirty="0" smtClean="0"/>
                  <a:t>Millions ($)</a:t>
                </a:r>
                <a:endParaRPr lang="en-US" dirty="0"/>
              </a:p>
            </c:rich>
          </c:tx>
          <c:layout>
            <c:manualLayout>
              <c:xMode val="edge"/>
              <c:yMode val="edge"/>
              <c:x val="1.3043478260869565E-2"/>
              <c:y val="0.2736849602342421"/>
            </c:manualLayout>
          </c:layout>
          <c:overlay val="0"/>
        </c:title>
        <c:numFmt formatCode="General" sourceLinked="1"/>
        <c:majorTickMark val="out"/>
        <c:minorTickMark val="none"/>
        <c:tickLblPos val="nextTo"/>
        <c:spPr>
          <a:ln>
            <a:noFill/>
          </a:ln>
        </c:spPr>
        <c:txPr>
          <a:bodyPr/>
          <a:lstStyle/>
          <a:p>
            <a:pPr>
              <a:defRPr b="0"/>
            </a:pPr>
            <a:endParaRPr lang="en-US"/>
          </a:p>
        </c:txPr>
        <c:crossAx val="345507328"/>
        <c:crosses val="autoZero"/>
        <c:crossBetween val="between"/>
        <c:majorUnit val="100"/>
        <c:minorUnit val="20"/>
      </c:valAx>
    </c:plotArea>
    <c:legend>
      <c:legendPos val="r"/>
      <c:layout>
        <c:manualLayout>
          <c:xMode val="edge"/>
          <c:yMode val="edge"/>
          <c:x val="0.2878808627182472"/>
          <c:y val="2.5125628140703518E-3"/>
          <c:w val="0.42226406481798467"/>
          <c:h val="0.19230601828037827"/>
        </c:manualLayout>
      </c:layout>
      <c:overlay val="1"/>
      <c:spPr>
        <a:noFill/>
      </c:spPr>
      <c:txPr>
        <a:bodyPr/>
        <a:lstStyle/>
        <a:p>
          <a:pPr>
            <a:defRPr sz="20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028386605765356E-2"/>
          <c:y val="2.710267422966655E-2"/>
          <c:w val="0.8670807712721732"/>
          <c:h val="0.60552034149457701"/>
        </c:manualLayout>
      </c:layout>
      <c:barChart>
        <c:barDir val="col"/>
        <c:grouping val="clustered"/>
        <c:varyColors val="0"/>
        <c:ser>
          <c:idx val="0"/>
          <c:order val="0"/>
          <c:tx>
            <c:strRef>
              <c:f>Sheet1!$B$15</c:f>
              <c:strCache>
                <c:ptCount val="1"/>
                <c:pt idx="0">
                  <c:v>2004</c:v>
                </c:pt>
              </c:strCache>
            </c:strRef>
          </c:tx>
          <c:spPr>
            <a:solidFill>
              <a:srgbClr val="006600"/>
            </a:solidFill>
            <a:scene3d>
              <a:camera prst="orthographicFront"/>
              <a:lightRig rig="threePt" dir="t"/>
            </a:scene3d>
            <a:sp3d>
              <a:bevelT/>
              <a:bevelB/>
            </a:sp3d>
          </c:spPr>
          <c:invertIfNegative val="0"/>
          <c:cat>
            <c:strRef>
              <c:f>Sheet1!$C$14:$N$14</c:f>
              <c:strCache>
                <c:ptCount val="12"/>
                <c:pt idx="0">
                  <c:v>LOGIC OR FUNCTIONAL</c:v>
                </c:pt>
                <c:pt idx="1">
                  <c:v>CLOCKING</c:v>
                </c:pt>
                <c:pt idx="2">
                  <c:v>TUNING ANALOG CIRCUIT</c:v>
                </c:pt>
                <c:pt idx="3">
                  <c:v>CROSSTALK</c:v>
                </c:pt>
                <c:pt idx="4">
                  <c:v>POWER CONSUMPTION</c:v>
                </c:pt>
                <c:pt idx="5">
                  <c:v>MIXED-SIGNAL INTERFACE</c:v>
                </c:pt>
                <c:pt idx="6">
                  <c:v>YIELD OR RELIABILITY</c:v>
                </c:pt>
                <c:pt idx="7">
                  <c:v>TIMING – PATH TOO SLOW</c:v>
                </c:pt>
                <c:pt idx="8">
                  <c:v>FIRMWARE</c:v>
                </c:pt>
                <c:pt idx="9">
                  <c:v>TIMING – PATH TOO FAST</c:v>
                </c:pt>
                <c:pt idx="10">
                  <c:v>IR DROPS</c:v>
                </c:pt>
                <c:pt idx="11">
                  <c:v>OTHER</c:v>
                </c:pt>
              </c:strCache>
            </c:strRef>
          </c:cat>
          <c:val>
            <c:numRef>
              <c:f>Sheet1!$C$15:$N$15</c:f>
              <c:numCache>
                <c:formatCode>0%</c:formatCode>
                <c:ptCount val="12"/>
                <c:pt idx="0">
                  <c:v>0.56200000000000006</c:v>
                </c:pt>
                <c:pt idx="1">
                  <c:v>0.35199999999999998</c:v>
                </c:pt>
                <c:pt idx="2">
                  <c:v>0.124</c:v>
                </c:pt>
                <c:pt idx="3">
                  <c:v>0.18099999999999999</c:v>
                </c:pt>
                <c:pt idx="4">
                  <c:v>0.16200000000000001</c:v>
                </c:pt>
                <c:pt idx="5">
                  <c:v>0.14299999999999999</c:v>
                </c:pt>
                <c:pt idx="6">
                  <c:v>0.17100000000000001</c:v>
                </c:pt>
                <c:pt idx="7">
                  <c:v>0.124</c:v>
                </c:pt>
                <c:pt idx="8">
                  <c:v>0.114</c:v>
                </c:pt>
                <c:pt idx="9">
                  <c:v>0.152</c:v>
                </c:pt>
                <c:pt idx="10">
                  <c:v>9.5000000000000001E-2</c:v>
                </c:pt>
                <c:pt idx="11">
                  <c:v>0.105</c:v>
                </c:pt>
              </c:numCache>
            </c:numRef>
          </c:val>
        </c:ser>
        <c:ser>
          <c:idx val="1"/>
          <c:order val="1"/>
          <c:tx>
            <c:strRef>
              <c:f>Sheet1!$B$16</c:f>
              <c:strCache>
                <c:ptCount val="1"/>
                <c:pt idx="0">
                  <c:v>2007</c:v>
                </c:pt>
              </c:strCache>
            </c:strRef>
          </c:tx>
          <c:spPr>
            <a:solidFill>
              <a:schemeClr val="tx2">
                <a:lumMod val="20000"/>
                <a:lumOff val="80000"/>
              </a:schemeClr>
            </a:solidFill>
            <a:scene3d>
              <a:camera prst="orthographicFront"/>
              <a:lightRig rig="threePt" dir="t"/>
            </a:scene3d>
            <a:sp3d>
              <a:bevelT/>
              <a:bevelB/>
            </a:sp3d>
          </c:spPr>
          <c:invertIfNegative val="0"/>
          <c:cat>
            <c:strRef>
              <c:f>Sheet1!$C$14:$N$14</c:f>
              <c:strCache>
                <c:ptCount val="12"/>
                <c:pt idx="0">
                  <c:v>LOGIC OR FUNCTIONAL</c:v>
                </c:pt>
                <c:pt idx="1">
                  <c:v>CLOCKING</c:v>
                </c:pt>
                <c:pt idx="2">
                  <c:v>TUNING ANALOG CIRCUIT</c:v>
                </c:pt>
                <c:pt idx="3">
                  <c:v>CROSSTALK</c:v>
                </c:pt>
                <c:pt idx="4">
                  <c:v>POWER CONSUMPTION</c:v>
                </c:pt>
                <c:pt idx="5">
                  <c:v>MIXED-SIGNAL INTERFACE</c:v>
                </c:pt>
                <c:pt idx="6">
                  <c:v>YIELD OR RELIABILITY</c:v>
                </c:pt>
                <c:pt idx="7">
                  <c:v>TIMING – PATH TOO SLOW</c:v>
                </c:pt>
                <c:pt idx="8">
                  <c:v>FIRMWARE</c:v>
                </c:pt>
                <c:pt idx="9">
                  <c:v>TIMING – PATH TOO FAST</c:v>
                </c:pt>
                <c:pt idx="10">
                  <c:v>IR DROPS</c:v>
                </c:pt>
                <c:pt idx="11">
                  <c:v>OTHER</c:v>
                </c:pt>
              </c:strCache>
            </c:strRef>
          </c:cat>
          <c:val>
            <c:numRef>
              <c:f>Sheet1!$C$16:$N$16</c:f>
              <c:numCache>
                <c:formatCode>0%</c:formatCode>
                <c:ptCount val="12"/>
                <c:pt idx="0">
                  <c:v>0.56499999999999995</c:v>
                </c:pt>
                <c:pt idx="1">
                  <c:v>0.30399999999999999</c:v>
                </c:pt>
                <c:pt idx="2">
                  <c:v>0.17399999999999999</c:v>
                </c:pt>
                <c:pt idx="3">
                  <c:v>0.159</c:v>
                </c:pt>
                <c:pt idx="4">
                  <c:v>0.20300000000000001</c:v>
                </c:pt>
                <c:pt idx="5">
                  <c:v>0.17399999999999999</c:v>
                </c:pt>
                <c:pt idx="6">
                  <c:v>0.27500000000000002</c:v>
                </c:pt>
                <c:pt idx="7">
                  <c:v>7.1999999999999995E-2</c:v>
                </c:pt>
                <c:pt idx="8">
                  <c:v>8.6999999999999994E-2</c:v>
                </c:pt>
                <c:pt idx="9">
                  <c:v>0.188</c:v>
                </c:pt>
                <c:pt idx="10">
                  <c:v>0.11600000000000001</c:v>
                </c:pt>
                <c:pt idx="11">
                  <c:v>8.6999999999999994E-2</c:v>
                </c:pt>
              </c:numCache>
            </c:numRef>
          </c:val>
        </c:ser>
        <c:ser>
          <c:idx val="2"/>
          <c:order val="2"/>
          <c:tx>
            <c:strRef>
              <c:f>Sheet1!$B$17</c:f>
              <c:strCache>
                <c:ptCount val="1"/>
                <c:pt idx="0">
                  <c:v>2010</c:v>
                </c:pt>
              </c:strCache>
            </c:strRef>
          </c:tx>
          <c:spPr>
            <a:solidFill>
              <a:schemeClr val="accent1"/>
            </a:solidFill>
            <a:scene3d>
              <a:camera prst="orthographicFront"/>
              <a:lightRig rig="threePt" dir="t"/>
            </a:scene3d>
            <a:sp3d>
              <a:bevelT/>
              <a:bevelB/>
            </a:sp3d>
          </c:spPr>
          <c:invertIfNegative val="0"/>
          <c:cat>
            <c:strRef>
              <c:f>Sheet1!$C$14:$N$14</c:f>
              <c:strCache>
                <c:ptCount val="12"/>
                <c:pt idx="0">
                  <c:v>LOGIC OR FUNCTIONAL</c:v>
                </c:pt>
                <c:pt idx="1">
                  <c:v>CLOCKING</c:v>
                </c:pt>
                <c:pt idx="2">
                  <c:v>TUNING ANALOG CIRCUIT</c:v>
                </c:pt>
                <c:pt idx="3">
                  <c:v>CROSSTALK</c:v>
                </c:pt>
                <c:pt idx="4">
                  <c:v>POWER CONSUMPTION</c:v>
                </c:pt>
                <c:pt idx="5">
                  <c:v>MIXED-SIGNAL INTERFACE</c:v>
                </c:pt>
                <c:pt idx="6">
                  <c:v>YIELD OR RELIABILITY</c:v>
                </c:pt>
                <c:pt idx="7">
                  <c:v>TIMING – PATH TOO SLOW</c:v>
                </c:pt>
                <c:pt idx="8">
                  <c:v>FIRMWARE</c:v>
                </c:pt>
                <c:pt idx="9">
                  <c:v>TIMING – PATH TOO FAST</c:v>
                </c:pt>
                <c:pt idx="10">
                  <c:v>IR DROPS</c:v>
                </c:pt>
                <c:pt idx="11">
                  <c:v>OTHER</c:v>
                </c:pt>
              </c:strCache>
            </c:strRef>
          </c:cat>
          <c:val>
            <c:numRef>
              <c:f>Sheet1!$C$17:$N$17</c:f>
              <c:numCache>
                <c:formatCode>0%</c:formatCode>
                <c:ptCount val="12"/>
                <c:pt idx="0">
                  <c:v>0.51900000000000002</c:v>
                </c:pt>
                <c:pt idx="1">
                  <c:v>0.32200000000000001</c:v>
                </c:pt>
                <c:pt idx="2">
                  <c:v>0.19700000000000001</c:v>
                </c:pt>
                <c:pt idx="3">
                  <c:v>0.17199999999999999</c:v>
                </c:pt>
                <c:pt idx="4">
                  <c:v>0.19700000000000001</c:v>
                </c:pt>
                <c:pt idx="5">
                  <c:v>0.192</c:v>
                </c:pt>
                <c:pt idx="6">
                  <c:v>0.20100000000000001</c:v>
                </c:pt>
                <c:pt idx="7">
                  <c:v>0.1</c:v>
                </c:pt>
                <c:pt idx="8">
                  <c:v>0.109</c:v>
                </c:pt>
                <c:pt idx="9">
                  <c:v>0.159</c:v>
                </c:pt>
                <c:pt idx="10">
                  <c:v>0.109</c:v>
                </c:pt>
                <c:pt idx="11">
                  <c:v>8.7999999999999995E-2</c:v>
                </c:pt>
              </c:numCache>
            </c:numRef>
          </c:val>
        </c:ser>
        <c:ser>
          <c:idx val="3"/>
          <c:order val="3"/>
          <c:tx>
            <c:strRef>
              <c:f>Sheet1!$B$18</c:f>
              <c:strCache>
                <c:ptCount val="1"/>
                <c:pt idx="0">
                  <c:v>2012</c:v>
                </c:pt>
              </c:strCache>
            </c:strRef>
          </c:tx>
          <c:spPr>
            <a:solidFill>
              <a:srgbClr val="00FF00"/>
            </a:solidFill>
            <a:scene3d>
              <a:camera prst="orthographicFront"/>
              <a:lightRig rig="threePt" dir="t"/>
            </a:scene3d>
            <a:sp3d>
              <a:bevelT/>
              <a:bevelB/>
            </a:sp3d>
          </c:spPr>
          <c:invertIfNegative val="0"/>
          <c:cat>
            <c:strRef>
              <c:f>Sheet1!$C$14:$N$14</c:f>
              <c:strCache>
                <c:ptCount val="12"/>
                <c:pt idx="0">
                  <c:v>LOGIC OR FUNCTIONAL</c:v>
                </c:pt>
                <c:pt idx="1">
                  <c:v>CLOCKING</c:v>
                </c:pt>
                <c:pt idx="2">
                  <c:v>TUNING ANALOG CIRCUIT</c:v>
                </c:pt>
                <c:pt idx="3">
                  <c:v>CROSSTALK</c:v>
                </c:pt>
                <c:pt idx="4">
                  <c:v>POWER CONSUMPTION</c:v>
                </c:pt>
                <c:pt idx="5">
                  <c:v>MIXED-SIGNAL INTERFACE</c:v>
                </c:pt>
                <c:pt idx="6">
                  <c:v>YIELD OR RELIABILITY</c:v>
                </c:pt>
                <c:pt idx="7">
                  <c:v>TIMING – PATH TOO SLOW</c:v>
                </c:pt>
                <c:pt idx="8">
                  <c:v>FIRMWARE</c:v>
                </c:pt>
                <c:pt idx="9">
                  <c:v>TIMING – PATH TOO FAST</c:v>
                </c:pt>
                <c:pt idx="10">
                  <c:v>IR DROPS</c:v>
                </c:pt>
                <c:pt idx="11">
                  <c:v>OTHER</c:v>
                </c:pt>
              </c:strCache>
            </c:strRef>
          </c:cat>
          <c:val>
            <c:numRef>
              <c:f>Sheet1!$C$18:$N$18</c:f>
              <c:numCache>
                <c:formatCode>0%</c:formatCode>
                <c:ptCount val="12"/>
                <c:pt idx="0">
                  <c:v>0.49246231155778897</c:v>
                </c:pt>
                <c:pt idx="1">
                  <c:v>0.33165829145728642</c:v>
                </c:pt>
                <c:pt idx="2">
                  <c:v>0.20603015075376885</c:v>
                </c:pt>
                <c:pt idx="3">
                  <c:v>0.25125628140703515</c:v>
                </c:pt>
                <c:pt idx="4">
                  <c:v>0.22613065326633167</c:v>
                </c:pt>
                <c:pt idx="5">
                  <c:v>0.25628140703517588</c:v>
                </c:pt>
                <c:pt idx="6">
                  <c:v>0.19095477386934673</c:v>
                </c:pt>
                <c:pt idx="7">
                  <c:v>8.0402010050251257E-2</c:v>
                </c:pt>
                <c:pt idx="8">
                  <c:v>0.135678391959799</c:v>
                </c:pt>
                <c:pt idx="9">
                  <c:v>0.16582914572864321</c:v>
                </c:pt>
                <c:pt idx="10">
                  <c:v>0.10050251256281408</c:v>
                </c:pt>
                <c:pt idx="11">
                  <c:v>3.5175879396984924E-2</c:v>
                </c:pt>
              </c:numCache>
            </c:numRef>
          </c:val>
        </c:ser>
        <c:dLbls>
          <c:showLegendKey val="0"/>
          <c:showVal val="0"/>
          <c:showCatName val="0"/>
          <c:showSerName val="0"/>
          <c:showPercent val="0"/>
          <c:showBubbleSize val="0"/>
        </c:dLbls>
        <c:gapWidth val="150"/>
        <c:axId val="347397120"/>
        <c:axId val="347399296"/>
      </c:barChart>
      <c:catAx>
        <c:axId val="347397120"/>
        <c:scaling>
          <c:orientation val="minMax"/>
        </c:scaling>
        <c:delete val="0"/>
        <c:axPos val="b"/>
        <c:title>
          <c:tx>
            <c:rich>
              <a:bodyPr/>
              <a:lstStyle/>
              <a:p>
                <a:pPr>
                  <a:defRPr sz="1400"/>
                </a:pPr>
                <a:r>
                  <a:rPr lang="en-US" sz="1400"/>
                  <a:t>Trends in Types of Flaws Resulting in Respins</a:t>
                </a:r>
              </a:p>
            </c:rich>
          </c:tx>
          <c:layout>
            <c:manualLayout>
              <c:xMode val="edge"/>
              <c:yMode val="edge"/>
              <c:x val="0.27374339939032177"/>
              <c:y val="0.94610327499976765"/>
            </c:manualLayout>
          </c:layout>
          <c:overlay val="0"/>
        </c:title>
        <c:majorTickMark val="out"/>
        <c:minorTickMark val="none"/>
        <c:tickLblPos val="nextTo"/>
        <c:txPr>
          <a:bodyPr/>
          <a:lstStyle/>
          <a:p>
            <a:pPr>
              <a:defRPr b="1"/>
            </a:pPr>
            <a:endParaRPr lang="en-US"/>
          </a:p>
        </c:txPr>
        <c:crossAx val="347399296"/>
        <c:crosses val="autoZero"/>
        <c:auto val="1"/>
        <c:lblAlgn val="ctr"/>
        <c:lblOffset val="100"/>
        <c:noMultiLvlLbl val="0"/>
      </c:catAx>
      <c:valAx>
        <c:axId val="347399296"/>
        <c:scaling>
          <c:orientation val="minMax"/>
          <c:max val="0.60000000000000009"/>
          <c:min val="0"/>
        </c:scaling>
        <c:delete val="0"/>
        <c:axPos val="l"/>
        <c:majorGridlines>
          <c:spPr>
            <a:ln>
              <a:solidFill>
                <a:schemeClr val="bg1">
                  <a:lumMod val="75000"/>
                </a:schemeClr>
              </a:solidFill>
            </a:ln>
          </c:spPr>
        </c:majorGridlines>
        <c:title>
          <c:tx>
            <c:rich>
              <a:bodyPr rot="-5400000" vert="horz"/>
              <a:lstStyle/>
              <a:p>
                <a:pPr>
                  <a:defRPr sz="1200"/>
                </a:pPr>
                <a:r>
                  <a:rPr lang="en-US" sz="1200"/>
                  <a:t>Non-FPGA Study Participants</a:t>
                </a:r>
              </a:p>
            </c:rich>
          </c:tx>
          <c:layout>
            <c:manualLayout>
              <c:xMode val="edge"/>
              <c:yMode val="edge"/>
              <c:x val="1.5449982567066914E-3"/>
              <c:y val="9.1865015154446922E-2"/>
            </c:manualLayout>
          </c:layout>
          <c:overlay val="0"/>
        </c:title>
        <c:numFmt formatCode="0%" sourceLinked="1"/>
        <c:majorTickMark val="out"/>
        <c:minorTickMark val="none"/>
        <c:tickLblPos val="nextTo"/>
        <c:spPr>
          <a:ln>
            <a:noFill/>
          </a:ln>
        </c:spPr>
        <c:txPr>
          <a:bodyPr/>
          <a:lstStyle/>
          <a:p>
            <a:pPr>
              <a:defRPr sz="1100" b="1"/>
            </a:pPr>
            <a:endParaRPr lang="en-US"/>
          </a:p>
        </c:txPr>
        <c:crossAx val="347397120"/>
        <c:crosses val="autoZero"/>
        <c:crossBetween val="between"/>
        <c:majorUnit val="0.1"/>
        <c:minorUnit val="2.0000000000000004E-2"/>
      </c:valAx>
    </c:plotArea>
    <c:legend>
      <c:legendPos val="r"/>
      <c:layout>
        <c:manualLayout>
          <c:xMode val="edge"/>
          <c:yMode val="edge"/>
          <c:x val="0.89916647952317719"/>
          <c:y val="0.16420964933108345"/>
          <c:w val="8.5383537909756044E-2"/>
          <c:h val="0.19404874264986088"/>
        </c:manualLayout>
      </c:layout>
      <c:overlay val="0"/>
      <c:spPr>
        <a:solidFill>
          <a:schemeClr val="bg1"/>
        </a:solidFill>
      </c:spPr>
      <c:txPr>
        <a:bodyPr/>
        <a:lstStyle/>
        <a:p>
          <a:pPr>
            <a:defRPr sz="1200"/>
          </a:pPr>
          <a:endParaRPr lang="en-US"/>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321254294618919E-2"/>
          <c:y val="3.2843788789173635E-2"/>
          <c:w val="0.87243482670332362"/>
          <c:h val="0.65798500356152734"/>
        </c:manualLayout>
      </c:layout>
      <c:barChart>
        <c:barDir val="col"/>
        <c:grouping val="clustered"/>
        <c:varyColors val="0"/>
        <c:ser>
          <c:idx val="0"/>
          <c:order val="0"/>
          <c:tx>
            <c:strRef>
              <c:f>Sheet1!$B$15</c:f>
              <c:strCache>
                <c:ptCount val="1"/>
                <c:pt idx="0">
                  <c:v>2002</c:v>
                </c:pt>
              </c:strCache>
            </c:strRef>
          </c:tx>
          <c:spPr>
            <a:solidFill>
              <a:schemeClr val="accent2"/>
            </a:solidFill>
            <a:scene3d>
              <a:camera prst="orthographicFront"/>
              <a:lightRig rig="threePt" dir="t"/>
            </a:scene3d>
            <a:sp3d>
              <a:bevelT/>
              <a:bevelB/>
            </a:sp3d>
          </c:spPr>
          <c:invertIfNegative val="0"/>
          <c:cat>
            <c:strRef>
              <c:f>Sheet1!$C$14:$H$14</c:f>
              <c:strCache>
                <c:ptCount val="6"/>
                <c:pt idx="0">
                  <c:v>DESIGN ERROR</c:v>
                </c:pt>
                <c:pt idx="1">
                  <c:v>CHANGES IN SPECIFICATION</c:v>
                </c:pt>
                <c:pt idx="2">
                  <c:v>INCORRECT or INCOMPLETE SPECIFICATION</c:v>
                </c:pt>
                <c:pt idx="3">
                  <c:v>FLAW IN INTERNAL REUSED BLOCK, CELL, MEGACELL or IP</c:v>
                </c:pt>
                <c:pt idx="4">
                  <c:v>FLAW IN EXTERNAL IP BLOCK or TESTBENCH</c:v>
                </c:pt>
                <c:pt idx="5">
                  <c:v>OTHER</c:v>
                </c:pt>
              </c:strCache>
            </c:strRef>
          </c:cat>
          <c:val>
            <c:numRef>
              <c:f>Sheet1!$C$15:$H$15</c:f>
              <c:numCache>
                <c:formatCode>0%</c:formatCode>
                <c:ptCount val="6"/>
                <c:pt idx="0">
                  <c:v>0.82</c:v>
                </c:pt>
                <c:pt idx="1">
                  <c:v>0.32</c:v>
                </c:pt>
                <c:pt idx="2">
                  <c:v>0.47</c:v>
                </c:pt>
                <c:pt idx="3">
                  <c:v>0.16</c:v>
                </c:pt>
                <c:pt idx="4">
                  <c:v>0.1</c:v>
                </c:pt>
                <c:pt idx="5">
                  <c:v>0.04</c:v>
                </c:pt>
              </c:numCache>
            </c:numRef>
          </c:val>
        </c:ser>
        <c:ser>
          <c:idx val="1"/>
          <c:order val="1"/>
          <c:tx>
            <c:strRef>
              <c:f>Sheet1!$B$16</c:f>
              <c:strCache>
                <c:ptCount val="1"/>
                <c:pt idx="0">
                  <c:v>2004</c:v>
                </c:pt>
              </c:strCache>
            </c:strRef>
          </c:tx>
          <c:spPr>
            <a:solidFill>
              <a:srgbClr val="006600"/>
            </a:solidFill>
            <a:scene3d>
              <a:camera prst="orthographicFront"/>
              <a:lightRig rig="threePt" dir="t"/>
            </a:scene3d>
            <a:sp3d>
              <a:bevelT/>
              <a:bevelB/>
            </a:sp3d>
          </c:spPr>
          <c:invertIfNegative val="0"/>
          <c:cat>
            <c:strRef>
              <c:f>Sheet1!$C$14:$H$14</c:f>
              <c:strCache>
                <c:ptCount val="6"/>
                <c:pt idx="0">
                  <c:v>DESIGN ERROR</c:v>
                </c:pt>
                <c:pt idx="1">
                  <c:v>CHANGES IN SPECIFICATION</c:v>
                </c:pt>
                <c:pt idx="2">
                  <c:v>INCORRECT or INCOMPLETE SPECIFICATION</c:v>
                </c:pt>
                <c:pt idx="3">
                  <c:v>FLAW IN INTERNAL REUSED BLOCK, CELL, MEGACELL or IP</c:v>
                </c:pt>
                <c:pt idx="4">
                  <c:v>FLAW IN EXTERNAL IP BLOCK or TESTBENCH</c:v>
                </c:pt>
                <c:pt idx="5">
                  <c:v>OTHER</c:v>
                </c:pt>
              </c:strCache>
            </c:strRef>
          </c:cat>
          <c:val>
            <c:numRef>
              <c:f>Sheet1!$C$16:$H$16</c:f>
              <c:numCache>
                <c:formatCode>0%</c:formatCode>
                <c:ptCount val="6"/>
                <c:pt idx="0">
                  <c:v>0.83</c:v>
                </c:pt>
                <c:pt idx="1">
                  <c:v>0.33</c:v>
                </c:pt>
                <c:pt idx="2">
                  <c:v>0.45</c:v>
                </c:pt>
                <c:pt idx="3">
                  <c:v>0.14000000000000001</c:v>
                </c:pt>
                <c:pt idx="4">
                  <c:v>0.1</c:v>
                </c:pt>
                <c:pt idx="5">
                  <c:v>0.02</c:v>
                </c:pt>
              </c:numCache>
            </c:numRef>
          </c:val>
        </c:ser>
        <c:ser>
          <c:idx val="2"/>
          <c:order val="2"/>
          <c:tx>
            <c:strRef>
              <c:f>Sheet1!$B$17</c:f>
              <c:strCache>
                <c:ptCount val="1"/>
                <c:pt idx="0">
                  <c:v>2007</c:v>
                </c:pt>
              </c:strCache>
            </c:strRef>
          </c:tx>
          <c:spPr>
            <a:solidFill>
              <a:schemeClr val="tx2">
                <a:lumMod val="20000"/>
                <a:lumOff val="80000"/>
              </a:schemeClr>
            </a:solidFill>
            <a:scene3d>
              <a:camera prst="orthographicFront"/>
              <a:lightRig rig="threePt" dir="t"/>
            </a:scene3d>
            <a:sp3d>
              <a:bevelT/>
              <a:bevelB/>
            </a:sp3d>
          </c:spPr>
          <c:invertIfNegative val="0"/>
          <c:cat>
            <c:strRef>
              <c:f>Sheet1!$C$14:$H$14</c:f>
              <c:strCache>
                <c:ptCount val="6"/>
                <c:pt idx="0">
                  <c:v>DESIGN ERROR</c:v>
                </c:pt>
                <c:pt idx="1">
                  <c:v>CHANGES IN SPECIFICATION</c:v>
                </c:pt>
                <c:pt idx="2">
                  <c:v>INCORRECT or INCOMPLETE SPECIFICATION</c:v>
                </c:pt>
                <c:pt idx="3">
                  <c:v>FLAW IN INTERNAL REUSED BLOCK, CELL, MEGACELL or IP</c:v>
                </c:pt>
                <c:pt idx="4">
                  <c:v>FLAW IN EXTERNAL IP BLOCK or TESTBENCH</c:v>
                </c:pt>
                <c:pt idx="5">
                  <c:v>OTHER</c:v>
                </c:pt>
              </c:strCache>
            </c:strRef>
          </c:cat>
          <c:val>
            <c:numRef>
              <c:f>Sheet1!$C$17:$H$17</c:f>
              <c:numCache>
                <c:formatCode>0%</c:formatCode>
                <c:ptCount val="6"/>
                <c:pt idx="0">
                  <c:v>0.6</c:v>
                </c:pt>
                <c:pt idx="1">
                  <c:v>0.41</c:v>
                </c:pt>
                <c:pt idx="2">
                  <c:v>0.35</c:v>
                </c:pt>
                <c:pt idx="3">
                  <c:v>0.18</c:v>
                </c:pt>
                <c:pt idx="4">
                  <c:v>0.15</c:v>
                </c:pt>
                <c:pt idx="5">
                  <c:v>0.03</c:v>
                </c:pt>
              </c:numCache>
            </c:numRef>
          </c:val>
        </c:ser>
        <c:ser>
          <c:idx val="3"/>
          <c:order val="3"/>
          <c:tx>
            <c:strRef>
              <c:f>Sheet1!$B$18</c:f>
              <c:strCache>
                <c:ptCount val="1"/>
                <c:pt idx="0">
                  <c:v>2010</c:v>
                </c:pt>
              </c:strCache>
            </c:strRef>
          </c:tx>
          <c:spPr>
            <a:solidFill>
              <a:schemeClr val="accent1"/>
            </a:solidFill>
            <a:scene3d>
              <a:camera prst="orthographicFront"/>
              <a:lightRig rig="threePt" dir="t"/>
            </a:scene3d>
            <a:sp3d>
              <a:bevelT/>
              <a:bevelB/>
            </a:sp3d>
          </c:spPr>
          <c:invertIfNegative val="0"/>
          <c:cat>
            <c:strRef>
              <c:f>Sheet1!$C$14:$H$14</c:f>
              <c:strCache>
                <c:ptCount val="6"/>
                <c:pt idx="0">
                  <c:v>DESIGN ERROR</c:v>
                </c:pt>
                <c:pt idx="1">
                  <c:v>CHANGES IN SPECIFICATION</c:v>
                </c:pt>
                <c:pt idx="2">
                  <c:v>INCORRECT or INCOMPLETE SPECIFICATION</c:v>
                </c:pt>
                <c:pt idx="3">
                  <c:v>FLAW IN INTERNAL REUSED BLOCK, CELL, MEGACELL or IP</c:v>
                </c:pt>
                <c:pt idx="4">
                  <c:v>FLAW IN EXTERNAL IP BLOCK or TESTBENCH</c:v>
                </c:pt>
                <c:pt idx="5">
                  <c:v>OTHER</c:v>
                </c:pt>
              </c:strCache>
            </c:strRef>
          </c:cat>
          <c:val>
            <c:numRef>
              <c:f>Sheet1!$C$18:$H$18</c:f>
              <c:numCache>
                <c:formatCode>0%</c:formatCode>
                <c:ptCount val="6"/>
                <c:pt idx="0">
                  <c:v>0.73</c:v>
                </c:pt>
                <c:pt idx="1">
                  <c:v>0.41</c:v>
                </c:pt>
                <c:pt idx="2">
                  <c:v>0.42</c:v>
                </c:pt>
                <c:pt idx="3">
                  <c:v>0.18</c:v>
                </c:pt>
                <c:pt idx="4">
                  <c:v>0.2</c:v>
                </c:pt>
                <c:pt idx="5">
                  <c:v>0.05</c:v>
                </c:pt>
              </c:numCache>
            </c:numRef>
          </c:val>
        </c:ser>
        <c:ser>
          <c:idx val="4"/>
          <c:order val="4"/>
          <c:tx>
            <c:strRef>
              <c:f>Sheet1!$B$19</c:f>
              <c:strCache>
                <c:ptCount val="1"/>
                <c:pt idx="0">
                  <c:v>2012</c:v>
                </c:pt>
              </c:strCache>
            </c:strRef>
          </c:tx>
          <c:spPr>
            <a:solidFill>
              <a:srgbClr val="00FF00"/>
            </a:solidFill>
            <a:scene3d>
              <a:camera prst="orthographicFront"/>
              <a:lightRig rig="threePt" dir="t"/>
            </a:scene3d>
            <a:sp3d>
              <a:bevelT/>
              <a:bevelB/>
            </a:sp3d>
          </c:spPr>
          <c:invertIfNegative val="0"/>
          <c:cat>
            <c:strRef>
              <c:f>Sheet1!$C$14:$H$14</c:f>
              <c:strCache>
                <c:ptCount val="6"/>
                <c:pt idx="0">
                  <c:v>DESIGN ERROR</c:v>
                </c:pt>
                <c:pt idx="1">
                  <c:v>CHANGES IN SPECIFICATION</c:v>
                </c:pt>
                <c:pt idx="2">
                  <c:v>INCORRECT or INCOMPLETE SPECIFICATION</c:v>
                </c:pt>
                <c:pt idx="3">
                  <c:v>FLAW IN INTERNAL REUSED BLOCK, CELL, MEGACELL or IP</c:v>
                </c:pt>
                <c:pt idx="4">
                  <c:v>FLAW IN EXTERNAL IP BLOCK or TESTBENCH</c:v>
                </c:pt>
                <c:pt idx="5">
                  <c:v>OTHER</c:v>
                </c:pt>
              </c:strCache>
            </c:strRef>
          </c:cat>
          <c:val>
            <c:numRef>
              <c:f>Sheet1!$C$19:$H$19</c:f>
              <c:numCache>
                <c:formatCode>0%</c:formatCode>
                <c:ptCount val="6"/>
                <c:pt idx="0">
                  <c:v>0.60204081632653061</c:v>
                </c:pt>
                <c:pt idx="1">
                  <c:v>0.45408163265306123</c:v>
                </c:pt>
                <c:pt idx="2">
                  <c:v>0.40816326530612246</c:v>
                </c:pt>
                <c:pt idx="3">
                  <c:v>0.18367346938775511</c:v>
                </c:pt>
                <c:pt idx="4">
                  <c:v>0.17857142857142858</c:v>
                </c:pt>
                <c:pt idx="5">
                  <c:v>3.0612244897959183E-2</c:v>
                </c:pt>
              </c:numCache>
            </c:numRef>
          </c:val>
        </c:ser>
        <c:dLbls>
          <c:showLegendKey val="0"/>
          <c:showVal val="0"/>
          <c:showCatName val="0"/>
          <c:showSerName val="0"/>
          <c:showPercent val="0"/>
          <c:showBubbleSize val="0"/>
        </c:dLbls>
        <c:gapWidth val="150"/>
        <c:axId val="347463680"/>
        <c:axId val="347465600"/>
      </c:barChart>
      <c:catAx>
        <c:axId val="347463680"/>
        <c:scaling>
          <c:orientation val="minMax"/>
        </c:scaling>
        <c:delete val="0"/>
        <c:axPos val="b"/>
        <c:title>
          <c:tx>
            <c:rich>
              <a:bodyPr/>
              <a:lstStyle/>
              <a:p>
                <a:pPr>
                  <a:defRPr sz="1600"/>
                </a:pPr>
                <a:r>
                  <a:rPr lang="en-US" sz="1600"/>
                  <a:t>Root Cause of Functional Flaws</a:t>
                </a:r>
              </a:p>
            </c:rich>
          </c:tx>
          <c:layout>
            <c:manualLayout>
              <c:xMode val="edge"/>
              <c:yMode val="edge"/>
              <c:x val="0.34191757418416585"/>
              <c:y val="0.92614351223213554"/>
            </c:manualLayout>
          </c:layout>
          <c:overlay val="0"/>
        </c:title>
        <c:majorTickMark val="out"/>
        <c:minorTickMark val="none"/>
        <c:tickLblPos val="nextTo"/>
        <c:txPr>
          <a:bodyPr/>
          <a:lstStyle/>
          <a:p>
            <a:pPr>
              <a:defRPr b="1"/>
            </a:pPr>
            <a:endParaRPr lang="en-US"/>
          </a:p>
        </c:txPr>
        <c:crossAx val="347465600"/>
        <c:crosses val="autoZero"/>
        <c:auto val="1"/>
        <c:lblAlgn val="ctr"/>
        <c:lblOffset val="100"/>
        <c:noMultiLvlLbl val="0"/>
      </c:catAx>
      <c:valAx>
        <c:axId val="347465600"/>
        <c:scaling>
          <c:orientation val="minMax"/>
        </c:scaling>
        <c:delete val="0"/>
        <c:axPos val="l"/>
        <c:majorGridlines>
          <c:spPr>
            <a:ln>
              <a:solidFill>
                <a:schemeClr val="bg1">
                  <a:lumMod val="75000"/>
                </a:schemeClr>
              </a:solidFill>
            </a:ln>
          </c:spPr>
        </c:majorGridlines>
        <c:title>
          <c:tx>
            <c:rich>
              <a:bodyPr rot="-5400000" vert="horz"/>
              <a:lstStyle/>
              <a:p>
                <a:pPr>
                  <a:defRPr/>
                </a:pPr>
                <a:r>
                  <a:rPr lang="en-US"/>
                  <a:t>Non-FPGA  Study Participants</a:t>
                </a:r>
              </a:p>
            </c:rich>
          </c:tx>
          <c:layout>
            <c:manualLayout>
              <c:xMode val="edge"/>
              <c:yMode val="edge"/>
              <c:x val="7.5843770909291564E-3"/>
              <c:y val="0.16477239600804747"/>
            </c:manualLayout>
          </c:layout>
          <c:overlay val="0"/>
        </c:title>
        <c:numFmt formatCode="0%" sourceLinked="1"/>
        <c:majorTickMark val="out"/>
        <c:minorTickMark val="none"/>
        <c:tickLblPos val="nextTo"/>
        <c:spPr>
          <a:ln>
            <a:noFill/>
          </a:ln>
        </c:spPr>
        <c:crossAx val="347463680"/>
        <c:crosses val="autoZero"/>
        <c:crossBetween val="between"/>
      </c:valAx>
    </c:plotArea>
    <c:legend>
      <c:legendPos val="r"/>
      <c:layout>
        <c:manualLayout>
          <c:xMode val="edge"/>
          <c:yMode val="edge"/>
          <c:x val="0.92490699859621772"/>
          <c:y val="9.1525339232315511E-2"/>
          <c:w val="6.5991724787679243E-2"/>
          <c:h val="0.27503082009766106"/>
        </c:manualLayout>
      </c:layout>
      <c:overlay val="0"/>
      <c:spPr>
        <a:solidFill>
          <a:schemeClr val="bg1"/>
        </a:solidFill>
      </c:spPr>
    </c:legend>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68449880241276E-2"/>
          <c:y val="3.3065169614045355E-2"/>
          <c:w val="0.8660765134627576"/>
          <c:h val="0.81640009429809179"/>
        </c:manualLayout>
      </c:layout>
      <c:barChart>
        <c:barDir val="col"/>
        <c:grouping val="clustered"/>
        <c:varyColors val="0"/>
        <c:ser>
          <c:idx val="0"/>
          <c:order val="0"/>
          <c:tx>
            <c:strRef>
              <c:f>'Verification Languages'!$B$15</c:f>
              <c:strCache>
                <c:ptCount val="1"/>
                <c:pt idx="0">
                  <c:v>2007</c:v>
                </c:pt>
              </c:strCache>
            </c:strRef>
          </c:tx>
          <c:spPr>
            <a:solidFill>
              <a:schemeClr val="accent1">
                <a:lumMod val="40000"/>
                <a:lumOff val="60000"/>
              </a:schemeClr>
            </a:solidFill>
            <a:ln>
              <a:noFill/>
            </a:ln>
            <a:scene3d>
              <a:camera prst="orthographicFront"/>
              <a:lightRig rig="threePt" dir="t"/>
            </a:scene3d>
            <a:sp3d>
              <a:bevelT/>
              <a:bevelB/>
            </a:sp3d>
          </c:spPr>
          <c:invertIfNegative val="0"/>
          <c:cat>
            <c:strRef>
              <c:f>'Verification Languages'!$C$14:$J$14</c:f>
              <c:strCache>
                <c:ptCount val="8"/>
                <c:pt idx="0">
                  <c:v>VHDL</c:v>
                </c:pt>
                <c:pt idx="1">
                  <c:v>Verilog</c:v>
                </c:pt>
                <c:pt idx="2">
                  <c:v>Synopsys Vera</c:v>
                </c:pt>
                <c:pt idx="3">
                  <c:v>System C</c:v>
                </c:pt>
                <c:pt idx="4">
                  <c:v>SystemVerilog</c:v>
                </c:pt>
                <c:pt idx="5">
                  <c:v>Specman e</c:v>
                </c:pt>
                <c:pt idx="6">
                  <c:v>C/C++</c:v>
                </c:pt>
                <c:pt idx="7">
                  <c:v>OTHER Testbench</c:v>
                </c:pt>
              </c:strCache>
            </c:strRef>
          </c:cat>
          <c:val>
            <c:numRef>
              <c:f>'Verification Languages'!$C$15:$J$15</c:f>
              <c:numCache>
                <c:formatCode>0%</c:formatCode>
                <c:ptCount val="8"/>
                <c:pt idx="0">
                  <c:v>0.27</c:v>
                </c:pt>
                <c:pt idx="1">
                  <c:v>0.68</c:v>
                </c:pt>
                <c:pt idx="2">
                  <c:v>0.11</c:v>
                </c:pt>
                <c:pt idx="3">
                  <c:v>0.17</c:v>
                </c:pt>
                <c:pt idx="4">
                  <c:v>0.24000000000000016</c:v>
                </c:pt>
                <c:pt idx="5">
                  <c:v>0.16</c:v>
                </c:pt>
                <c:pt idx="6">
                  <c:v>0.30000000000000032</c:v>
                </c:pt>
                <c:pt idx="7">
                  <c:v>0.05</c:v>
                </c:pt>
              </c:numCache>
            </c:numRef>
          </c:val>
        </c:ser>
        <c:ser>
          <c:idx val="1"/>
          <c:order val="1"/>
          <c:tx>
            <c:strRef>
              <c:f>'Verification Languages'!$B$16</c:f>
              <c:strCache>
                <c:ptCount val="1"/>
                <c:pt idx="0">
                  <c:v>2010</c:v>
                </c:pt>
              </c:strCache>
            </c:strRef>
          </c:tx>
          <c:spPr>
            <a:solidFill>
              <a:schemeClr val="accent1"/>
            </a:solidFill>
            <a:ln>
              <a:noFill/>
            </a:ln>
            <a:scene3d>
              <a:camera prst="orthographicFront"/>
              <a:lightRig rig="threePt" dir="t"/>
            </a:scene3d>
            <a:sp3d>
              <a:bevelT/>
              <a:bevelB/>
            </a:sp3d>
          </c:spPr>
          <c:invertIfNegative val="0"/>
          <c:cat>
            <c:strRef>
              <c:f>'Verification Languages'!$C$14:$J$14</c:f>
              <c:strCache>
                <c:ptCount val="8"/>
                <c:pt idx="0">
                  <c:v>VHDL</c:v>
                </c:pt>
                <c:pt idx="1">
                  <c:v>Verilog</c:v>
                </c:pt>
                <c:pt idx="2">
                  <c:v>Synopsys Vera</c:v>
                </c:pt>
                <c:pt idx="3">
                  <c:v>System C</c:v>
                </c:pt>
                <c:pt idx="4">
                  <c:v>SystemVerilog</c:v>
                </c:pt>
                <c:pt idx="5">
                  <c:v>Specman e</c:v>
                </c:pt>
                <c:pt idx="6">
                  <c:v>C/C++</c:v>
                </c:pt>
                <c:pt idx="7">
                  <c:v>OTHER Testbench</c:v>
                </c:pt>
              </c:strCache>
            </c:strRef>
          </c:cat>
          <c:val>
            <c:numRef>
              <c:f>'Verification Languages'!$C$16:$J$16</c:f>
              <c:numCache>
                <c:formatCode>0%</c:formatCode>
                <c:ptCount val="8"/>
                <c:pt idx="0">
                  <c:v>0.20800000000000016</c:v>
                </c:pt>
                <c:pt idx="1">
                  <c:v>0.53400000000000003</c:v>
                </c:pt>
                <c:pt idx="2">
                  <c:v>8.1000000000000003E-2</c:v>
                </c:pt>
                <c:pt idx="3">
                  <c:v>0.16300000000000001</c:v>
                </c:pt>
                <c:pt idx="4">
                  <c:v>0.59599999999999997</c:v>
                </c:pt>
                <c:pt idx="5">
                  <c:v>0.14900000000000016</c:v>
                </c:pt>
                <c:pt idx="6">
                  <c:v>0.34800000000000031</c:v>
                </c:pt>
                <c:pt idx="7">
                  <c:v>3.4000000000000002E-2</c:v>
                </c:pt>
              </c:numCache>
            </c:numRef>
          </c:val>
        </c:ser>
        <c:ser>
          <c:idx val="2"/>
          <c:order val="2"/>
          <c:tx>
            <c:strRef>
              <c:f>'Verification Languages'!$B$17</c:f>
              <c:strCache>
                <c:ptCount val="1"/>
                <c:pt idx="0">
                  <c:v>2012</c:v>
                </c:pt>
              </c:strCache>
            </c:strRef>
          </c:tx>
          <c:spPr>
            <a:solidFill>
              <a:schemeClr val="accent1">
                <a:lumMod val="50000"/>
              </a:schemeClr>
            </a:solidFill>
            <a:ln>
              <a:noFill/>
            </a:ln>
            <a:scene3d>
              <a:camera prst="orthographicFront"/>
              <a:lightRig rig="threePt" dir="t"/>
            </a:scene3d>
            <a:sp3d>
              <a:bevelT/>
              <a:bevelB/>
            </a:sp3d>
          </c:spPr>
          <c:invertIfNegative val="0"/>
          <c:cat>
            <c:strRef>
              <c:f>'Verification Languages'!$C$14:$J$14</c:f>
              <c:strCache>
                <c:ptCount val="8"/>
                <c:pt idx="0">
                  <c:v>VHDL</c:v>
                </c:pt>
                <c:pt idx="1">
                  <c:v>Verilog</c:v>
                </c:pt>
                <c:pt idx="2">
                  <c:v>Synopsys Vera</c:v>
                </c:pt>
                <c:pt idx="3">
                  <c:v>System C</c:v>
                </c:pt>
                <c:pt idx="4">
                  <c:v>SystemVerilog</c:v>
                </c:pt>
                <c:pt idx="5">
                  <c:v>Specman e</c:v>
                </c:pt>
                <c:pt idx="6">
                  <c:v>C/C++</c:v>
                </c:pt>
                <c:pt idx="7">
                  <c:v>OTHER Testbench</c:v>
                </c:pt>
              </c:strCache>
            </c:strRef>
          </c:cat>
          <c:val>
            <c:numRef>
              <c:f>'Verification Languages'!$C$17:$J$17</c:f>
              <c:numCache>
                <c:formatCode>0%</c:formatCode>
                <c:ptCount val="8"/>
                <c:pt idx="0">
                  <c:v>0.18910256410256421</c:v>
                </c:pt>
                <c:pt idx="1">
                  <c:v>0.54487179487179482</c:v>
                </c:pt>
                <c:pt idx="2">
                  <c:v>5.128205128205128E-2</c:v>
                </c:pt>
                <c:pt idx="3">
                  <c:v>0.14743589743589774</c:v>
                </c:pt>
                <c:pt idx="4">
                  <c:v>0.64743589743589902</c:v>
                </c:pt>
                <c:pt idx="5">
                  <c:v>0.10897435897435899</c:v>
                </c:pt>
                <c:pt idx="6">
                  <c:v>0.36217948717948784</c:v>
                </c:pt>
                <c:pt idx="7">
                  <c:v>3.5256410256410256E-2</c:v>
                </c:pt>
              </c:numCache>
            </c:numRef>
          </c:val>
        </c:ser>
        <c:dLbls>
          <c:showLegendKey val="0"/>
          <c:showVal val="0"/>
          <c:showCatName val="0"/>
          <c:showSerName val="0"/>
          <c:showPercent val="0"/>
          <c:showBubbleSize val="0"/>
        </c:dLbls>
        <c:gapWidth val="150"/>
        <c:axId val="347538176"/>
        <c:axId val="347540096"/>
      </c:barChart>
      <c:catAx>
        <c:axId val="347538176"/>
        <c:scaling>
          <c:orientation val="minMax"/>
        </c:scaling>
        <c:delete val="0"/>
        <c:axPos val="b"/>
        <c:title>
          <c:tx>
            <c:rich>
              <a:bodyPr/>
              <a:lstStyle/>
              <a:p>
                <a:pPr>
                  <a:defRPr sz="1400"/>
                </a:pPr>
                <a:r>
                  <a:rPr lang="en-US" sz="1400"/>
                  <a:t>Languages Used for Verification (testbenches)</a:t>
                </a:r>
              </a:p>
            </c:rich>
          </c:tx>
          <c:layout/>
          <c:overlay val="0"/>
        </c:title>
        <c:majorTickMark val="out"/>
        <c:minorTickMark val="none"/>
        <c:tickLblPos val="nextTo"/>
        <c:spPr>
          <a:ln>
            <a:noFill/>
          </a:ln>
        </c:spPr>
        <c:txPr>
          <a:bodyPr rot="0"/>
          <a:lstStyle/>
          <a:p>
            <a:pPr>
              <a:defRPr sz="1200" b="0"/>
            </a:pPr>
            <a:endParaRPr lang="en-US"/>
          </a:p>
        </c:txPr>
        <c:crossAx val="347540096"/>
        <c:crosses val="autoZero"/>
        <c:auto val="1"/>
        <c:lblAlgn val="ctr"/>
        <c:lblOffset val="100"/>
        <c:noMultiLvlLbl val="0"/>
      </c:catAx>
      <c:valAx>
        <c:axId val="347540096"/>
        <c:scaling>
          <c:orientation val="minMax"/>
          <c:max val="0.8"/>
          <c:min val="0"/>
        </c:scaling>
        <c:delete val="0"/>
        <c:axPos val="l"/>
        <c:majorGridlines>
          <c:spPr>
            <a:ln w="6350">
              <a:solidFill>
                <a:schemeClr val="bg1">
                  <a:lumMod val="75000"/>
                </a:schemeClr>
              </a:solidFill>
            </a:ln>
          </c:spPr>
        </c:majorGridlines>
        <c:title>
          <c:tx>
            <c:rich>
              <a:bodyPr rot="-5400000" vert="horz"/>
              <a:lstStyle/>
              <a:p>
                <a:pPr>
                  <a:defRPr sz="1200"/>
                </a:pPr>
                <a:r>
                  <a:rPr lang="en-US" sz="1200"/>
                  <a:t>Non-FPGA Study Participants</a:t>
                </a:r>
              </a:p>
            </c:rich>
          </c:tx>
          <c:layout>
            <c:manualLayout>
              <c:xMode val="edge"/>
              <c:yMode val="edge"/>
              <c:x val="2.7991592207836247E-3"/>
              <c:y val="0.17917250044571886"/>
            </c:manualLayout>
          </c:layout>
          <c:overlay val="0"/>
        </c:title>
        <c:numFmt formatCode="0%" sourceLinked="1"/>
        <c:majorTickMark val="none"/>
        <c:minorTickMark val="none"/>
        <c:tickLblPos val="nextTo"/>
        <c:spPr>
          <a:ln>
            <a:noFill/>
          </a:ln>
        </c:spPr>
        <c:txPr>
          <a:bodyPr/>
          <a:lstStyle/>
          <a:p>
            <a:pPr>
              <a:defRPr sz="1200"/>
            </a:pPr>
            <a:endParaRPr lang="en-US"/>
          </a:p>
        </c:txPr>
        <c:crossAx val="347538176"/>
        <c:crosses val="autoZero"/>
        <c:crossBetween val="between"/>
        <c:majorUnit val="0.2"/>
        <c:minorUnit val="0.1"/>
      </c:valAx>
    </c:plotArea>
    <c:legend>
      <c:legendPos val="r"/>
      <c:layout>
        <c:manualLayout>
          <c:xMode val="edge"/>
          <c:yMode val="edge"/>
          <c:x val="0.43619967602037868"/>
          <c:y val="0.17067637756753171"/>
          <c:w val="0.10426837911462117"/>
          <c:h val="0.16501849205859684"/>
        </c:manualLayout>
      </c:layout>
      <c:overlay val="0"/>
      <c:spPr>
        <a:solidFill>
          <a:schemeClr val="bg1"/>
        </a:solidFill>
        <a:ln>
          <a:solidFill>
            <a:schemeClr val="tx1"/>
          </a:solidFill>
        </a:ln>
      </c:spPr>
      <c:txPr>
        <a:bodyPr/>
        <a:lstStyle/>
        <a:p>
          <a:pPr>
            <a:defRPr sz="1200"/>
          </a:pPr>
          <a:endParaRPr lang="en-US"/>
        </a:p>
      </c:txPr>
    </c:legend>
    <c:plotVisOnly val="1"/>
    <c:dispBlanksAs val="gap"/>
    <c:showDLblsOverMax val="0"/>
  </c:chart>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Sheet2!$B$3</c:f>
              <c:strCache>
                <c:ptCount val="1"/>
                <c:pt idx="0">
                  <c:v>World</c:v>
                </c:pt>
              </c:strCache>
            </c:strRef>
          </c:tx>
          <c:spPr>
            <a:solidFill>
              <a:schemeClr val="accent1"/>
            </a:solidFill>
            <a:scene3d>
              <a:camera prst="orthographicFront"/>
              <a:lightRig rig="threePt" dir="t"/>
            </a:scene3d>
            <a:sp3d>
              <a:bevelT/>
              <a:bevelB/>
            </a:sp3d>
          </c:spPr>
          <c:invertIfNegative val="0"/>
          <c:dLbls>
            <c:dLbl>
              <c:idx val="2"/>
              <c:spPr/>
              <c:txPr>
                <a:bodyPr/>
                <a:lstStyle/>
                <a:p>
                  <a:pPr>
                    <a:defRPr sz="1600" b="1"/>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Sheet2!$C$2:$E$2</c:f>
              <c:strCache>
                <c:ptCount val="3"/>
                <c:pt idx="0">
                  <c:v>&lt; 5M </c:v>
                </c:pt>
                <c:pt idx="1">
                  <c:v>5 - 20M</c:v>
                </c:pt>
                <c:pt idx="2">
                  <c:v>&gt; 20M</c:v>
                </c:pt>
              </c:strCache>
            </c:strRef>
          </c:cat>
          <c:val>
            <c:numRef>
              <c:f>Sheet2!$C$3:$E$3</c:f>
              <c:numCache>
                <c:formatCode>0%</c:formatCode>
                <c:ptCount val="3"/>
                <c:pt idx="0" formatCode="0.0%">
                  <c:v>0.58799999999999997</c:v>
                </c:pt>
                <c:pt idx="1">
                  <c:v>0.71400000000000063</c:v>
                </c:pt>
                <c:pt idx="2">
                  <c:v>0.89300000000000002</c:v>
                </c:pt>
              </c:numCache>
            </c:numRef>
          </c:val>
        </c:ser>
        <c:dLbls>
          <c:showLegendKey val="0"/>
          <c:showVal val="0"/>
          <c:showCatName val="0"/>
          <c:showSerName val="0"/>
          <c:showPercent val="0"/>
          <c:showBubbleSize val="0"/>
        </c:dLbls>
        <c:gapWidth val="80"/>
        <c:axId val="347581440"/>
        <c:axId val="347739264"/>
      </c:barChart>
      <c:catAx>
        <c:axId val="347581440"/>
        <c:scaling>
          <c:orientation val="minMax"/>
        </c:scaling>
        <c:delete val="0"/>
        <c:axPos val="b"/>
        <c:title>
          <c:tx>
            <c:rich>
              <a:bodyPr/>
              <a:lstStyle/>
              <a:p>
                <a:pPr>
                  <a:defRPr sz="1600" i="0"/>
                </a:pPr>
                <a:r>
                  <a:rPr lang="en-US" sz="1600" i="0" dirty="0" err="1" smtClean="0"/>
                  <a:t>SystemVerilog</a:t>
                </a:r>
                <a:r>
                  <a:rPr lang="en-US" sz="1600" i="0" dirty="0" smtClean="0"/>
                  <a:t> Adoption by Design Size </a:t>
                </a:r>
                <a:br>
                  <a:rPr lang="en-US" sz="1600" i="0" dirty="0" smtClean="0"/>
                </a:br>
                <a:r>
                  <a:rPr lang="en-US" sz="1600" i="0" dirty="0" smtClean="0"/>
                  <a:t>(Gate Count Excluding Memories)</a:t>
                </a:r>
                <a:endParaRPr lang="en-US" sz="1600" i="0" dirty="0"/>
              </a:p>
            </c:rich>
          </c:tx>
          <c:layout>
            <c:manualLayout>
              <c:xMode val="edge"/>
              <c:yMode val="edge"/>
              <c:x val="0.28283306740558617"/>
              <c:y val="0.87515394912985278"/>
            </c:manualLayout>
          </c:layout>
          <c:overlay val="0"/>
        </c:title>
        <c:majorTickMark val="out"/>
        <c:minorTickMark val="none"/>
        <c:tickLblPos val="nextTo"/>
        <c:spPr>
          <a:ln>
            <a:noFill/>
          </a:ln>
        </c:spPr>
        <c:txPr>
          <a:bodyPr/>
          <a:lstStyle/>
          <a:p>
            <a:pPr>
              <a:defRPr sz="1600" b="1"/>
            </a:pPr>
            <a:endParaRPr lang="en-US"/>
          </a:p>
        </c:txPr>
        <c:crossAx val="347739264"/>
        <c:crosses val="autoZero"/>
        <c:auto val="1"/>
        <c:lblAlgn val="ctr"/>
        <c:lblOffset val="100"/>
        <c:noMultiLvlLbl val="0"/>
      </c:catAx>
      <c:valAx>
        <c:axId val="347739264"/>
        <c:scaling>
          <c:orientation val="minMax"/>
          <c:max val="1"/>
          <c:min val="0"/>
        </c:scaling>
        <c:delete val="0"/>
        <c:axPos val="l"/>
        <c:majorGridlines>
          <c:spPr>
            <a:ln w="6350">
              <a:solidFill>
                <a:schemeClr val="bg1">
                  <a:lumMod val="75000"/>
                </a:schemeClr>
              </a:solidFill>
            </a:ln>
          </c:spPr>
        </c:majorGridlines>
        <c:title>
          <c:tx>
            <c:rich>
              <a:bodyPr rot="-5400000" vert="horz"/>
              <a:lstStyle/>
              <a:p>
                <a:pPr>
                  <a:defRPr sz="1200"/>
                </a:pPr>
                <a:r>
                  <a:rPr lang="en-US" sz="1200"/>
                  <a:t>Non-FPGA Study Participants</a:t>
                </a:r>
              </a:p>
            </c:rich>
          </c:tx>
          <c:layout>
            <c:manualLayout>
              <c:xMode val="edge"/>
              <c:yMode val="edge"/>
              <c:x val="8.8312617467194311E-3"/>
              <c:y val="0.17034563450653029"/>
            </c:manualLayout>
          </c:layout>
          <c:overlay val="0"/>
        </c:title>
        <c:numFmt formatCode="0%" sourceLinked="0"/>
        <c:majorTickMark val="out"/>
        <c:minorTickMark val="none"/>
        <c:tickLblPos val="nextTo"/>
        <c:spPr>
          <a:ln>
            <a:noFill/>
          </a:ln>
        </c:spPr>
        <c:txPr>
          <a:bodyPr/>
          <a:lstStyle/>
          <a:p>
            <a:pPr>
              <a:defRPr sz="1200"/>
            </a:pPr>
            <a:endParaRPr lang="en-US"/>
          </a:p>
        </c:txPr>
        <c:crossAx val="347581440"/>
        <c:crosses val="autoZero"/>
        <c:crossBetween val="between"/>
        <c:majorUnit val="0.2"/>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823354047956E-2"/>
          <c:y val="3.2866771653543354E-2"/>
          <c:w val="0.86317271816432783"/>
          <c:h val="0.7576222572178487"/>
        </c:manualLayout>
      </c:layout>
      <c:barChart>
        <c:barDir val="col"/>
        <c:grouping val="clustered"/>
        <c:varyColors val="0"/>
        <c:ser>
          <c:idx val="0"/>
          <c:order val="0"/>
          <c:tx>
            <c:strRef>
              <c:f>Sheet1!$B$15</c:f>
              <c:strCache>
                <c:ptCount val="1"/>
                <c:pt idx="0">
                  <c:v>2010</c:v>
                </c:pt>
              </c:strCache>
            </c:strRef>
          </c:tx>
          <c:spPr>
            <a:solidFill>
              <a:schemeClr val="accent1"/>
            </a:solidFill>
            <a:scene3d>
              <a:camera prst="orthographicFront"/>
              <a:lightRig rig="threePt" dir="t"/>
            </a:scene3d>
            <a:sp3d>
              <a:bevelT/>
              <a:bevelB/>
            </a:sp3d>
          </c:spPr>
          <c:invertIfNegative val="0"/>
          <c:dPt>
            <c:idx val="7"/>
            <c:invertIfNegative val="0"/>
            <c:bubble3D val="0"/>
          </c:dPt>
          <c:cat>
            <c:strRef>
              <c:f>Sheet1!$C$14:$J$14</c:f>
              <c:strCache>
                <c:ptCount val="8"/>
                <c:pt idx="0">
                  <c:v>Accellera UVM</c:v>
                </c:pt>
                <c:pt idx="1">
                  <c:v>OVM</c:v>
                </c:pt>
                <c:pt idx="2">
                  <c:v>Mentor AVM</c:v>
                </c:pt>
                <c:pt idx="3">
                  <c:v>Synopsys VMM</c:v>
                </c:pt>
                <c:pt idx="4">
                  <c:v>Synopsys RVM</c:v>
                </c:pt>
                <c:pt idx="5">
                  <c:v>Cadence eRM</c:v>
                </c:pt>
                <c:pt idx="6">
                  <c:v>Cadence URM</c:v>
                </c:pt>
                <c:pt idx="7">
                  <c:v>Other</c:v>
                </c:pt>
              </c:strCache>
            </c:strRef>
          </c:cat>
          <c:val>
            <c:numRef>
              <c:f>Sheet1!$C$15:$J$15</c:f>
              <c:numCache>
                <c:formatCode>0%</c:formatCode>
                <c:ptCount val="8"/>
                <c:pt idx="0">
                  <c:v>7.479224376731311E-2</c:v>
                </c:pt>
                <c:pt idx="1">
                  <c:v>0.42105263157894768</c:v>
                </c:pt>
                <c:pt idx="2">
                  <c:v>9.4182825484764546E-2</c:v>
                </c:pt>
                <c:pt idx="3">
                  <c:v>0.2742382271468144</c:v>
                </c:pt>
                <c:pt idx="4">
                  <c:v>4.1551246537396086E-2</c:v>
                </c:pt>
                <c:pt idx="5">
                  <c:v>0.13850415512465375</c:v>
                </c:pt>
                <c:pt idx="6">
                  <c:v>3.8781163434903052E-2</c:v>
                </c:pt>
                <c:pt idx="7">
                  <c:v>0.23545706371191141</c:v>
                </c:pt>
              </c:numCache>
            </c:numRef>
          </c:val>
        </c:ser>
        <c:ser>
          <c:idx val="1"/>
          <c:order val="1"/>
          <c:tx>
            <c:strRef>
              <c:f>Sheet1!$B$16</c:f>
              <c:strCache>
                <c:ptCount val="1"/>
                <c:pt idx="0">
                  <c:v>2012</c:v>
                </c:pt>
              </c:strCache>
            </c:strRef>
          </c:tx>
          <c:spPr>
            <a:solidFill>
              <a:schemeClr val="accent1">
                <a:lumMod val="50000"/>
              </a:schemeClr>
            </a:solidFill>
            <a:scene3d>
              <a:camera prst="orthographicFront"/>
              <a:lightRig rig="threePt" dir="t"/>
            </a:scene3d>
            <a:sp3d>
              <a:bevelT/>
              <a:bevelB/>
            </a:sp3d>
          </c:spPr>
          <c:invertIfNegative val="0"/>
          <c:cat>
            <c:strRef>
              <c:f>Sheet1!$C$14:$J$14</c:f>
              <c:strCache>
                <c:ptCount val="8"/>
                <c:pt idx="0">
                  <c:v>Accellera UVM</c:v>
                </c:pt>
                <c:pt idx="1">
                  <c:v>OVM</c:v>
                </c:pt>
                <c:pt idx="2">
                  <c:v>Mentor AVM</c:v>
                </c:pt>
                <c:pt idx="3">
                  <c:v>Synopsys VMM</c:v>
                </c:pt>
                <c:pt idx="4">
                  <c:v>Synopsys RVM</c:v>
                </c:pt>
                <c:pt idx="5">
                  <c:v>Cadence eRM</c:v>
                </c:pt>
                <c:pt idx="6">
                  <c:v>Cadence URM</c:v>
                </c:pt>
                <c:pt idx="7">
                  <c:v>Other</c:v>
                </c:pt>
              </c:strCache>
            </c:strRef>
          </c:cat>
          <c:val>
            <c:numRef>
              <c:f>Sheet1!$C$16:$J$16</c:f>
              <c:numCache>
                <c:formatCode>0%</c:formatCode>
                <c:ptCount val="8"/>
                <c:pt idx="0">
                  <c:v>0.40714285714285764</c:v>
                </c:pt>
                <c:pt idx="1">
                  <c:v>0.34285714285714286</c:v>
                </c:pt>
                <c:pt idx="2">
                  <c:v>7.5000000000000011E-2</c:v>
                </c:pt>
                <c:pt idx="3">
                  <c:v>0.2</c:v>
                </c:pt>
                <c:pt idx="4">
                  <c:v>2.8571428571428591E-2</c:v>
                </c:pt>
                <c:pt idx="5">
                  <c:v>0.11071428571428572</c:v>
                </c:pt>
                <c:pt idx="6">
                  <c:v>4.2857142857142913E-2</c:v>
                </c:pt>
                <c:pt idx="7">
                  <c:v>0.125</c:v>
                </c:pt>
              </c:numCache>
            </c:numRef>
          </c:val>
        </c:ser>
        <c:dLbls>
          <c:showLegendKey val="0"/>
          <c:showVal val="0"/>
          <c:showCatName val="0"/>
          <c:showSerName val="0"/>
          <c:showPercent val="0"/>
          <c:showBubbleSize val="0"/>
        </c:dLbls>
        <c:gapWidth val="150"/>
        <c:axId val="347779840"/>
        <c:axId val="347781760"/>
      </c:barChart>
      <c:catAx>
        <c:axId val="34777984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1" i="0" u="none" strike="noStrike" kern="1200" baseline="0">
                    <a:solidFill>
                      <a:sysClr val="windowText" lastClr="000000"/>
                    </a:solidFill>
                    <a:latin typeface="+mn-lt"/>
                    <a:ea typeface="+mn-ea"/>
                    <a:cs typeface="+mn-cs"/>
                  </a:defRPr>
                </a:pPr>
                <a:r>
                  <a:rPr lang="en-US" sz="1400" b="1" i="0" baseline="0">
                    <a:effectLst/>
                  </a:rPr>
                  <a:t>Testbench Methodologies and Base-Class Libraries</a:t>
                </a:r>
                <a:endParaRPr lang="en-US" sz="800"/>
              </a:p>
            </c:rich>
          </c:tx>
          <c:layout>
            <c:manualLayout>
              <c:xMode val="edge"/>
              <c:yMode val="edge"/>
              <c:x val="0.25061977908499178"/>
              <c:y val="0.93866666666666654"/>
            </c:manualLayout>
          </c:layout>
          <c:overlay val="0"/>
        </c:title>
        <c:majorTickMark val="out"/>
        <c:minorTickMark val="none"/>
        <c:tickLblPos val="nextTo"/>
        <c:spPr>
          <a:ln>
            <a:noFill/>
          </a:ln>
        </c:spPr>
        <c:txPr>
          <a:bodyPr/>
          <a:lstStyle/>
          <a:p>
            <a:pPr>
              <a:defRPr sz="1400" b="1"/>
            </a:pPr>
            <a:endParaRPr lang="en-US"/>
          </a:p>
        </c:txPr>
        <c:crossAx val="347781760"/>
        <c:crosses val="autoZero"/>
        <c:auto val="1"/>
        <c:lblAlgn val="ctr"/>
        <c:lblOffset val="100"/>
        <c:noMultiLvlLbl val="0"/>
      </c:catAx>
      <c:valAx>
        <c:axId val="347781760"/>
        <c:scaling>
          <c:orientation val="minMax"/>
          <c:max val="0.45"/>
          <c:min val="0"/>
        </c:scaling>
        <c:delete val="0"/>
        <c:axPos val="l"/>
        <c:majorGridlines>
          <c:spPr>
            <a:ln w="6350">
              <a:solidFill>
                <a:schemeClr val="bg1">
                  <a:lumMod val="75000"/>
                </a:schemeClr>
              </a:solidFill>
            </a:ln>
          </c:spPr>
        </c:majorGridlines>
        <c:title>
          <c:tx>
            <c:rich>
              <a:bodyPr rot="-5400000" vert="horz"/>
              <a:lstStyle/>
              <a:p>
                <a:pPr>
                  <a:defRPr sz="1200"/>
                </a:pPr>
                <a:r>
                  <a:rPr lang="en-US" sz="1200"/>
                  <a:t>Non-FPGA Study Participants</a:t>
                </a:r>
              </a:p>
            </c:rich>
          </c:tx>
          <c:layout>
            <c:manualLayout>
              <c:xMode val="edge"/>
              <c:yMode val="edge"/>
              <c:x val="1.241156330868478E-3"/>
              <c:y val="0.17115779527559055"/>
            </c:manualLayout>
          </c:layout>
          <c:overlay val="0"/>
        </c:title>
        <c:numFmt formatCode="0%" sourceLinked="1"/>
        <c:majorTickMark val="out"/>
        <c:minorTickMark val="none"/>
        <c:tickLblPos val="nextTo"/>
        <c:spPr>
          <a:ln w="6350">
            <a:noFill/>
          </a:ln>
        </c:spPr>
        <c:txPr>
          <a:bodyPr/>
          <a:lstStyle/>
          <a:p>
            <a:pPr>
              <a:defRPr sz="1200"/>
            </a:pPr>
            <a:endParaRPr lang="en-US"/>
          </a:p>
        </c:txPr>
        <c:crossAx val="347779840"/>
        <c:crosses val="autoZero"/>
        <c:crossBetween val="between"/>
        <c:majorUnit val="0.1"/>
      </c:valAx>
    </c:plotArea>
    <c:legend>
      <c:legendPos val="r"/>
      <c:layout>
        <c:manualLayout>
          <c:xMode val="edge"/>
          <c:yMode val="edge"/>
          <c:x val="0.61901442281726193"/>
          <c:y val="0.16644556430446195"/>
          <c:w val="8.4018695254950537E-2"/>
          <c:h val="9.6442204724409453E-2"/>
        </c:manualLayout>
      </c:layout>
      <c:overlay val="0"/>
      <c:spPr>
        <a:solidFill>
          <a:schemeClr val="bg1"/>
        </a:solidFill>
        <a:ln>
          <a:solidFill>
            <a:schemeClr val="tx1"/>
          </a:solidFill>
        </a:ln>
      </c:spPr>
      <c:txPr>
        <a:bodyPr/>
        <a:lstStyle/>
        <a:p>
          <a:pPr>
            <a:defRPr sz="1200"/>
          </a:pPr>
          <a:endParaRPr lang="en-US"/>
        </a:p>
      </c:txPr>
    </c:legend>
    <c:plotVisOnly val="1"/>
    <c:dispBlanksAs val="gap"/>
    <c:showDLblsOverMax val="0"/>
  </c:chart>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351459515442855"/>
          <c:y val="2.9451137884872875E-2"/>
          <c:w val="0.50259043390816649"/>
          <c:h val="0.84457388609556361"/>
        </c:manualLayout>
      </c:layout>
      <c:barChart>
        <c:barDir val="bar"/>
        <c:grouping val="clustered"/>
        <c:varyColors val="0"/>
        <c:ser>
          <c:idx val="0"/>
          <c:order val="0"/>
          <c:tx>
            <c:strRef>
              <c:f>Sheet3!$B$1</c:f>
              <c:strCache>
                <c:ptCount val="1"/>
                <c:pt idx="0">
                  <c:v>2012</c:v>
                </c:pt>
              </c:strCache>
            </c:strRef>
          </c:tx>
          <c:spPr>
            <a:solidFill>
              <a:schemeClr val="accent1">
                <a:lumMod val="50000"/>
              </a:schemeClr>
            </a:solidFill>
            <a:scene3d>
              <a:camera prst="orthographicFront"/>
              <a:lightRig rig="threePt" dir="t"/>
            </a:scene3d>
            <a:sp3d>
              <a:bevelT/>
              <a:bevelB/>
            </a:sp3d>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Sheet3!$A$2:$A$5</c:f>
              <c:strCache>
                <c:ptCount val="4"/>
                <c:pt idx="0">
                  <c:v>Constrained-Random Simulation</c:v>
                </c:pt>
                <c:pt idx="1">
                  <c:v>Functional coverage</c:v>
                </c:pt>
                <c:pt idx="2">
                  <c:v>Assertions</c:v>
                </c:pt>
                <c:pt idx="3">
                  <c:v>Code coverage</c:v>
                </c:pt>
              </c:strCache>
            </c:strRef>
          </c:cat>
          <c:val>
            <c:numRef>
              <c:f>Sheet3!$B$2:$B$5</c:f>
              <c:numCache>
                <c:formatCode>0%</c:formatCode>
                <c:ptCount val="4"/>
                <c:pt idx="0">
                  <c:v>0.62000000000000066</c:v>
                </c:pt>
                <c:pt idx="1">
                  <c:v>0.71475409836065573</c:v>
                </c:pt>
                <c:pt idx="2">
                  <c:v>0.67868852459016482</c:v>
                </c:pt>
                <c:pt idx="3">
                  <c:v>0.69508196721311544</c:v>
                </c:pt>
              </c:numCache>
            </c:numRef>
          </c:val>
        </c:ser>
        <c:ser>
          <c:idx val="2"/>
          <c:order val="1"/>
          <c:tx>
            <c:strRef>
              <c:f>Sheet3!$D$1</c:f>
              <c:strCache>
                <c:ptCount val="1"/>
                <c:pt idx="0">
                  <c:v>2007</c:v>
                </c:pt>
              </c:strCache>
            </c:strRef>
          </c:tx>
          <c:spPr>
            <a:solidFill>
              <a:schemeClr val="accent1"/>
            </a:solidFill>
            <a:ln>
              <a:noFill/>
            </a:ln>
            <a:scene3d>
              <a:camera prst="orthographicFront"/>
              <a:lightRig rig="threePt" dir="t"/>
            </a:scene3d>
            <a:sp3d>
              <a:bevelT/>
              <a:bevelB/>
            </a:sp3d>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Sheet3!$A$2:$A$5</c:f>
              <c:strCache>
                <c:ptCount val="4"/>
                <c:pt idx="0">
                  <c:v>Constrained-Random Simulation</c:v>
                </c:pt>
                <c:pt idx="1">
                  <c:v>Functional coverage</c:v>
                </c:pt>
                <c:pt idx="2">
                  <c:v>Assertions</c:v>
                </c:pt>
                <c:pt idx="3">
                  <c:v>Code coverage</c:v>
                </c:pt>
              </c:strCache>
            </c:strRef>
          </c:cat>
          <c:val>
            <c:numRef>
              <c:f>Sheet3!$D$2:$D$5</c:f>
              <c:numCache>
                <c:formatCode>0%</c:formatCode>
                <c:ptCount val="4"/>
                <c:pt idx="0">
                  <c:v>0.41000000000000031</c:v>
                </c:pt>
                <c:pt idx="1">
                  <c:v>0.4</c:v>
                </c:pt>
                <c:pt idx="2">
                  <c:v>0.37000000000000033</c:v>
                </c:pt>
                <c:pt idx="3">
                  <c:v>0.48000000000000032</c:v>
                </c:pt>
              </c:numCache>
            </c:numRef>
          </c:val>
        </c:ser>
        <c:dLbls>
          <c:showLegendKey val="0"/>
          <c:showVal val="0"/>
          <c:showCatName val="0"/>
          <c:showSerName val="0"/>
          <c:showPercent val="0"/>
          <c:showBubbleSize val="0"/>
        </c:dLbls>
        <c:gapWidth val="150"/>
        <c:axId val="351722496"/>
        <c:axId val="351724288"/>
      </c:barChart>
      <c:catAx>
        <c:axId val="351722496"/>
        <c:scaling>
          <c:orientation val="minMax"/>
        </c:scaling>
        <c:delete val="0"/>
        <c:axPos val="l"/>
        <c:majorTickMark val="out"/>
        <c:minorTickMark val="none"/>
        <c:tickLblPos val="nextTo"/>
        <c:txPr>
          <a:bodyPr/>
          <a:lstStyle/>
          <a:p>
            <a:pPr>
              <a:defRPr sz="1800" b="1"/>
            </a:pPr>
            <a:endParaRPr lang="en-US"/>
          </a:p>
        </c:txPr>
        <c:crossAx val="351724288"/>
        <c:crosses val="autoZero"/>
        <c:auto val="1"/>
        <c:lblAlgn val="ctr"/>
        <c:lblOffset val="100"/>
        <c:noMultiLvlLbl val="0"/>
      </c:catAx>
      <c:valAx>
        <c:axId val="351724288"/>
        <c:scaling>
          <c:orientation val="minMax"/>
        </c:scaling>
        <c:delete val="0"/>
        <c:axPos val="b"/>
        <c:majorGridlines>
          <c:spPr>
            <a:ln>
              <a:solidFill>
                <a:schemeClr val="bg1">
                  <a:lumMod val="75000"/>
                </a:schemeClr>
              </a:solidFill>
            </a:ln>
          </c:spPr>
        </c:majorGridlines>
        <c:title>
          <c:tx>
            <c:rich>
              <a:bodyPr/>
              <a:lstStyle/>
              <a:p>
                <a:pPr>
                  <a:defRPr sz="1200"/>
                </a:pPr>
                <a:r>
                  <a:rPr lang="en-US" sz="1200"/>
                  <a:t>Non-FPGA Study Participants</a:t>
                </a:r>
              </a:p>
            </c:rich>
          </c:tx>
          <c:layout>
            <c:manualLayout>
              <c:xMode val="edge"/>
              <c:yMode val="edge"/>
              <c:x val="0.53473465186649483"/>
              <c:y val="0.94628297968777997"/>
            </c:manualLayout>
          </c:layout>
          <c:overlay val="0"/>
        </c:title>
        <c:numFmt formatCode="0%" sourceLinked="1"/>
        <c:majorTickMark val="out"/>
        <c:minorTickMark val="none"/>
        <c:tickLblPos val="nextTo"/>
        <c:txPr>
          <a:bodyPr/>
          <a:lstStyle/>
          <a:p>
            <a:pPr>
              <a:defRPr sz="1200" b="1"/>
            </a:pPr>
            <a:endParaRPr lang="en-US"/>
          </a:p>
        </c:txPr>
        <c:crossAx val="351722496"/>
        <c:crosses val="autoZero"/>
        <c:crossBetween val="between"/>
      </c:valAx>
    </c:plotArea>
    <c:legend>
      <c:legendPos val="r"/>
      <c:layout>
        <c:manualLayout>
          <c:xMode val="edge"/>
          <c:yMode val="edge"/>
          <c:x val="0.92402147749119456"/>
          <c:y val="0"/>
          <c:w val="6.7081138421461614E-2"/>
          <c:h val="0.10891650591868787"/>
        </c:manualLayout>
      </c:layout>
      <c:overlay val="0"/>
      <c:spPr>
        <a:solidFill>
          <a:schemeClr val="bg1"/>
        </a:solidFill>
      </c:spPr>
      <c:txPr>
        <a:bodyPr/>
        <a:lstStyle/>
        <a:p>
          <a:pPr>
            <a:defRPr sz="1200"/>
          </a:pPr>
          <a:endParaRPr lang="en-US"/>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498472361129416E-2"/>
          <c:y val="2.9966314939377518E-2"/>
          <c:w val="0.68733830744761315"/>
          <c:h val="0.81604811544305944"/>
        </c:manualLayout>
      </c:layout>
      <c:barChart>
        <c:barDir val="col"/>
        <c:grouping val="percentStacked"/>
        <c:varyColors val="0"/>
        <c:ser>
          <c:idx val="0"/>
          <c:order val="0"/>
          <c:tx>
            <c:strRef>
              <c:f>Sheet3!$F$3</c:f>
              <c:strCache>
                <c:ptCount val="1"/>
                <c:pt idx="0">
                  <c:v>Constrined-Random</c:v>
                </c:pt>
              </c:strCache>
            </c:strRef>
          </c:tx>
          <c:spPr>
            <a:solidFill>
              <a:schemeClr val="accent1"/>
            </a:solidFill>
            <a:scene3d>
              <a:camera prst="orthographicFront"/>
              <a:lightRig rig="threePt" dir="t"/>
            </a:scene3d>
            <a:sp3d>
              <a:bevelT/>
              <a:bevelB/>
            </a:sp3d>
          </c:spPr>
          <c:invertIfNegative val="0"/>
          <c:dLbls>
            <c:txPr>
              <a:bodyPr/>
              <a:lstStyle/>
              <a:p>
                <a:pPr>
                  <a:defRPr sz="20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numRef>
              <c:f>Sheet3!$G$2:$H$2</c:f>
              <c:numCache>
                <c:formatCode>General</c:formatCode>
                <c:ptCount val="2"/>
                <c:pt idx="0">
                  <c:v>2010</c:v>
                </c:pt>
                <c:pt idx="1">
                  <c:v>2012</c:v>
                </c:pt>
              </c:numCache>
            </c:numRef>
          </c:cat>
          <c:val>
            <c:numRef>
              <c:f>Sheet3!$G$3:$H$3</c:f>
              <c:numCache>
                <c:formatCode>0%</c:formatCode>
                <c:ptCount val="2"/>
                <c:pt idx="0">
                  <c:v>0.44</c:v>
                </c:pt>
                <c:pt idx="1">
                  <c:v>0.51</c:v>
                </c:pt>
              </c:numCache>
            </c:numRef>
          </c:val>
        </c:ser>
        <c:ser>
          <c:idx val="1"/>
          <c:order val="1"/>
          <c:tx>
            <c:strRef>
              <c:f>Sheet3!$F$4</c:f>
              <c:strCache>
                <c:ptCount val="1"/>
                <c:pt idx="0">
                  <c:v>Directed</c:v>
                </c:pt>
              </c:strCache>
            </c:strRef>
          </c:tx>
          <c:spPr>
            <a:solidFill>
              <a:schemeClr val="accent2"/>
            </a:solidFill>
            <a:scene3d>
              <a:camera prst="orthographicFront"/>
              <a:lightRig rig="threePt" dir="t"/>
            </a:scene3d>
            <a:sp3d>
              <a:bevelT/>
              <a:bevelB/>
            </a:sp3d>
          </c:spPr>
          <c:invertIfNegative val="0"/>
          <c:dLbls>
            <c:dLbl>
              <c:idx val="0"/>
              <c:spPr/>
              <c:txPr>
                <a:bodyPr/>
                <a:lstStyle/>
                <a:p>
                  <a:pPr>
                    <a:defRPr sz="2000" b="1">
                      <a:solidFill>
                        <a:schemeClr val="bg1"/>
                      </a:solidFill>
                    </a:defRPr>
                  </a:pPr>
                  <a:endParaRPr lang="en-US"/>
                </a:p>
              </c:txPr>
              <c:showLegendKey val="0"/>
              <c:showVal val="1"/>
              <c:showCatName val="0"/>
              <c:showSerName val="0"/>
              <c:showPercent val="0"/>
              <c:showBubbleSize val="0"/>
            </c:dLbl>
            <c:dLbl>
              <c:idx val="1"/>
              <c:spPr/>
              <c:txPr>
                <a:bodyPr/>
                <a:lstStyle/>
                <a:p>
                  <a:pPr>
                    <a:defRPr sz="2000" b="1">
                      <a:solidFill>
                        <a:schemeClr val="bg1"/>
                      </a:solidFill>
                    </a:defRPr>
                  </a:pPr>
                  <a:endParaRPr lang="en-US"/>
                </a:p>
              </c:txPr>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Sheet3!$G$2:$H$2</c:f>
              <c:numCache>
                <c:formatCode>General</c:formatCode>
                <c:ptCount val="2"/>
                <c:pt idx="0">
                  <c:v>2010</c:v>
                </c:pt>
                <c:pt idx="1">
                  <c:v>2012</c:v>
                </c:pt>
              </c:numCache>
            </c:numRef>
          </c:cat>
          <c:val>
            <c:numRef>
              <c:f>Sheet3!$G$4:$H$4</c:f>
              <c:numCache>
                <c:formatCode>0%</c:formatCode>
                <c:ptCount val="2"/>
                <c:pt idx="0">
                  <c:v>0.56000000000000005</c:v>
                </c:pt>
                <c:pt idx="1">
                  <c:v>0.49</c:v>
                </c:pt>
              </c:numCache>
            </c:numRef>
          </c:val>
        </c:ser>
        <c:dLbls>
          <c:showLegendKey val="0"/>
          <c:showVal val="0"/>
          <c:showCatName val="0"/>
          <c:showSerName val="0"/>
          <c:showPercent val="0"/>
          <c:showBubbleSize val="0"/>
        </c:dLbls>
        <c:gapWidth val="150"/>
        <c:overlap val="100"/>
        <c:axId val="351783168"/>
        <c:axId val="351793536"/>
      </c:barChart>
      <c:catAx>
        <c:axId val="351783168"/>
        <c:scaling>
          <c:orientation val="minMax"/>
        </c:scaling>
        <c:delete val="0"/>
        <c:axPos val="b"/>
        <c:title>
          <c:tx>
            <c:rich>
              <a:bodyPr/>
              <a:lstStyle/>
              <a:p>
                <a:pPr>
                  <a:defRPr sz="1600"/>
                </a:pPr>
                <a:r>
                  <a:rPr lang="en-US" sz="1600" dirty="0" smtClean="0"/>
                  <a:t>Mean Directed </a:t>
                </a:r>
                <a:r>
                  <a:rPr lang="en-US" sz="1600" dirty="0"/>
                  <a:t>vs. Constrained-Random Simulation Trends</a:t>
                </a:r>
              </a:p>
            </c:rich>
          </c:tx>
          <c:layout>
            <c:manualLayout>
              <c:xMode val="edge"/>
              <c:yMode val="edge"/>
              <c:x val="0.15556036556367597"/>
              <c:y val="0.93977047403487524"/>
            </c:manualLayout>
          </c:layout>
          <c:overlay val="0"/>
        </c:title>
        <c:numFmt formatCode="General" sourceLinked="1"/>
        <c:majorTickMark val="out"/>
        <c:minorTickMark val="none"/>
        <c:tickLblPos val="nextTo"/>
        <c:txPr>
          <a:bodyPr/>
          <a:lstStyle/>
          <a:p>
            <a:pPr>
              <a:defRPr sz="1400" b="1"/>
            </a:pPr>
            <a:endParaRPr lang="en-US"/>
          </a:p>
        </c:txPr>
        <c:crossAx val="351793536"/>
        <c:crosses val="autoZero"/>
        <c:auto val="1"/>
        <c:lblAlgn val="ctr"/>
        <c:lblOffset val="100"/>
        <c:noMultiLvlLbl val="0"/>
      </c:catAx>
      <c:valAx>
        <c:axId val="351793536"/>
        <c:scaling>
          <c:orientation val="minMax"/>
          <c:max val="1"/>
          <c:min val="0"/>
        </c:scaling>
        <c:delete val="0"/>
        <c:axPos val="l"/>
        <c:majorGridlines>
          <c:spPr>
            <a:ln>
              <a:solidFill>
                <a:schemeClr val="bg1">
                  <a:lumMod val="75000"/>
                </a:schemeClr>
              </a:solidFill>
            </a:ln>
          </c:spPr>
        </c:majorGridlines>
        <c:title>
          <c:tx>
            <c:rich>
              <a:bodyPr rot="-5400000" vert="horz"/>
              <a:lstStyle/>
              <a:p>
                <a:pPr>
                  <a:defRPr sz="1200"/>
                </a:pPr>
                <a:r>
                  <a:rPr lang="en-US" sz="1200"/>
                  <a:t>Non-FPGA Study Participants</a:t>
                </a:r>
              </a:p>
            </c:rich>
          </c:tx>
          <c:layout>
            <c:manualLayout>
              <c:xMode val="edge"/>
              <c:yMode val="edge"/>
              <c:x val="3.6561653642738804E-3"/>
              <c:y val="0.23535188668218093"/>
            </c:manualLayout>
          </c:layout>
          <c:overlay val="0"/>
        </c:title>
        <c:numFmt formatCode="0%" sourceLinked="1"/>
        <c:majorTickMark val="out"/>
        <c:minorTickMark val="none"/>
        <c:tickLblPos val="nextTo"/>
        <c:spPr>
          <a:ln>
            <a:noFill/>
          </a:ln>
        </c:spPr>
        <c:txPr>
          <a:bodyPr/>
          <a:lstStyle/>
          <a:p>
            <a:pPr>
              <a:defRPr sz="1200" b="1"/>
            </a:pPr>
            <a:endParaRPr lang="en-US"/>
          </a:p>
        </c:txPr>
        <c:crossAx val="351783168"/>
        <c:crosses val="autoZero"/>
        <c:crossBetween val="between"/>
        <c:majorUnit val="0.2"/>
        <c:minorUnit val="2.0000000000000004E-2"/>
      </c:valAx>
    </c:plotArea>
    <c:legend>
      <c:legendPos val="r"/>
      <c:layout>
        <c:manualLayout>
          <c:xMode val="edge"/>
          <c:yMode val="edge"/>
          <c:x val="0.7027116745779447"/>
          <c:y val="0.32860042292284319"/>
          <c:w val="0.28970740085896496"/>
          <c:h val="0.21054544295323407"/>
        </c:manualLayout>
      </c:layout>
      <c:overlay val="0"/>
      <c:spPr>
        <a:solidFill>
          <a:schemeClr val="bg1"/>
        </a:solidFill>
      </c:spPr>
      <c:txPr>
        <a:bodyPr/>
        <a:lstStyle/>
        <a:p>
          <a:pPr>
            <a:defRPr sz="1600" b="1"/>
          </a:pPr>
          <a:endParaRPr lang="en-US"/>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2012</c:v>
                </c:pt>
              </c:strCache>
            </c:strRef>
          </c:tx>
          <c:spPr>
            <a:solidFill>
              <a:schemeClr val="accent1"/>
            </a:solidFill>
            <a:ln>
              <a:noFill/>
            </a:ln>
            <a:scene3d>
              <a:camera prst="orthographicFront"/>
              <a:lightRig rig="threePt" dir="t"/>
            </a:scene3d>
            <a:sp3d>
              <a:bevelT/>
              <a:bevelB/>
            </a:sp3d>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Sheet1!$C$2:$E$2</c:f>
              <c:strCache>
                <c:ptCount val="3"/>
                <c:pt idx="0">
                  <c:v>&lt; 5M </c:v>
                </c:pt>
                <c:pt idx="1">
                  <c:v>5 - 20M</c:v>
                </c:pt>
                <c:pt idx="2">
                  <c:v>&gt; 20M</c:v>
                </c:pt>
              </c:strCache>
            </c:strRef>
          </c:cat>
          <c:val>
            <c:numRef>
              <c:f>Sheet1!$C$3:$E$3</c:f>
              <c:numCache>
                <c:formatCode>0%</c:formatCode>
                <c:ptCount val="3"/>
                <c:pt idx="0">
                  <c:v>0.2</c:v>
                </c:pt>
                <c:pt idx="1">
                  <c:v>0.26</c:v>
                </c:pt>
                <c:pt idx="2">
                  <c:v>0.41000000000000031</c:v>
                </c:pt>
              </c:numCache>
            </c:numRef>
          </c:val>
        </c:ser>
        <c:dLbls>
          <c:showLegendKey val="0"/>
          <c:showVal val="0"/>
          <c:showCatName val="0"/>
          <c:showSerName val="0"/>
          <c:showPercent val="0"/>
          <c:showBubbleSize val="0"/>
        </c:dLbls>
        <c:gapWidth val="80"/>
        <c:axId val="351854976"/>
        <c:axId val="351856896"/>
      </c:barChart>
      <c:catAx>
        <c:axId val="351854976"/>
        <c:scaling>
          <c:orientation val="minMax"/>
        </c:scaling>
        <c:delete val="0"/>
        <c:axPos val="b"/>
        <c:title>
          <c:tx>
            <c:rich>
              <a:bodyPr/>
              <a:lstStyle/>
              <a:p>
                <a:pPr>
                  <a:defRPr sz="1400"/>
                </a:pPr>
                <a:r>
                  <a:rPr lang="en-US" sz="1400" dirty="0"/>
                  <a:t>Formal Property Checking Adoption by Design Size </a:t>
                </a:r>
                <a:r>
                  <a:rPr lang="en-US" sz="1400" dirty="0" smtClean="0"/>
                  <a:t/>
                </a:r>
                <a:br>
                  <a:rPr lang="en-US" sz="1400" dirty="0" smtClean="0"/>
                </a:br>
                <a:r>
                  <a:rPr lang="en-US" sz="1400" dirty="0" smtClean="0"/>
                  <a:t>(</a:t>
                </a:r>
                <a:r>
                  <a:rPr lang="en-US" sz="1400" i="1" dirty="0"/>
                  <a:t>Gate Count Excluding Memories</a:t>
                </a:r>
                <a:r>
                  <a:rPr lang="en-US" sz="1400" dirty="0"/>
                  <a:t>)</a:t>
                </a:r>
              </a:p>
            </c:rich>
          </c:tx>
          <c:layout>
            <c:manualLayout>
              <c:xMode val="edge"/>
              <c:yMode val="edge"/>
              <c:x val="0.24006790435599243"/>
              <c:y val="0.90110215053763376"/>
            </c:manualLayout>
          </c:layout>
          <c:overlay val="0"/>
        </c:title>
        <c:majorTickMark val="out"/>
        <c:minorTickMark val="none"/>
        <c:tickLblPos val="nextTo"/>
        <c:spPr>
          <a:ln>
            <a:noFill/>
          </a:ln>
        </c:spPr>
        <c:txPr>
          <a:bodyPr/>
          <a:lstStyle/>
          <a:p>
            <a:pPr>
              <a:defRPr sz="1600" b="1"/>
            </a:pPr>
            <a:endParaRPr lang="en-US"/>
          </a:p>
        </c:txPr>
        <c:crossAx val="351856896"/>
        <c:crosses val="autoZero"/>
        <c:auto val="1"/>
        <c:lblAlgn val="ctr"/>
        <c:lblOffset val="100"/>
        <c:noMultiLvlLbl val="0"/>
      </c:catAx>
      <c:valAx>
        <c:axId val="351856896"/>
        <c:scaling>
          <c:orientation val="minMax"/>
          <c:max val="0.45"/>
          <c:min val="0"/>
        </c:scaling>
        <c:delete val="0"/>
        <c:axPos val="l"/>
        <c:majorGridlines>
          <c:spPr>
            <a:ln w="6350">
              <a:solidFill>
                <a:schemeClr val="bg1">
                  <a:lumMod val="75000"/>
                </a:schemeClr>
              </a:solidFill>
            </a:ln>
          </c:spPr>
        </c:majorGridlines>
        <c:title>
          <c:tx>
            <c:rich>
              <a:bodyPr rot="-5400000" vert="horz"/>
              <a:lstStyle/>
              <a:p>
                <a:pPr>
                  <a:defRPr sz="1200"/>
                </a:pPr>
                <a:r>
                  <a:rPr lang="en-US" sz="1200"/>
                  <a:t>Non-FPGA Study Participants</a:t>
                </a:r>
              </a:p>
            </c:rich>
          </c:tx>
          <c:layout>
            <c:manualLayout>
              <c:xMode val="edge"/>
              <c:yMode val="edge"/>
              <c:x val="9.1743119266055051E-3"/>
              <c:y val="0.19589810346287381"/>
            </c:manualLayout>
          </c:layout>
          <c:overlay val="0"/>
        </c:title>
        <c:numFmt formatCode="0%" sourceLinked="1"/>
        <c:majorTickMark val="out"/>
        <c:minorTickMark val="none"/>
        <c:tickLblPos val="nextTo"/>
        <c:spPr>
          <a:ln>
            <a:noFill/>
          </a:ln>
        </c:spPr>
        <c:txPr>
          <a:bodyPr/>
          <a:lstStyle/>
          <a:p>
            <a:pPr>
              <a:defRPr sz="1200" b="1"/>
            </a:pPr>
            <a:endParaRPr lang="en-US"/>
          </a:p>
        </c:txPr>
        <c:crossAx val="351854976"/>
        <c:crosses val="autoZero"/>
        <c:crossBetween val="between"/>
        <c:majorUnit val="0.1"/>
        <c:minorUnit val="1.0000000000000002E-2"/>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Sheet3!$B$3</c:f>
              <c:strCache>
                <c:ptCount val="1"/>
                <c:pt idx="0">
                  <c:v>2012</c:v>
                </c:pt>
              </c:strCache>
            </c:strRef>
          </c:tx>
          <c:spPr>
            <a:solidFill>
              <a:schemeClr val="accent1"/>
            </a:solidFill>
            <a:scene3d>
              <a:camera prst="orthographicFront"/>
              <a:lightRig rig="threePt" dir="t"/>
            </a:scene3d>
            <a:sp3d>
              <a:bevelT/>
              <a:bevelB/>
            </a:sp3d>
          </c:spPr>
          <c:invertIfNegative val="0"/>
          <c:dLbls>
            <c:dLbl>
              <c:idx val="0"/>
              <c:layout>
                <c:manualLayout>
                  <c:x val="0"/>
                  <c:y val="-4.0241457192806585E-2"/>
                </c:manualLayout>
              </c:layout>
              <c:showLegendKey val="0"/>
              <c:showVal val="1"/>
              <c:showCatName val="0"/>
              <c:showSerName val="0"/>
              <c:showPercent val="0"/>
              <c:showBubbleSize val="0"/>
            </c:dLbl>
            <c:dLbl>
              <c:idx val="1"/>
              <c:layout>
                <c:manualLayout>
                  <c:x val="0"/>
                  <c:y val="-3.7558693379952893E-2"/>
                </c:manualLayout>
              </c:layout>
              <c:showLegendKey val="0"/>
              <c:showVal val="1"/>
              <c:showCatName val="0"/>
              <c:showSerName val="0"/>
              <c:showPercent val="0"/>
              <c:showBubbleSize val="0"/>
            </c:dLbl>
            <c:dLbl>
              <c:idx val="2"/>
              <c:layout>
                <c:manualLayout>
                  <c:x val="-1.1382614691949449E-16"/>
                  <c:y val="-3.2193165754245356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Sheet3!$C$2:$E$2</c:f>
              <c:strCache>
                <c:ptCount val="3"/>
                <c:pt idx="0">
                  <c:v>&lt; 5M </c:v>
                </c:pt>
                <c:pt idx="1">
                  <c:v>5 - 20M</c:v>
                </c:pt>
                <c:pt idx="2">
                  <c:v>&gt; 20M</c:v>
                </c:pt>
              </c:strCache>
            </c:strRef>
          </c:cat>
          <c:val>
            <c:numRef>
              <c:f>Sheet3!$C$3:$E$3</c:f>
              <c:numCache>
                <c:formatCode>General</c:formatCode>
                <c:ptCount val="3"/>
                <c:pt idx="0">
                  <c:v>5.21</c:v>
                </c:pt>
                <c:pt idx="1">
                  <c:v>9.3600000000000048</c:v>
                </c:pt>
                <c:pt idx="2">
                  <c:v>11.48</c:v>
                </c:pt>
              </c:numCache>
            </c:numRef>
          </c:val>
        </c:ser>
        <c:dLbls>
          <c:showLegendKey val="0"/>
          <c:showVal val="0"/>
          <c:showCatName val="0"/>
          <c:showSerName val="0"/>
          <c:showPercent val="0"/>
          <c:showBubbleSize val="0"/>
        </c:dLbls>
        <c:gapWidth val="80"/>
        <c:axId val="348147712"/>
        <c:axId val="348149632"/>
      </c:barChart>
      <c:catAx>
        <c:axId val="348147712"/>
        <c:scaling>
          <c:orientation val="minMax"/>
        </c:scaling>
        <c:delete val="0"/>
        <c:axPos val="b"/>
        <c:title>
          <c:tx>
            <c:rich>
              <a:bodyPr/>
              <a:lstStyle/>
              <a:p>
                <a:pPr>
                  <a:defRPr sz="1400"/>
                </a:pPr>
                <a:r>
                  <a:rPr lang="en-US" sz="1400" dirty="0"/>
                  <a:t>Mean Number of Clock Domains by Design Size </a:t>
                </a:r>
                <a:r>
                  <a:rPr lang="en-US" sz="1400" dirty="0" smtClean="0"/>
                  <a:t/>
                </a:r>
                <a:br>
                  <a:rPr lang="en-US" sz="1400" dirty="0" smtClean="0"/>
                </a:br>
                <a:r>
                  <a:rPr lang="en-US" sz="1400" dirty="0" smtClean="0"/>
                  <a:t>(</a:t>
                </a:r>
                <a:r>
                  <a:rPr lang="en-US" sz="1400" dirty="0"/>
                  <a:t>Gates Excluding Memories)</a:t>
                </a:r>
              </a:p>
            </c:rich>
          </c:tx>
          <c:layout>
            <c:manualLayout>
              <c:xMode val="edge"/>
              <c:yMode val="edge"/>
              <c:x val="0.29171601123361635"/>
              <c:y val="0.90130111932510959"/>
            </c:manualLayout>
          </c:layout>
          <c:overlay val="0"/>
        </c:title>
        <c:majorTickMark val="out"/>
        <c:minorTickMark val="none"/>
        <c:tickLblPos val="nextTo"/>
        <c:spPr>
          <a:ln>
            <a:noFill/>
          </a:ln>
        </c:spPr>
        <c:txPr>
          <a:bodyPr/>
          <a:lstStyle/>
          <a:p>
            <a:pPr>
              <a:defRPr sz="1400" b="1"/>
            </a:pPr>
            <a:endParaRPr lang="en-US"/>
          </a:p>
        </c:txPr>
        <c:crossAx val="348149632"/>
        <c:crosses val="autoZero"/>
        <c:auto val="1"/>
        <c:lblAlgn val="ctr"/>
        <c:lblOffset val="100"/>
        <c:noMultiLvlLbl val="0"/>
      </c:catAx>
      <c:valAx>
        <c:axId val="348149632"/>
        <c:scaling>
          <c:orientation val="minMax"/>
        </c:scaling>
        <c:delete val="0"/>
        <c:axPos val="l"/>
        <c:majorGridlines>
          <c:spPr>
            <a:ln w="6350">
              <a:solidFill>
                <a:schemeClr val="bg1">
                  <a:lumMod val="75000"/>
                </a:schemeClr>
              </a:solidFill>
            </a:ln>
          </c:spPr>
        </c:majorGridlines>
        <c:title>
          <c:tx>
            <c:rich>
              <a:bodyPr rot="-5400000" vert="horz"/>
              <a:lstStyle/>
              <a:p>
                <a:pPr>
                  <a:defRPr sz="1200"/>
                </a:pPr>
                <a:r>
                  <a:rPr lang="en-US" sz="1200"/>
                  <a:t>Mean Number of Clock Domains</a:t>
                </a:r>
              </a:p>
            </c:rich>
          </c:tx>
          <c:layout>
            <c:manualLayout>
              <c:xMode val="edge"/>
              <c:yMode val="edge"/>
              <c:x val="9.313150599246988E-3"/>
              <c:y val="0.13164765636288206"/>
            </c:manualLayout>
          </c:layout>
          <c:overlay val="0"/>
        </c:title>
        <c:numFmt formatCode="General" sourceLinked="1"/>
        <c:majorTickMark val="out"/>
        <c:minorTickMark val="none"/>
        <c:tickLblPos val="nextTo"/>
        <c:spPr>
          <a:ln>
            <a:noFill/>
          </a:ln>
        </c:spPr>
        <c:txPr>
          <a:bodyPr/>
          <a:lstStyle/>
          <a:p>
            <a:pPr>
              <a:defRPr sz="1200" b="1"/>
            </a:pPr>
            <a:endParaRPr lang="en-US"/>
          </a:p>
        </c:txPr>
        <c:crossAx val="348147712"/>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32283122857268E-2"/>
          <c:y val="3.3877962463377133E-2"/>
          <c:w val="0.90912388433219038"/>
          <c:h val="0.72592246105647884"/>
        </c:manualLayout>
      </c:layout>
      <c:areaChart>
        <c:grouping val="stacked"/>
        <c:varyColors val="0"/>
        <c:ser>
          <c:idx val="0"/>
          <c:order val="0"/>
          <c:tx>
            <c:strRef>
              <c:f>'[Worksheet in DesignSystemDrivers6 (Compatibility Mode)]Sheet1'!$A$2</c:f>
              <c:strCache>
                <c:ptCount val="1"/>
                <c:pt idx="0">
                  <c:v>Total HW Engineering Costs + EDA Tool Costs</c:v>
                </c:pt>
              </c:strCache>
            </c:strRef>
          </c:tx>
          <c:spPr>
            <a:scene3d>
              <a:camera prst="orthographicFront"/>
              <a:lightRig rig="threePt" dir="t"/>
            </a:scene3d>
            <a:sp3d>
              <a:bevelT/>
            </a:sp3d>
          </c:spPr>
          <c:cat>
            <c:strRef>
              <c:f>'[Worksheet in DesignSystemDrivers6 (Compatibility Mode)]Sheet1'!$B$1:$N$1</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'[Worksheet in DesignSystemDrivers6 (Compatibility Mode)]Sheet1'!$B$2:$N$2</c:f>
              <c:numCache>
                <c:formatCode>"$"#,##0</c:formatCode>
                <c:ptCount val="13"/>
                <c:pt idx="0">
                  <c:v>20.632174714469606</c:v>
                </c:pt>
                <c:pt idx="1">
                  <c:v>15.57201183273005</c:v>
                </c:pt>
                <c:pt idx="2">
                  <c:v>20.730646108087157</c:v>
                </c:pt>
                <c:pt idx="3">
                  <c:v>21.241335552131147</c:v>
                </c:pt>
                <c:pt idx="4">
                  <c:v>31.115016361280102</c:v>
                </c:pt>
                <c:pt idx="5">
                  <c:v>24.056092190575377</c:v>
                </c:pt>
                <c:pt idx="6">
                  <c:v>33.157242270680541</c:v>
                </c:pt>
                <c:pt idx="7">
                  <c:v>15.451246372034406</c:v>
                </c:pt>
                <c:pt idx="8">
                  <c:v>22.497996585223088</c:v>
                </c:pt>
                <c:pt idx="9">
                  <c:v>15.213413062482395</c:v>
                </c:pt>
                <c:pt idx="10">
                  <c:v>19.578772273424335</c:v>
                </c:pt>
                <c:pt idx="11">
                  <c:v>18.722554962505189</c:v>
                </c:pt>
                <c:pt idx="12">
                  <c:v>25.409046502774579</c:v>
                </c:pt>
              </c:numCache>
            </c:numRef>
          </c:val>
        </c:ser>
        <c:ser>
          <c:idx val="1"/>
          <c:order val="1"/>
          <c:tx>
            <c:strRef>
              <c:f>'[Worksheet in DesignSystemDrivers6 (Compatibility Mode)]Sheet1'!$A$3</c:f>
              <c:strCache>
                <c:ptCount val="1"/>
                <c:pt idx="0">
                  <c:v>Total SW Engineering Costs + ESA Tool Costs</c:v>
                </c:pt>
              </c:strCache>
            </c:strRef>
          </c:tx>
          <c:spPr>
            <a:scene3d>
              <a:camera prst="orthographicFront"/>
              <a:lightRig rig="threePt" dir="t"/>
            </a:scene3d>
            <a:sp3d>
              <a:bevelT/>
            </a:sp3d>
          </c:spPr>
          <c:cat>
            <c:strRef>
              <c:f>'[Worksheet in DesignSystemDrivers6 (Compatibility Mode)]Sheet1'!$B$1:$N$1</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'[Worksheet in DesignSystemDrivers6 (Compatibility Mode)]Sheet1'!$B$3:$N$3</c:f>
              <c:numCache>
                <c:formatCode>"$"#,##0</c:formatCode>
                <c:ptCount val="13"/>
                <c:pt idx="0">
                  <c:v>1.5407705227764705</c:v>
                </c:pt>
                <c:pt idx="1">
                  <c:v>8.0851270941705415</c:v>
                </c:pt>
                <c:pt idx="2">
                  <c:v>12.442799286483416</c:v>
                </c:pt>
                <c:pt idx="3">
                  <c:v>18.172513115943612</c:v>
                </c:pt>
                <c:pt idx="4">
                  <c:v>9.3410060625918021</c:v>
                </c:pt>
                <c:pt idx="5">
                  <c:v>12.736131064084937</c:v>
                </c:pt>
                <c:pt idx="6">
                  <c:v>20.15991999243796</c:v>
                </c:pt>
                <c:pt idx="7">
                  <c:v>23.961220173951016</c:v>
                </c:pt>
                <c:pt idx="8">
                  <c:v>39.055282493197375</c:v>
                </c:pt>
                <c:pt idx="9">
                  <c:v>29.559348865669531</c:v>
                </c:pt>
                <c:pt idx="10">
                  <c:v>40.666596136479704</c:v>
                </c:pt>
                <c:pt idx="11">
                  <c:v>56.351338638790452</c:v>
                </c:pt>
                <c:pt idx="12">
                  <c:v>78.973826983519743</c:v>
                </c:pt>
              </c:numCache>
            </c:numRef>
          </c:val>
        </c:ser>
        <c:dLbls>
          <c:showLegendKey val="0"/>
          <c:showVal val="0"/>
          <c:showCatName val="0"/>
          <c:showSerName val="0"/>
          <c:showPercent val="0"/>
          <c:showBubbleSize val="0"/>
        </c:dLbls>
        <c:axId val="352274688"/>
        <c:axId val="352280576"/>
      </c:areaChart>
      <c:catAx>
        <c:axId val="352274688"/>
        <c:scaling>
          <c:orientation val="minMax"/>
        </c:scaling>
        <c:delete val="0"/>
        <c:axPos val="b"/>
        <c:majorTickMark val="out"/>
        <c:minorTickMark val="none"/>
        <c:tickLblPos val="nextTo"/>
        <c:txPr>
          <a:bodyPr/>
          <a:lstStyle/>
          <a:p>
            <a:pPr>
              <a:defRPr sz="1400" b="1"/>
            </a:pPr>
            <a:endParaRPr lang="en-US"/>
          </a:p>
        </c:txPr>
        <c:crossAx val="352280576"/>
        <c:crosses val="autoZero"/>
        <c:auto val="1"/>
        <c:lblAlgn val="ctr"/>
        <c:lblOffset val="100"/>
        <c:noMultiLvlLbl val="0"/>
      </c:catAx>
      <c:valAx>
        <c:axId val="352280576"/>
        <c:scaling>
          <c:orientation val="minMax"/>
          <c:max val="115"/>
          <c:min val="0"/>
        </c:scaling>
        <c:delete val="0"/>
        <c:axPos val="l"/>
        <c:majorGridlines>
          <c:spPr>
            <a:ln>
              <a:solidFill>
                <a:schemeClr val="bg1">
                  <a:lumMod val="75000"/>
                </a:schemeClr>
              </a:solidFill>
            </a:ln>
          </c:spPr>
        </c:majorGridlines>
        <c:numFmt formatCode="&quot;$&quot;#,##0" sourceLinked="1"/>
        <c:majorTickMark val="out"/>
        <c:minorTickMark val="none"/>
        <c:tickLblPos val="nextTo"/>
        <c:spPr>
          <a:ln>
            <a:noFill/>
          </a:ln>
        </c:spPr>
        <c:txPr>
          <a:bodyPr/>
          <a:lstStyle/>
          <a:p>
            <a:pPr>
              <a:defRPr sz="1400" b="1"/>
            </a:pPr>
            <a:endParaRPr lang="en-US"/>
          </a:p>
        </c:txPr>
        <c:crossAx val="352274688"/>
        <c:crosses val="autoZero"/>
        <c:crossBetween val="midCat"/>
        <c:majorUnit val="20"/>
        <c:minorUnit val="4"/>
      </c:valAx>
    </c:plotArea>
    <c:legend>
      <c:legendPos val="r"/>
      <c:layout>
        <c:manualLayout>
          <c:xMode val="edge"/>
          <c:yMode val="edge"/>
          <c:x val="0.13236365079985965"/>
          <c:y val="0.867479270728027"/>
          <c:w val="0.81099104572610625"/>
          <c:h val="0.13044924627620105"/>
        </c:manualLayout>
      </c:layout>
      <c:overlay val="0"/>
      <c:txPr>
        <a:bodyPr/>
        <a:lstStyle/>
        <a:p>
          <a:pPr>
            <a:defRPr sz="1800" b="1"/>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93727742365912E-2"/>
          <c:y val="3.096937150638597E-2"/>
          <c:w val="0.87137893650206921"/>
          <c:h val="0.82130838247729498"/>
        </c:manualLayout>
      </c:layout>
      <c:barChart>
        <c:barDir val="col"/>
        <c:grouping val="clustered"/>
        <c:varyColors val="0"/>
        <c:ser>
          <c:idx val="0"/>
          <c:order val="0"/>
          <c:tx>
            <c:strRef>
              <c:f>Both!$B$4</c:f>
              <c:strCache>
                <c:ptCount val="1"/>
                <c:pt idx="0">
                  <c:v>Non-FPGA 2012</c:v>
                </c:pt>
              </c:strCache>
            </c:strRef>
          </c:tx>
          <c:spPr>
            <a:solidFill>
              <a:schemeClr val="accent1">
                <a:lumMod val="75000"/>
              </a:schemeClr>
            </a:solidFill>
            <a:scene3d>
              <a:camera prst="orthographicFront"/>
              <a:lightRig rig="threePt" dir="t"/>
            </a:scene3d>
            <a:sp3d>
              <a:bevelT/>
              <a:bevelB/>
            </a:sp3d>
          </c:spPr>
          <c:invertIfNegative val="0"/>
          <c:dPt>
            <c:idx val="3"/>
            <c:invertIfNegative val="0"/>
            <c:bubble3D val="0"/>
            <c:spPr>
              <a:solidFill>
                <a:schemeClr val="accent1"/>
              </a:solidFill>
              <a:scene3d>
                <a:camera prst="orthographicFront"/>
                <a:lightRig rig="threePt" dir="t"/>
              </a:scene3d>
              <a:sp3d>
                <a:bevelT/>
                <a:bevelB/>
              </a:sp3d>
            </c:spPr>
          </c:dPt>
          <c:cat>
            <c:strRef>
              <c:f>Both!$C$3:$I$3</c:f>
              <c:strCache>
                <c:ptCount val="7"/>
                <c:pt idx="0">
                  <c:v>ASIC Vendor</c:v>
                </c:pt>
                <c:pt idx="1">
                  <c:v>Fabless IC Vendor</c:v>
                </c:pt>
                <c:pt idx="2">
                  <c:v>IC Manufacturer</c:v>
                </c:pt>
                <c:pt idx="3">
                  <c:v>Systems Company</c:v>
                </c:pt>
                <c:pt idx="4">
                  <c:v>Design Services Company</c:v>
                </c:pt>
                <c:pt idx="5">
                  <c:v>IP Vendor Company</c:v>
                </c:pt>
                <c:pt idx="6">
                  <c:v>Other</c:v>
                </c:pt>
              </c:strCache>
            </c:strRef>
          </c:cat>
          <c:val>
            <c:numRef>
              <c:f>Both!$C$4:$I$4</c:f>
              <c:numCache>
                <c:formatCode>0%</c:formatCode>
                <c:ptCount val="7"/>
                <c:pt idx="0">
                  <c:v>0.13924050632911392</c:v>
                </c:pt>
                <c:pt idx="1">
                  <c:v>0.20886075949367089</c:v>
                </c:pt>
                <c:pt idx="2">
                  <c:v>0.12974683544303797</c:v>
                </c:pt>
                <c:pt idx="3">
                  <c:v>0.23734177215189872</c:v>
                </c:pt>
                <c:pt idx="4">
                  <c:v>0.17721518987341772</c:v>
                </c:pt>
                <c:pt idx="5">
                  <c:v>3.7974683544303799E-2</c:v>
                </c:pt>
                <c:pt idx="6">
                  <c:v>6.9620253164556958E-2</c:v>
                </c:pt>
              </c:numCache>
            </c:numRef>
          </c:val>
        </c:ser>
        <c:ser>
          <c:idx val="1"/>
          <c:order val="1"/>
          <c:tx>
            <c:strRef>
              <c:f>Both!$B$5</c:f>
              <c:strCache>
                <c:ptCount val="1"/>
                <c:pt idx="0">
                  <c:v>FPGA 2012</c:v>
                </c:pt>
              </c:strCache>
            </c:strRef>
          </c:tx>
          <c:spPr>
            <a:solidFill>
              <a:srgbClr val="C00000"/>
            </a:solidFill>
            <a:scene3d>
              <a:camera prst="orthographicFront"/>
              <a:lightRig rig="threePt" dir="t"/>
            </a:scene3d>
            <a:sp3d>
              <a:bevelT/>
              <a:bevelB/>
            </a:sp3d>
          </c:spPr>
          <c:invertIfNegative val="0"/>
          <c:cat>
            <c:strRef>
              <c:f>Both!$C$3:$I$3</c:f>
              <c:strCache>
                <c:ptCount val="7"/>
                <c:pt idx="0">
                  <c:v>ASIC Vendor</c:v>
                </c:pt>
                <c:pt idx="1">
                  <c:v>Fabless IC Vendor</c:v>
                </c:pt>
                <c:pt idx="2">
                  <c:v>IC Manufacturer</c:v>
                </c:pt>
                <c:pt idx="3">
                  <c:v>Systems Company</c:v>
                </c:pt>
                <c:pt idx="4">
                  <c:v>Design Services Company</c:v>
                </c:pt>
                <c:pt idx="5">
                  <c:v>IP Vendor Company</c:v>
                </c:pt>
                <c:pt idx="6">
                  <c:v>Other</c:v>
                </c:pt>
              </c:strCache>
            </c:strRef>
          </c:cat>
          <c:val>
            <c:numRef>
              <c:f>Both!$C$5:$I$5</c:f>
              <c:numCache>
                <c:formatCode>0%</c:formatCode>
                <c:ptCount val="7"/>
                <c:pt idx="0">
                  <c:v>2.1052631578947368E-2</c:v>
                </c:pt>
                <c:pt idx="1">
                  <c:v>2.1052631578947368E-2</c:v>
                </c:pt>
                <c:pt idx="2">
                  <c:v>1.5789473684210527E-2</c:v>
                </c:pt>
                <c:pt idx="3">
                  <c:v>0.57105263157894737</c:v>
                </c:pt>
                <c:pt idx="4">
                  <c:v>0.2</c:v>
                </c:pt>
                <c:pt idx="5">
                  <c:v>2.1052631578947368E-2</c:v>
                </c:pt>
                <c:pt idx="6">
                  <c:v>0.15</c:v>
                </c:pt>
              </c:numCache>
            </c:numRef>
          </c:val>
        </c:ser>
        <c:dLbls>
          <c:showLegendKey val="0"/>
          <c:showVal val="0"/>
          <c:showCatName val="0"/>
          <c:showSerName val="0"/>
          <c:showPercent val="0"/>
          <c:showBubbleSize val="0"/>
        </c:dLbls>
        <c:gapWidth val="150"/>
        <c:axId val="345259392"/>
        <c:axId val="345293952"/>
      </c:barChart>
      <c:catAx>
        <c:axId val="345259392"/>
        <c:scaling>
          <c:orientation val="minMax"/>
        </c:scaling>
        <c:delete val="0"/>
        <c:axPos val="b"/>
        <c:majorTickMark val="out"/>
        <c:minorTickMark val="none"/>
        <c:tickLblPos val="nextTo"/>
        <c:txPr>
          <a:bodyPr rot="0"/>
          <a:lstStyle/>
          <a:p>
            <a:pPr>
              <a:defRPr sz="1200" b="1"/>
            </a:pPr>
            <a:endParaRPr lang="en-US"/>
          </a:p>
        </c:txPr>
        <c:crossAx val="345293952"/>
        <c:crosses val="autoZero"/>
        <c:auto val="1"/>
        <c:lblAlgn val="ctr"/>
        <c:lblOffset val="100"/>
        <c:noMultiLvlLbl val="0"/>
      </c:catAx>
      <c:valAx>
        <c:axId val="345293952"/>
        <c:scaling>
          <c:orientation val="minMax"/>
        </c:scaling>
        <c:delete val="0"/>
        <c:axPos val="l"/>
        <c:majorGridlines>
          <c:spPr>
            <a:ln>
              <a:solidFill>
                <a:schemeClr val="bg1">
                  <a:lumMod val="65000"/>
                </a:schemeClr>
              </a:solidFill>
            </a:ln>
          </c:spPr>
        </c:majorGridlines>
        <c:title>
          <c:tx>
            <c:rich>
              <a:bodyPr rot="-5400000" vert="horz"/>
              <a:lstStyle/>
              <a:p>
                <a:pPr>
                  <a:defRPr sz="1200"/>
                </a:pPr>
                <a:r>
                  <a:rPr lang="en-US" sz="1200" dirty="0" smtClean="0"/>
                  <a:t>Study Participants</a:t>
                </a:r>
                <a:endParaRPr lang="en-US" sz="1200" dirty="0"/>
              </a:p>
            </c:rich>
          </c:tx>
          <c:layout>
            <c:manualLayout>
              <c:xMode val="edge"/>
              <c:yMode val="edge"/>
              <c:x val="8.4873148390237751E-3"/>
              <c:y val="0.29006358514809077"/>
            </c:manualLayout>
          </c:layout>
          <c:overlay val="0"/>
        </c:title>
        <c:numFmt formatCode="0%" sourceLinked="1"/>
        <c:majorTickMark val="out"/>
        <c:minorTickMark val="none"/>
        <c:tickLblPos val="nextTo"/>
        <c:spPr>
          <a:ln>
            <a:noFill/>
          </a:ln>
        </c:spPr>
        <c:txPr>
          <a:bodyPr/>
          <a:lstStyle/>
          <a:p>
            <a:pPr>
              <a:defRPr b="1"/>
            </a:pPr>
            <a:endParaRPr lang="en-US"/>
          </a:p>
        </c:txPr>
        <c:crossAx val="345259392"/>
        <c:crosses val="autoZero"/>
        <c:crossBetween val="between"/>
      </c:valAx>
    </c:plotArea>
    <c:legend>
      <c:legendPos val="r"/>
      <c:layout>
        <c:manualLayout>
          <c:xMode val="edge"/>
          <c:yMode val="edge"/>
          <c:x val="0.75008181793593409"/>
          <c:y val="9.5305680932142894E-2"/>
          <c:w val="0.21865336242415501"/>
          <c:h val="0.18177357537420794"/>
        </c:manualLayout>
      </c:layout>
      <c:overlay val="0"/>
      <c:spPr>
        <a:solidFill>
          <a:schemeClr val="bg1"/>
        </a:solidFill>
      </c:spPr>
      <c:txPr>
        <a:bodyPr/>
        <a:lstStyle/>
        <a:p>
          <a:pPr>
            <a:defRPr sz="1800"/>
          </a:pPr>
          <a:endParaRPr lang="en-US"/>
        </a:p>
      </c:txPr>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20861718127947"/>
          <c:y val="3.2581562875626829E-2"/>
          <c:w val="0.82735037393857935"/>
          <c:h val="0.76642908753183225"/>
        </c:manualLayout>
      </c:layout>
      <c:barChart>
        <c:barDir val="col"/>
        <c:grouping val="clustered"/>
        <c:varyColors val="0"/>
        <c:ser>
          <c:idx val="0"/>
          <c:order val="0"/>
          <c:tx>
            <c:strRef>
              <c:f>Sheet7!$D$8</c:f>
              <c:strCache>
                <c:ptCount val="1"/>
                <c:pt idx="0">
                  <c:v>&lt; 5M </c:v>
                </c:pt>
              </c:strCache>
            </c:strRef>
          </c:tx>
          <c:spPr>
            <a:solidFill>
              <a:schemeClr val="accent1">
                <a:lumMod val="40000"/>
                <a:lumOff val="60000"/>
              </a:schemeClr>
            </a:solidFill>
            <a:ln>
              <a:noFill/>
            </a:ln>
            <a:scene3d>
              <a:camera prst="orthographicFront"/>
              <a:lightRig rig="threePt" dir="t"/>
            </a:scene3d>
            <a:sp3d>
              <a:bevelT/>
              <a:bevelB/>
            </a:sp3d>
          </c:spPr>
          <c:invertIfNegative val="0"/>
          <c:dLbls>
            <c:dLbl>
              <c:idx val="0"/>
              <c:layout>
                <c:manualLayout>
                  <c:x val="0"/>
                  <c:y val="-1.8629411754844484E-2"/>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Sheet7!$C$9:$C$10</c:f>
              <c:strCache>
                <c:ptCount val="2"/>
                <c:pt idx="0">
                  <c:v>HW Acceleration/Emulation</c:v>
                </c:pt>
                <c:pt idx="1">
                  <c:v>FPGA Prototyping</c:v>
                </c:pt>
              </c:strCache>
            </c:strRef>
          </c:cat>
          <c:val>
            <c:numRef>
              <c:f>Sheet7!$D$9:$D$10</c:f>
              <c:numCache>
                <c:formatCode>0%</c:formatCode>
                <c:ptCount val="2"/>
                <c:pt idx="0">
                  <c:v>0.18000000000000016</c:v>
                </c:pt>
                <c:pt idx="1">
                  <c:v>0.3200000000000004</c:v>
                </c:pt>
              </c:numCache>
            </c:numRef>
          </c:val>
        </c:ser>
        <c:ser>
          <c:idx val="1"/>
          <c:order val="1"/>
          <c:tx>
            <c:strRef>
              <c:f>Sheet7!$E$8</c:f>
              <c:strCache>
                <c:ptCount val="1"/>
                <c:pt idx="0">
                  <c:v>5 - 20M</c:v>
                </c:pt>
              </c:strCache>
            </c:strRef>
          </c:tx>
          <c:spPr>
            <a:solidFill>
              <a:schemeClr val="accent1"/>
            </a:solidFill>
            <a:scene3d>
              <a:camera prst="orthographicFront"/>
              <a:lightRig rig="threePt" dir="t"/>
            </a:scene3d>
            <a:sp3d>
              <a:bevelT/>
              <a:bevelB/>
            </a:sp3d>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Sheet7!$C$9:$C$10</c:f>
              <c:strCache>
                <c:ptCount val="2"/>
                <c:pt idx="0">
                  <c:v>HW Acceleration/Emulation</c:v>
                </c:pt>
                <c:pt idx="1">
                  <c:v>FPGA Prototyping</c:v>
                </c:pt>
              </c:strCache>
            </c:strRef>
          </c:cat>
          <c:val>
            <c:numRef>
              <c:f>Sheet7!$E$9:$E$10</c:f>
              <c:numCache>
                <c:formatCode>0%</c:formatCode>
                <c:ptCount val="2"/>
                <c:pt idx="0">
                  <c:v>0.5</c:v>
                </c:pt>
                <c:pt idx="1">
                  <c:v>0.45</c:v>
                </c:pt>
              </c:numCache>
            </c:numRef>
          </c:val>
        </c:ser>
        <c:ser>
          <c:idx val="2"/>
          <c:order val="2"/>
          <c:tx>
            <c:strRef>
              <c:f>Sheet7!$F$8</c:f>
              <c:strCache>
                <c:ptCount val="1"/>
                <c:pt idx="0">
                  <c:v>&gt; 20M</c:v>
                </c:pt>
              </c:strCache>
            </c:strRef>
          </c:tx>
          <c:spPr>
            <a:solidFill>
              <a:schemeClr val="accent1">
                <a:lumMod val="50000"/>
              </a:schemeClr>
            </a:solidFill>
            <a:scene3d>
              <a:camera prst="orthographicFront"/>
              <a:lightRig rig="threePt" dir="t"/>
            </a:scene3d>
            <a:sp3d>
              <a:bevelT/>
              <a:bevelB/>
            </a:sp3d>
          </c:spPr>
          <c:invertIfNegative val="0"/>
          <c:dLbls>
            <c:dLbl>
              <c:idx val="0"/>
              <c:layout>
                <c:manualLayout>
                  <c:x val="0"/>
                  <c:y val="1.0645378145625436E-2"/>
                </c:manualLayout>
              </c:layout>
              <c:showLegendKey val="0"/>
              <c:showVal val="1"/>
              <c:showCatName val="0"/>
              <c:showSerName val="0"/>
              <c:showPercent val="0"/>
              <c:showBubbleSize val="0"/>
            </c:dLbl>
            <c:dLbl>
              <c:idx val="1"/>
              <c:layout>
                <c:manualLayout>
                  <c:x val="8.1952653578016177E-2"/>
                  <c:y val="6.919495794656523E-2"/>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Sheet7!$C$9:$C$10</c:f>
              <c:strCache>
                <c:ptCount val="2"/>
                <c:pt idx="0">
                  <c:v>HW Acceleration/Emulation</c:v>
                </c:pt>
                <c:pt idx="1">
                  <c:v>FPGA Prototyping</c:v>
                </c:pt>
              </c:strCache>
            </c:strRef>
          </c:cat>
          <c:val>
            <c:numRef>
              <c:f>Sheet7!$F$9:$F$10</c:f>
              <c:numCache>
                <c:formatCode>0%</c:formatCode>
                <c:ptCount val="2"/>
                <c:pt idx="0">
                  <c:v>0.56999999999999995</c:v>
                </c:pt>
                <c:pt idx="1">
                  <c:v>0.28000000000000008</c:v>
                </c:pt>
              </c:numCache>
            </c:numRef>
          </c:val>
        </c:ser>
        <c:dLbls>
          <c:showLegendKey val="0"/>
          <c:showVal val="0"/>
          <c:showCatName val="0"/>
          <c:showSerName val="0"/>
          <c:showPercent val="0"/>
          <c:showBubbleSize val="0"/>
        </c:dLbls>
        <c:gapWidth val="150"/>
        <c:axId val="352357376"/>
        <c:axId val="352359552"/>
      </c:barChart>
      <c:catAx>
        <c:axId val="352357376"/>
        <c:scaling>
          <c:orientation val="minMax"/>
        </c:scaling>
        <c:delete val="0"/>
        <c:axPos val="b"/>
        <c:title>
          <c:tx>
            <c:rich>
              <a:bodyPr/>
              <a:lstStyle/>
              <a:p>
                <a:pPr>
                  <a:defRPr sz="1400"/>
                </a:pPr>
                <a:r>
                  <a:rPr lang="en-US" sz="1400" dirty="0"/>
                  <a:t>Adoption by design size for those doing </a:t>
                </a:r>
                <a:r>
                  <a:rPr lang="en-US" sz="1400" dirty="0" smtClean="0"/>
                  <a:t/>
                </a:r>
                <a:br>
                  <a:rPr lang="en-US" sz="1400" dirty="0" smtClean="0"/>
                </a:br>
                <a:r>
                  <a:rPr lang="en-US" sz="1400" dirty="0" smtClean="0"/>
                  <a:t>HW </a:t>
                </a:r>
                <a:r>
                  <a:rPr lang="en-US" sz="1400" dirty="0"/>
                  <a:t>acceleration/emulation and FPGA Prototyping</a:t>
                </a:r>
              </a:p>
            </c:rich>
          </c:tx>
          <c:layout>
            <c:manualLayout>
              <c:xMode val="edge"/>
              <c:yMode val="edge"/>
              <c:x val="0.21688684420065465"/>
              <c:y val="0.90208913450561024"/>
            </c:manualLayout>
          </c:layout>
          <c:overlay val="0"/>
        </c:title>
        <c:majorTickMark val="out"/>
        <c:minorTickMark val="none"/>
        <c:tickLblPos val="nextTo"/>
        <c:spPr>
          <a:ln>
            <a:noFill/>
          </a:ln>
        </c:spPr>
        <c:txPr>
          <a:bodyPr/>
          <a:lstStyle/>
          <a:p>
            <a:pPr>
              <a:defRPr sz="1400" b="1"/>
            </a:pPr>
            <a:endParaRPr lang="en-US"/>
          </a:p>
        </c:txPr>
        <c:crossAx val="352359552"/>
        <c:crosses val="autoZero"/>
        <c:auto val="1"/>
        <c:lblAlgn val="ctr"/>
        <c:lblOffset val="100"/>
        <c:noMultiLvlLbl val="0"/>
      </c:catAx>
      <c:valAx>
        <c:axId val="352359552"/>
        <c:scaling>
          <c:orientation val="minMax"/>
        </c:scaling>
        <c:delete val="0"/>
        <c:axPos val="l"/>
        <c:majorGridlines>
          <c:spPr>
            <a:ln w="6350">
              <a:solidFill>
                <a:schemeClr val="bg1">
                  <a:lumMod val="75000"/>
                </a:schemeClr>
              </a:solidFill>
            </a:ln>
          </c:spPr>
        </c:majorGridlines>
        <c:title>
          <c:tx>
            <c:rich>
              <a:bodyPr rot="-5400000" vert="horz"/>
              <a:lstStyle/>
              <a:p>
                <a:pPr>
                  <a:defRPr sz="1200"/>
                </a:pPr>
                <a:r>
                  <a:rPr lang="en-US" sz="1200"/>
                  <a:t>Non-FPGA Study Participants</a:t>
                </a:r>
              </a:p>
            </c:rich>
          </c:tx>
          <c:layout>
            <c:manualLayout>
              <c:xMode val="edge"/>
              <c:yMode val="edge"/>
              <c:x val="4.4943820224719114E-3"/>
              <c:y val="0.23580623232406228"/>
            </c:manualLayout>
          </c:layout>
          <c:overlay val="0"/>
        </c:title>
        <c:numFmt formatCode="0%" sourceLinked="1"/>
        <c:majorTickMark val="out"/>
        <c:minorTickMark val="none"/>
        <c:tickLblPos val="nextTo"/>
        <c:spPr>
          <a:ln>
            <a:noFill/>
          </a:ln>
        </c:spPr>
        <c:txPr>
          <a:bodyPr/>
          <a:lstStyle/>
          <a:p>
            <a:pPr>
              <a:defRPr sz="1200" b="1"/>
            </a:pPr>
            <a:endParaRPr lang="en-US"/>
          </a:p>
        </c:txPr>
        <c:crossAx val="352357376"/>
        <c:crosses val="autoZero"/>
        <c:crossBetween val="between"/>
      </c:valAx>
    </c:plotArea>
    <c:legend>
      <c:legendPos val="r"/>
      <c:layout>
        <c:manualLayout>
          <c:xMode val="edge"/>
          <c:yMode val="edge"/>
          <c:x val="0.84261988561497225"/>
          <c:y val="7.9270347341086331E-2"/>
          <c:w val="0.14284271668008769"/>
          <c:h val="0.18144565073436381"/>
        </c:manualLayout>
      </c:layout>
      <c:overlay val="0"/>
      <c:spPr>
        <a:solidFill>
          <a:schemeClr val="bg1"/>
        </a:solidFill>
      </c:spPr>
      <c:txPr>
        <a:bodyPr/>
        <a:lstStyle/>
        <a:p>
          <a:pPr>
            <a:defRPr sz="1600" b="1"/>
          </a:pPr>
          <a:endParaRPr lang="en-US"/>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817256386626559"/>
          <c:y val="2.9569892473118281E-2"/>
          <c:w val="0.51299391895012203"/>
          <c:h val="0.86084201168402341"/>
        </c:manualLayout>
      </c:layout>
      <c:barChart>
        <c:barDir val="bar"/>
        <c:grouping val="clustered"/>
        <c:varyColors val="0"/>
        <c:ser>
          <c:idx val="0"/>
          <c:order val="0"/>
          <c:tx>
            <c:strRef>
              <c:f>Sheet4!$B$15</c:f>
              <c:strCache>
                <c:ptCount val="1"/>
                <c:pt idx="0">
                  <c:v>2012</c:v>
                </c:pt>
              </c:strCache>
            </c:strRef>
          </c:tx>
          <c:spPr>
            <a:solidFill>
              <a:schemeClr val="accent1">
                <a:lumMod val="50000"/>
              </a:schemeClr>
            </a:solidFill>
            <a:scene3d>
              <a:camera prst="orthographicFront"/>
              <a:lightRig rig="threePt" dir="t"/>
            </a:scene3d>
            <a:sp3d>
              <a:bevelT/>
              <a:bevelB/>
            </a:sp3d>
          </c:spPr>
          <c:invertIfNegative val="0"/>
          <c:cat>
            <c:strRef>
              <c:f>Sheet4!$C$14:$J$14</c:f>
              <c:strCache>
                <c:ptCount val="8"/>
                <c:pt idx="0">
                  <c:v>OTHER</c:v>
                </c:pt>
                <c:pt idx="1">
                  <c:v>WHEN THE PROJECT PLAN SAYS SIGN-OFF, REGARDLESS OF STATUS</c:v>
                </c:pt>
                <c:pt idx="2">
                  <c:v>WHEN WE CAN NO-LONGER THINK OF ANY MORE TESTS TO WRITE</c:v>
                </c:pt>
                <c:pt idx="3">
                  <c:v>WHEN THE RATE OF BUGS FOUND PER WEEK DROPS BELOW A SPECIFIED GOAL</c:v>
                </c:pt>
                <c:pt idx="4">
                  <c:v>WHEN THE EMULATED OR PROTOTYPED DESIGN IS WORKING IN-SITU</c:v>
                </c:pt>
                <c:pt idx="5">
                  <c:v>WHEN COVERAGE SAYS WE HAVE ACHIEVED A TARGET</c:v>
                </c:pt>
                <c:pt idx="6">
                  <c:v>WHEN THE PROJECT PLAN SAYS SIGN-OFF, ASSUMING VERIFICATION LOOKS OK</c:v>
                </c:pt>
                <c:pt idx="7">
                  <c:v>WHEN ALL TESTS DOCUMENTED IN THE VERIFICATION PLAN ARE COMPLETE AND PASS</c:v>
                </c:pt>
              </c:strCache>
            </c:strRef>
          </c:cat>
          <c:val>
            <c:numRef>
              <c:f>Sheet4!$C$15:$J$15</c:f>
              <c:numCache>
                <c:formatCode>0%</c:formatCode>
                <c:ptCount val="8"/>
                <c:pt idx="0">
                  <c:v>6.5573770491803279E-3</c:v>
                </c:pt>
                <c:pt idx="1">
                  <c:v>1.9672131147540985E-2</c:v>
                </c:pt>
                <c:pt idx="2">
                  <c:v>2.2950819672131147E-2</c:v>
                </c:pt>
                <c:pt idx="3">
                  <c:v>4.9180327868852458E-2</c:v>
                </c:pt>
                <c:pt idx="4">
                  <c:v>6.8852459016393447E-2</c:v>
                </c:pt>
                <c:pt idx="5">
                  <c:v>0.25573770491803277</c:v>
                </c:pt>
                <c:pt idx="6">
                  <c:v>0.15737704918032788</c:v>
                </c:pt>
                <c:pt idx="7">
                  <c:v>0.41967213114754098</c:v>
                </c:pt>
              </c:numCache>
            </c:numRef>
          </c:val>
        </c:ser>
        <c:ser>
          <c:idx val="2"/>
          <c:order val="1"/>
          <c:tx>
            <c:strRef>
              <c:f>Sheet4!$B$17</c:f>
              <c:strCache>
                <c:ptCount val="1"/>
                <c:pt idx="0">
                  <c:v>2007</c:v>
                </c:pt>
              </c:strCache>
            </c:strRef>
          </c:tx>
          <c:spPr>
            <a:solidFill>
              <a:schemeClr val="accent1">
                <a:lumMod val="40000"/>
                <a:lumOff val="60000"/>
              </a:schemeClr>
            </a:solidFill>
            <a:scene3d>
              <a:camera prst="orthographicFront"/>
              <a:lightRig rig="threePt" dir="t"/>
            </a:scene3d>
            <a:sp3d>
              <a:bevelT/>
              <a:bevelB/>
            </a:sp3d>
          </c:spPr>
          <c:invertIfNegative val="0"/>
          <c:cat>
            <c:strRef>
              <c:f>Sheet4!$C$14:$J$14</c:f>
              <c:strCache>
                <c:ptCount val="8"/>
                <c:pt idx="0">
                  <c:v>OTHER</c:v>
                </c:pt>
                <c:pt idx="1">
                  <c:v>WHEN THE PROJECT PLAN SAYS SIGN-OFF, REGARDLESS OF STATUS</c:v>
                </c:pt>
                <c:pt idx="2">
                  <c:v>WHEN WE CAN NO-LONGER THINK OF ANY MORE TESTS TO WRITE</c:v>
                </c:pt>
                <c:pt idx="3">
                  <c:v>WHEN THE RATE OF BUGS FOUND PER WEEK DROPS BELOW A SPECIFIED GOAL</c:v>
                </c:pt>
                <c:pt idx="4">
                  <c:v>WHEN THE EMULATED OR PROTOTYPED DESIGN IS WORKING IN-SITU</c:v>
                </c:pt>
                <c:pt idx="5">
                  <c:v>WHEN COVERAGE SAYS WE HAVE ACHIEVED A TARGET</c:v>
                </c:pt>
                <c:pt idx="6">
                  <c:v>WHEN THE PROJECT PLAN SAYS SIGN-OFF, ASSUMING VERIFICATION LOOKS OK</c:v>
                </c:pt>
                <c:pt idx="7">
                  <c:v>WHEN ALL TESTS DOCUMENTED IN THE VERIFICATION PLAN ARE COMPLETE AND PASS</c:v>
                </c:pt>
              </c:strCache>
            </c:strRef>
          </c:cat>
          <c:val>
            <c:numRef>
              <c:f>Sheet4!$C$17:$J$17</c:f>
              <c:numCache>
                <c:formatCode>0%</c:formatCode>
                <c:ptCount val="8"/>
                <c:pt idx="0">
                  <c:v>0.02</c:v>
                </c:pt>
                <c:pt idx="1">
                  <c:v>0.02</c:v>
                </c:pt>
                <c:pt idx="2">
                  <c:v>0.05</c:v>
                </c:pt>
                <c:pt idx="3">
                  <c:v>0.09</c:v>
                </c:pt>
                <c:pt idx="4">
                  <c:v>0.1</c:v>
                </c:pt>
                <c:pt idx="5">
                  <c:v>0.1</c:v>
                </c:pt>
                <c:pt idx="6">
                  <c:v>0.17</c:v>
                </c:pt>
                <c:pt idx="7">
                  <c:v>0.47</c:v>
                </c:pt>
              </c:numCache>
            </c:numRef>
          </c:val>
        </c:ser>
        <c:dLbls>
          <c:showLegendKey val="0"/>
          <c:showVal val="0"/>
          <c:showCatName val="0"/>
          <c:showSerName val="0"/>
          <c:showPercent val="0"/>
          <c:showBubbleSize val="0"/>
        </c:dLbls>
        <c:gapWidth val="150"/>
        <c:axId val="352125696"/>
        <c:axId val="352127232"/>
      </c:barChart>
      <c:catAx>
        <c:axId val="352125696"/>
        <c:scaling>
          <c:orientation val="minMax"/>
        </c:scaling>
        <c:delete val="0"/>
        <c:axPos val="l"/>
        <c:majorTickMark val="out"/>
        <c:minorTickMark val="none"/>
        <c:tickLblPos val="nextTo"/>
        <c:crossAx val="352127232"/>
        <c:crosses val="autoZero"/>
        <c:auto val="1"/>
        <c:lblAlgn val="ctr"/>
        <c:lblOffset val="100"/>
        <c:noMultiLvlLbl val="0"/>
      </c:catAx>
      <c:valAx>
        <c:axId val="352127232"/>
        <c:scaling>
          <c:orientation val="minMax"/>
          <c:max val="0.5"/>
          <c:min val="0"/>
        </c:scaling>
        <c:delete val="0"/>
        <c:axPos val="b"/>
        <c:majorGridlines>
          <c:spPr>
            <a:ln>
              <a:solidFill>
                <a:schemeClr val="bg1">
                  <a:lumMod val="65000"/>
                </a:schemeClr>
              </a:solidFill>
            </a:ln>
          </c:spPr>
        </c:majorGridlines>
        <c:title>
          <c:tx>
            <c:rich>
              <a:bodyPr/>
              <a:lstStyle/>
              <a:p>
                <a:pPr>
                  <a:defRPr/>
                </a:pPr>
                <a:r>
                  <a:rPr lang="en-US"/>
                  <a:t>Non-FPGA Study Participants</a:t>
                </a:r>
              </a:p>
            </c:rich>
          </c:tx>
          <c:layout/>
          <c:overlay val="0"/>
        </c:title>
        <c:numFmt formatCode="0%" sourceLinked="1"/>
        <c:majorTickMark val="out"/>
        <c:minorTickMark val="none"/>
        <c:tickLblPos val="nextTo"/>
        <c:crossAx val="352125696"/>
        <c:crosses val="autoZero"/>
        <c:crossBetween val="between"/>
        <c:majorUnit val="0.1"/>
        <c:minorUnit val="1.0000000000000002E-2"/>
      </c:valAx>
    </c:plotArea>
    <c:legend>
      <c:legendPos val="r"/>
      <c:layout>
        <c:manualLayout>
          <c:xMode val="edge"/>
          <c:yMode val="edge"/>
          <c:x val="0.87398115513786279"/>
          <c:y val="0.67919312505291674"/>
          <c:w val="8.4126460176528112E-2"/>
          <c:h val="0.10935568537803743"/>
        </c:manualLayout>
      </c:layout>
      <c:overlay val="0"/>
      <c:spPr>
        <a:solidFill>
          <a:schemeClr val="bg1"/>
        </a:solidFill>
      </c:spPr>
      <c:txPr>
        <a:bodyPr/>
        <a:lstStyle/>
        <a:p>
          <a:pPr>
            <a:defRPr sz="1400" b="1"/>
          </a:pPr>
          <a:endParaRPr lang="en-US"/>
        </a:p>
      </c:txPr>
    </c:legend>
    <c:plotVisOnly val="1"/>
    <c:dispBlanksAs val="gap"/>
    <c:showDLblsOverMax val="0"/>
  </c:chart>
  <c:txPr>
    <a:bodyPr/>
    <a:lstStyle/>
    <a:p>
      <a:pPr>
        <a:defRPr sz="1200" b="1"/>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280714295601318"/>
          <c:y val="2.9451137884872875E-2"/>
          <c:w val="0.68345408976132582"/>
          <c:h val="0.84457388609556361"/>
        </c:manualLayout>
      </c:layout>
      <c:barChart>
        <c:barDir val="bar"/>
        <c:grouping val="clustered"/>
        <c:varyColors val="0"/>
        <c:ser>
          <c:idx val="0"/>
          <c:order val="0"/>
          <c:spPr>
            <a:solidFill>
              <a:schemeClr val="accent1"/>
            </a:solidFill>
            <a:ln>
              <a:noFill/>
            </a:ln>
            <a:scene3d>
              <a:camera prst="orthographicFront"/>
              <a:lightRig rig="threePt" dir="t"/>
            </a:scene3d>
            <a:sp3d>
              <a:bevelT/>
            </a:sp3d>
          </c:spPr>
          <c:invertIfNegative val="0"/>
          <c:cat>
            <c:strRef>
              <c:f>Sheet1!$C$14:$J$14</c:f>
              <c:strCache>
                <c:ptCount val="8"/>
                <c:pt idx="0">
                  <c:v>Power domain power 
down/power up</c:v>
                </c:pt>
                <c:pt idx="1">
                  <c:v>Power domain state 
reset/restoration</c:v>
                </c:pt>
                <c:pt idx="2">
                  <c:v>Transitions between system 
power states</c:v>
                </c:pt>
                <c:pt idx="3">
                  <c:v>Hardware power control 
sequence generation</c:v>
                </c:pt>
                <c:pt idx="4">
                  <c:v>Interactions between power domains</c:v>
                </c:pt>
                <c:pt idx="5">
                  <c:v>Operation in each system power state</c:v>
                </c:pt>
                <c:pt idx="6">
                  <c:v>Application-level power management</c:v>
                </c:pt>
                <c:pt idx="7">
                  <c:v>Hypervisor/OS control of power management</c:v>
                </c:pt>
              </c:strCache>
            </c:strRef>
          </c:cat>
          <c:val>
            <c:numRef>
              <c:f>Sheet1!$C$15:$J$15</c:f>
              <c:numCache>
                <c:formatCode>0%</c:formatCode>
                <c:ptCount val="8"/>
                <c:pt idx="0">
                  <c:v>0.77472527472527586</c:v>
                </c:pt>
                <c:pt idx="1">
                  <c:v>0.5</c:v>
                </c:pt>
                <c:pt idx="2">
                  <c:v>0.5</c:v>
                </c:pt>
                <c:pt idx="3">
                  <c:v>0.39560439560439603</c:v>
                </c:pt>
                <c:pt idx="4">
                  <c:v>0.45054945054945056</c:v>
                </c:pt>
                <c:pt idx="5">
                  <c:v>0.41208791208791246</c:v>
                </c:pt>
                <c:pt idx="6">
                  <c:v>0.20879120879120908</c:v>
                </c:pt>
                <c:pt idx="7">
                  <c:v>7.1428571428571425E-2</c:v>
                </c:pt>
              </c:numCache>
            </c:numRef>
          </c:val>
        </c:ser>
        <c:dLbls>
          <c:showLegendKey val="0"/>
          <c:showVal val="0"/>
          <c:showCatName val="0"/>
          <c:showSerName val="0"/>
          <c:showPercent val="0"/>
          <c:showBubbleSize val="0"/>
        </c:dLbls>
        <c:gapWidth val="60"/>
        <c:axId val="352427392"/>
        <c:axId val="352437376"/>
      </c:barChart>
      <c:catAx>
        <c:axId val="352427392"/>
        <c:scaling>
          <c:orientation val="minMax"/>
        </c:scaling>
        <c:delete val="0"/>
        <c:axPos val="l"/>
        <c:majorTickMark val="out"/>
        <c:minorTickMark val="none"/>
        <c:tickLblPos val="nextTo"/>
        <c:spPr>
          <a:ln>
            <a:noFill/>
          </a:ln>
        </c:spPr>
        <c:txPr>
          <a:bodyPr/>
          <a:lstStyle/>
          <a:p>
            <a:pPr>
              <a:defRPr sz="1400"/>
            </a:pPr>
            <a:endParaRPr lang="en-US"/>
          </a:p>
        </c:txPr>
        <c:crossAx val="352437376"/>
        <c:crosses val="autoZero"/>
        <c:auto val="1"/>
        <c:lblAlgn val="ctr"/>
        <c:lblOffset val="100"/>
        <c:noMultiLvlLbl val="0"/>
      </c:catAx>
      <c:valAx>
        <c:axId val="352437376"/>
        <c:scaling>
          <c:orientation val="minMax"/>
          <c:max val="0.8"/>
        </c:scaling>
        <c:delete val="0"/>
        <c:axPos val="b"/>
        <c:majorGridlines>
          <c:spPr>
            <a:ln w="6350">
              <a:solidFill>
                <a:schemeClr val="bg1">
                  <a:lumMod val="75000"/>
                </a:schemeClr>
              </a:solidFill>
            </a:ln>
          </c:spPr>
        </c:majorGridlines>
        <c:title>
          <c:tx>
            <c:rich>
              <a:bodyPr/>
              <a:lstStyle/>
              <a:p>
                <a:pPr>
                  <a:defRPr/>
                </a:pPr>
                <a:r>
                  <a:rPr lang="en-US" dirty="0" smtClean="0"/>
                  <a:t>Aspects </a:t>
                </a:r>
                <a:r>
                  <a:rPr lang="en-US" dirty="0"/>
                  <a:t>of Non-FPGA Power </a:t>
                </a:r>
                <a:r>
                  <a:rPr lang="en-US" sz="1400" dirty="0">
                    <a:solidFill>
                      <a:schemeClr val="tx1"/>
                    </a:solidFill>
                  </a:rPr>
                  <a:t>Managed</a:t>
                </a:r>
                <a:r>
                  <a:rPr lang="en-US" sz="1600" baseline="0" dirty="0">
                    <a:solidFill>
                      <a:schemeClr val="tx1"/>
                    </a:solidFill>
                  </a:rPr>
                  <a:t> </a:t>
                </a:r>
                <a:r>
                  <a:rPr lang="en-US" dirty="0"/>
                  <a:t>Design </a:t>
                </a:r>
                <a:r>
                  <a:rPr lang="en-US" dirty="0" smtClean="0"/>
                  <a:t>That</a:t>
                </a:r>
                <a:r>
                  <a:rPr lang="en-US" baseline="0" dirty="0" smtClean="0"/>
                  <a:t> Are Verified</a:t>
                </a:r>
                <a:endParaRPr lang="en-US" dirty="0"/>
              </a:p>
            </c:rich>
          </c:tx>
          <c:layout>
            <c:manualLayout>
              <c:xMode val="edge"/>
              <c:yMode val="edge"/>
              <c:x val="0.44478205777586882"/>
              <c:y val="0.9456897405896556"/>
            </c:manualLayout>
          </c:layout>
          <c:overlay val="0"/>
        </c:title>
        <c:numFmt formatCode="0%" sourceLinked="1"/>
        <c:majorTickMark val="out"/>
        <c:minorTickMark val="none"/>
        <c:tickLblPos val="nextTo"/>
        <c:spPr>
          <a:ln>
            <a:noFill/>
          </a:ln>
        </c:spPr>
        <c:txPr>
          <a:bodyPr/>
          <a:lstStyle/>
          <a:p>
            <a:pPr>
              <a:defRPr sz="1200"/>
            </a:pPr>
            <a:endParaRPr lang="en-US"/>
          </a:p>
        </c:txPr>
        <c:crossAx val="352427392"/>
        <c:crosses val="autoZero"/>
        <c:crossBetween val="between"/>
        <c:majorUnit val="0.2"/>
      </c:valAx>
    </c:plotArea>
    <c:plotVisOnly val="1"/>
    <c:dispBlanksAs val="gap"/>
    <c:showDLblsOverMax val="0"/>
  </c:chart>
  <c:txPr>
    <a:bodyPr/>
    <a:lstStyle/>
    <a:p>
      <a:pPr>
        <a:defRPr sz="1400" b="1"/>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Sheet1!$B$15</c:f>
              <c:strCache>
                <c:ptCount val="1"/>
                <c:pt idx="0">
                  <c:v>2012</c:v>
                </c:pt>
              </c:strCache>
            </c:strRef>
          </c:tx>
          <c:spPr>
            <a:ln w="76200">
              <a:solidFill>
                <a:schemeClr val="accent1"/>
              </a:solidFill>
            </a:ln>
          </c:spPr>
          <c:marker>
            <c:symbol val="none"/>
          </c:marker>
          <c:cat>
            <c:strRef>
              <c:f>Sheet1!$C$14:$L$14</c:f>
              <c:strCache>
                <c:ptCount val="10"/>
                <c:pt idx="0">
                  <c:v>None</c:v>
                </c:pt>
                <c:pt idx="1">
                  <c:v>1% - 9%</c:v>
                </c:pt>
                <c:pt idx="2">
                  <c:v>10% - 19%</c:v>
                </c:pt>
                <c:pt idx="3">
                  <c:v>20% -29%</c:v>
                </c:pt>
                <c:pt idx="4">
                  <c:v>3% - 39%</c:v>
                </c:pt>
                <c:pt idx="5">
                  <c:v>4% - 49%</c:v>
                </c:pt>
                <c:pt idx="6">
                  <c:v>50% - 59%</c:v>
                </c:pt>
                <c:pt idx="7">
                  <c:v>60% - 69%</c:v>
                </c:pt>
                <c:pt idx="8">
                  <c:v>70% - 79%</c:v>
                </c:pt>
                <c:pt idx="9">
                  <c:v>80% or more</c:v>
                </c:pt>
              </c:strCache>
            </c:strRef>
          </c:cat>
          <c:val>
            <c:numRef>
              <c:f>Sheet1!$C$15:$L$15</c:f>
              <c:numCache>
                <c:formatCode>0%</c:formatCode>
                <c:ptCount val="10"/>
                <c:pt idx="0">
                  <c:v>9.8958333333333329E-2</c:v>
                </c:pt>
                <c:pt idx="1">
                  <c:v>0.29166666666666669</c:v>
                </c:pt>
                <c:pt idx="2">
                  <c:v>0.28125</c:v>
                </c:pt>
                <c:pt idx="3">
                  <c:v>0.16145833333333334</c:v>
                </c:pt>
                <c:pt idx="4">
                  <c:v>7.8125E-2</c:v>
                </c:pt>
                <c:pt idx="5">
                  <c:v>3.6458333333333336E-2</c:v>
                </c:pt>
                <c:pt idx="6">
                  <c:v>3.125E-2</c:v>
                </c:pt>
                <c:pt idx="7">
                  <c:v>5.208333333333333E-3</c:v>
                </c:pt>
                <c:pt idx="8">
                  <c:v>1.0416666666666666E-2</c:v>
                </c:pt>
                <c:pt idx="9">
                  <c:v>5.208333333333333E-3</c:v>
                </c:pt>
              </c:numCache>
            </c:numRef>
          </c:val>
          <c:smooth val="0"/>
        </c:ser>
        <c:dLbls>
          <c:showLegendKey val="0"/>
          <c:showVal val="0"/>
          <c:showCatName val="0"/>
          <c:showSerName val="0"/>
          <c:showPercent val="0"/>
          <c:showBubbleSize val="0"/>
        </c:dLbls>
        <c:marker val="1"/>
        <c:smooth val="0"/>
        <c:axId val="262777856"/>
        <c:axId val="262924928"/>
      </c:lineChart>
      <c:catAx>
        <c:axId val="262777856"/>
        <c:scaling>
          <c:orientation val="minMax"/>
        </c:scaling>
        <c:delete val="0"/>
        <c:axPos val="b"/>
        <c:title>
          <c:tx>
            <c:rich>
              <a:bodyPr/>
              <a:lstStyle/>
              <a:p>
                <a:pPr>
                  <a:defRPr sz="1600"/>
                </a:pPr>
                <a:r>
                  <a:rPr lang="en-US" sz="1600"/>
                  <a:t>Percentage of total simulations that were power-aware</a:t>
                </a:r>
              </a:p>
            </c:rich>
          </c:tx>
          <c:layout>
            <c:manualLayout>
              <c:xMode val="edge"/>
              <c:yMode val="edge"/>
              <c:x val="0.20530535055937954"/>
              <c:y val="0.9293775933609959"/>
            </c:manualLayout>
          </c:layout>
          <c:overlay val="0"/>
        </c:title>
        <c:majorTickMark val="out"/>
        <c:minorTickMark val="none"/>
        <c:tickLblPos val="nextTo"/>
        <c:txPr>
          <a:bodyPr rot="-1500000"/>
          <a:lstStyle/>
          <a:p>
            <a:pPr>
              <a:defRPr sz="1600" b="1"/>
            </a:pPr>
            <a:endParaRPr lang="en-US"/>
          </a:p>
        </c:txPr>
        <c:crossAx val="262924928"/>
        <c:crosses val="autoZero"/>
        <c:auto val="1"/>
        <c:lblAlgn val="ctr"/>
        <c:lblOffset val="100"/>
        <c:noMultiLvlLbl val="0"/>
      </c:catAx>
      <c:valAx>
        <c:axId val="262924928"/>
        <c:scaling>
          <c:orientation val="minMax"/>
        </c:scaling>
        <c:delete val="0"/>
        <c:axPos val="l"/>
        <c:majorGridlines/>
        <c:title>
          <c:tx>
            <c:rich>
              <a:bodyPr rot="-5400000" vert="horz"/>
              <a:lstStyle/>
              <a:p>
                <a:pPr>
                  <a:defRPr sz="1200"/>
                </a:pPr>
                <a:r>
                  <a:rPr lang="en-US" sz="1200"/>
                  <a:t>Non-FPGA Study Participants</a:t>
                </a:r>
              </a:p>
            </c:rich>
          </c:tx>
          <c:layout>
            <c:manualLayout>
              <c:xMode val="edge"/>
              <c:yMode val="edge"/>
              <c:x val="5.9656972408650257E-3"/>
              <c:y val="0.16494440269655086"/>
            </c:manualLayout>
          </c:layout>
          <c:overlay val="0"/>
        </c:title>
        <c:numFmt formatCode="0%" sourceLinked="1"/>
        <c:majorTickMark val="out"/>
        <c:minorTickMark val="none"/>
        <c:tickLblPos val="nextTo"/>
        <c:txPr>
          <a:bodyPr/>
          <a:lstStyle/>
          <a:p>
            <a:pPr>
              <a:defRPr sz="1200"/>
            </a:pPr>
            <a:endParaRPr lang="en-US"/>
          </a:p>
        </c:txPr>
        <c:crossAx val="262777856"/>
        <c:crosses val="autoZero"/>
        <c:crossBetween val="between"/>
      </c:valAx>
    </c:plotArea>
    <c:plotVisOnly val="1"/>
    <c:dispBlanksAs val="gap"/>
    <c:showDLblsOverMax val="0"/>
  </c:chart>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Sheet1!$B$15</c:f>
              <c:strCache>
                <c:ptCount val="1"/>
                <c:pt idx="0">
                  <c:v>2012</c:v>
                </c:pt>
              </c:strCache>
            </c:strRef>
          </c:tx>
          <c:spPr>
            <a:ln w="76200">
              <a:solidFill>
                <a:schemeClr val="accent1"/>
              </a:solidFill>
            </a:ln>
          </c:spPr>
          <c:marker>
            <c:symbol val="none"/>
          </c:marker>
          <c:cat>
            <c:strRef>
              <c:f>Sheet1!$C$14:$L$14</c:f>
              <c:strCache>
                <c:ptCount val="10"/>
                <c:pt idx="0">
                  <c:v>None</c:v>
                </c:pt>
                <c:pt idx="1">
                  <c:v>1% - 9%</c:v>
                </c:pt>
                <c:pt idx="2">
                  <c:v>10% - 19%</c:v>
                </c:pt>
                <c:pt idx="3">
                  <c:v>20% -29%</c:v>
                </c:pt>
                <c:pt idx="4">
                  <c:v>3% - 39%</c:v>
                </c:pt>
                <c:pt idx="5">
                  <c:v>4% - 49%</c:v>
                </c:pt>
                <c:pt idx="6">
                  <c:v>50% - 59%</c:v>
                </c:pt>
                <c:pt idx="7">
                  <c:v>60% - 69%</c:v>
                </c:pt>
                <c:pt idx="8">
                  <c:v>70% - 79%</c:v>
                </c:pt>
                <c:pt idx="9">
                  <c:v>80% or more</c:v>
                </c:pt>
              </c:strCache>
            </c:strRef>
          </c:cat>
          <c:val>
            <c:numRef>
              <c:f>Sheet1!$C$15:$L$15</c:f>
              <c:numCache>
                <c:formatCode>0%</c:formatCode>
                <c:ptCount val="10"/>
                <c:pt idx="0">
                  <c:v>0.10362694300518134</c:v>
                </c:pt>
                <c:pt idx="1">
                  <c:v>0.31606217616580312</c:v>
                </c:pt>
                <c:pt idx="2">
                  <c:v>0.29015544041450775</c:v>
                </c:pt>
                <c:pt idx="3">
                  <c:v>0.15025906735751296</c:v>
                </c:pt>
                <c:pt idx="4">
                  <c:v>7.2538860103626937E-2</c:v>
                </c:pt>
                <c:pt idx="5">
                  <c:v>2.5906735751295335E-2</c:v>
                </c:pt>
                <c:pt idx="6">
                  <c:v>3.1088082901554404E-2</c:v>
                </c:pt>
                <c:pt idx="7">
                  <c:v>0</c:v>
                </c:pt>
                <c:pt idx="8">
                  <c:v>0</c:v>
                </c:pt>
                <c:pt idx="9">
                  <c:v>1.0362694300518135E-2</c:v>
                </c:pt>
              </c:numCache>
            </c:numRef>
          </c:val>
          <c:smooth val="0"/>
        </c:ser>
        <c:dLbls>
          <c:showLegendKey val="0"/>
          <c:showVal val="0"/>
          <c:showCatName val="0"/>
          <c:showSerName val="0"/>
          <c:showPercent val="0"/>
          <c:showBubbleSize val="0"/>
        </c:dLbls>
        <c:marker val="1"/>
        <c:smooth val="0"/>
        <c:axId val="352935296"/>
        <c:axId val="355820672"/>
      </c:lineChart>
      <c:catAx>
        <c:axId val="352935296"/>
        <c:scaling>
          <c:orientation val="minMax"/>
        </c:scaling>
        <c:delete val="0"/>
        <c:axPos val="b"/>
        <c:title>
          <c:tx>
            <c:rich>
              <a:bodyPr/>
              <a:lstStyle/>
              <a:p>
                <a:pPr>
                  <a:defRPr sz="1600"/>
                </a:pPr>
                <a:r>
                  <a:rPr lang="en-US" sz="1600"/>
                  <a:t>Percentate of Verification Resources Focused on Power Management</a:t>
                </a:r>
              </a:p>
            </c:rich>
          </c:tx>
          <c:layout>
            <c:manualLayout>
              <c:xMode val="edge"/>
              <c:yMode val="edge"/>
              <c:x val="0.16963515213111496"/>
              <c:y val="0.92751366120218581"/>
            </c:manualLayout>
          </c:layout>
          <c:overlay val="0"/>
        </c:title>
        <c:majorTickMark val="out"/>
        <c:minorTickMark val="none"/>
        <c:tickLblPos val="nextTo"/>
        <c:txPr>
          <a:bodyPr rot="-1500000"/>
          <a:lstStyle/>
          <a:p>
            <a:pPr>
              <a:defRPr sz="1600"/>
            </a:pPr>
            <a:endParaRPr lang="en-US"/>
          </a:p>
        </c:txPr>
        <c:crossAx val="355820672"/>
        <c:crosses val="autoZero"/>
        <c:auto val="1"/>
        <c:lblAlgn val="ctr"/>
        <c:lblOffset val="100"/>
        <c:noMultiLvlLbl val="0"/>
      </c:catAx>
      <c:valAx>
        <c:axId val="355820672"/>
        <c:scaling>
          <c:orientation val="minMax"/>
        </c:scaling>
        <c:delete val="0"/>
        <c:axPos val="l"/>
        <c:majorGridlines/>
        <c:title>
          <c:tx>
            <c:rich>
              <a:bodyPr rot="-5400000" vert="horz"/>
              <a:lstStyle/>
              <a:p>
                <a:pPr>
                  <a:defRPr sz="1200"/>
                </a:pPr>
                <a:r>
                  <a:rPr lang="en-US" sz="1200"/>
                  <a:t>Non-FPGA Study Participants</a:t>
                </a:r>
              </a:p>
            </c:rich>
          </c:tx>
          <c:layout>
            <c:manualLayout>
              <c:xMode val="edge"/>
              <c:yMode val="edge"/>
              <c:x val="4.5300118636373687E-3"/>
              <c:y val="0.15994212813562239"/>
            </c:manualLayout>
          </c:layout>
          <c:overlay val="0"/>
        </c:title>
        <c:numFmt formatCode="0%" sourceLinked="1"/>
        <c:majorTickMark val="out"/>
        <c:minorTickMark val="none"/>
        <c:tickLblPos val="nextTo"/>
        <c:txPr>
          <a:bodyPr/>
          <a:lstStyle/>
          <a:p>
            <a:pPr>
              <a:defRPr sz="1100"/>
            </a:pPr>
            <a:endParaRPr lang="en-US"/>
          </a:p>
        </c:txPr>
        <c:crossAx val="352935296"/>
        <c:crosses val="autoZero"/>
        <c:crossBetween val="between"/>
      </c:valAx>
    </c:plotArea>
    <c:plotVisOnly val="1"/>
    <c:dispBlanksAs val="gap"/>
    <c:showDLblsOverMax val="0"/>
  </c:chart>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394432543111"/>
          <c:y val="2.8537847248920768E-2"/>
          <c:w val="0.88202625131670831"/>
          <c:h val="0.50091044976640942"/>
        </c:manualLayout>
      </c:layout>
      <c:barChart>
        <c:barDir val="col"/>
        <c:grouping val="clustered"/>
        <c:varyColors val="0"/>
        <c:ser>
          <c:idx val="0"/>
          <c:order val="0"/>
          <c:tx>
            <c:strRef>
              <c:f>Sheet1!$B$15</c:f>
              <c:strCache>
                <c:ptCount val="1"/>
                <c:pt idx="0">
                  <c:v>2012</c:v>
                </c:pt>
              </c:strCache>
            </c:strRef>
          </c:tx>
          <c:spPr>
            <a:solidFill>
              <a:schemeClr val="accent1"/>
            </a:solidFill>
            <a:scene3d>
              <a:camera prst="orthographicFront"/>
              <a:lightRig rig="threePt" dir="t"/>
            </a:scene3d>
            <a:sp3d>
              <a:bevelT/>
              <a:bevelB/>
            </a:sp3d>
          </c:spPr>
          <c:invertIfNegative val="0"/>
          <c:dLbls>
            <c:showLegendKey val="0"/>
            <c:showVal val="1"/>
            <c:showCatName val="0"/>
            <c:showSerName val="0"/>
            <c:showPercent val="0"/>
            <c:showBubbleSize val="0"/>
            <c:showLeaderLines val="0"/>
          </c:dLbls>
          <c:cat>
            <c:strRef>
              <c:f>Sheet1!$C$14:$H$14</c:f>
              <c:strCache>
                <c:ptCount val="6"/>
                <c:pt idx="0">
                  <c:v>CPF 1.0</c:v>
                </c:pt>
                <c:pt idx="1">
                  <c:v>CPF 1.1</c:v>
                </c:pt>
                <c:pt idx="2">
                  <c:v>CPF 2.0</c:v>
                </c:pt>
                <c:pt idx="3">
                  <c:v>UPF 1.0 (Accellera)</c:v>
                </c:pt>
                <c:pt idx="4">
                  <c:v>UPF 2.0 (IEEE 1801-2009)</c:v>
                </c:pt>
                <c:pt idx="5">
                  <c:v>Internal/Proprietary</c:v>
                </c:pt>
              </c:strCache>
            </c:strRef>
          </c:cat>
          <c:val>
            <c:numRef>
              <c:f>Sheet1!$C$15:$H$15</c:f>
              <c:numCache>
                <c:formatCode>0%</c:formatCode>
                <c:ptCount val="6"/>
                <c:pt idx="0">
                  <c:v>5.8510638297872342E-2</c:v>
                </c:pt>
                <c:pt idx="1">
                  <c:v>6.3829787234042548E-2</c:v>
                </c:pt>
                <c:pt idx="2">
                  <c:v>0.23936170212765959</c:v>
                </c:pt>
                <c:pt idx="3">
                  <c:v>0.14893617021276595</c:v>
                </c:pt>
                <c:pt idx="4">
                  <c:v>0.26595744680851063</c:v>
                </c:pt>
                <c:pt idx="5">
                  <c:v>0.22340425531914893</c:v>
                </c:pt>
              </c:numCache>
            </c:numRef>
          </c:val>
        </c:ser>
        <c:dLbls>
          <c:showLegendKey val="0"/>
          <c:showVal val="0"/>
          <c:showCatName val="0"/>
          <c:showSerName val="0"/>
          <c:showPercent val="0"/>
          <c:showBubbleSize val="0"/>
        </c:dLbls>
        <c:gapWidth val="150"/>
        <c:axId val="352490240"/>
        <c:axId val="352491776"/>
      </c:barChart>
      <c:catAx>
        <c:axId val="352490240"/>
        <c:scaling>
          <c:orientation val="minMax"/>
        </c:scaling>
        <c:delete val="0"/>
        <c:axPos val="b"/>
        <c:majorTickMark val="out"/>
        <c:minorTickMark val="none"/>
        <c:tickLblPos val="nextTo"/>
        <c:txPr>
          <a:bodyPr/>
          <a:lstStyle/>
          <a:p>
            <a:pPr>
              <a:defRPr sz="1400" b="1"/>
            </a:pPr>
            <a:endParaRPr lang="en-US"/>
          </a:p>
        </c:txPr>
        <c:crossAx val="352491776"/>
        <c:crosses val="autoZero"/>
        <c:auto val="1"/>
        <c:lblAlgn val="ctr"/>
        <c:lblOffset val="100"/>
        <c:noMultiLvlLbl val="0"/>
      </c:catAx>
      <c:valAx>
        <c:axId val="352491776"/>
        <c:scaling>
          <c:orientation val="minMax"/>
          <c:max val="0.29000000000000004"/>
          <c:min val="0"/>
        </c:scaling>
        <c:delete val="0"/>
        <c:axPos val="l"/>
        <c:majorGridlines>
          <c:spPr>
            <a:ln>
              <a:solidFill>
                <a:schemeClr val="bg1">
                  <a:lumMod val="75000"/>
                </a:schemeClr>
              </a:solidFill>
            </a:ln>
          </c:spPr>
        </c:majorGridlines>
        <c:title>
          <c:tx>
            <c:rich>
              <a:bodyPr rot="-5400000" vert="horz"/>
              <a:lstStyle/>
              <a:p>
                <a:pPr>
                  <a:defRPr sz="1200"/>
                </a:pPr>
                <a:r>
                  <a:rPr lang="en-US" sz="1200"/>
                  <a:t>Non-FPGA Study Participants</a:t>
                </a:r>
              </a:p>
            </c:rich>
          </c:tx>
          <c:layout>
            <c:manualLayout>
              <c:xMode val="edge"/>
              <c:yMode val="edge"/>
              <c:x val="1.554001554001554E-3"/>
              <c:y val="0.14819523929830727"/>
            </c:manualLayout>
          </c:layout>
          <c:overlay val="0"/>
        </c:title>
        <c:numFmt formatCode="0%" sourceLinked="1"/>
        <c:majorTickMark val="out"/>
        <c:minorTickMark val="none"/>
        <c:tickLblPos val="nextTo"/>
        <c:spPr>
          <a:ln>
            <a:noFill/>
          </a:ln>
        </c:spPr>
        <c:txPr>
          <a:bodyPr/>
          <a:lstStyle/>
          <a:p>
            <a:pPr>
              <a:defRPr sz="1100" b="1"/>
            </a:pPr>
            <a:endParaRPr lang="en-US"/>
          </a:p>
        </c:txPr>
        <c:crossAx val="352490240"/>
        <c:crosses val="autoZero"/>
        <c:crossBetween val="between"/>
        <c:majorUnit val="5.000000000000001E-2"/>
        <c:minorUnit val="1.0000000000000002E-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33421195484896"/>
          <c:y val="2.9426771653543307E-2"/>
          <c:w val="0.83468831321457959"/>
          <c:h val="0.64282246719160108"/>
        </c:manualLayout>
      </c:layout>
      <c:barChart>
        <c:barDir val="col"/>
        <c:grouping val="clustered"/>
        <c:varyColors val="0"/>
        <c:ser>
          <c:idx val="0"/>
          <c:order val="0"/>
          <c:tx>
            <c:strRef>
              <c:f>Both!$B$4</c:f>
              <c:strCache>
                <c:ptCount val="1"/>
                <c:pt idx="0">
                  <c:v>Non-FPGA 2012</c:v>
                </c:pt>
              </c:strCache>
            </c:strRef>
          </c:tx>
          <c:spPr>
            <a:solidFill>
              <a:schemeClr val="accent1"/>
            </a:solidFill>
            <a:scene3d>
              <a:camera prst="orthographicFront"/>
              <a:lightRig rig="threePt" dir="t"/>
            </a:scene3d>
            <a:sp3d>
              <a:bevelT/>
              <a:bevelB/>
            </a:sp3d>
          </c:spPr>
          <c:invertIfNegative val="0"/>
          <c:cat>
            <c:strRef>
              <c:f>Both!$C$3:$J$3</c:f>
              <c:strCache>
                <c:ptCount val="8"/>
                <c:pt idx="0">
                  <c:v>HARDWARE DESIGNER</c:v>
                </c:pt>
                <c:pt idx="1">
                  <c:v>VERIFICATION ENGINEER</c:v>
                </c:pt>
                <c:pt idx="2">
                  <c:v>SYSTEM ARCHITECT</c:v>
                </c:pt>
                <c:pt idx="3">
                  <c:v>TEAM LEADER</c:v>
                </c:pt>
                <c:pt idx="4">
                  <c:v>SOFTWARE ENGINEER</c:v>
                </c:pt>
                <c:pt idx="5">
                  <c:v>MANAGER</c:v>
                </c:pt>
                <c:pt idx="6">
                  <c:v>CAD SUPPORT ENGINEER</c:v>
                </c:pt>
                <c:pt idx="7">
                  <c:v>OTHER</c:v>
                </c:pt>
              </c:strCache>
            </c:strRef>
          </c:cat>
          <c:val>
            <c:numRef>
              <c:f>Both!$C$4:$J$4</c:f>
              <c:numCache>
                <c:formatCode>0%</c:formatCode>
                <c:ptCount val="8"/>
                <c:pt idx="0">
                  <c:v>0.25</c:v>
                </c:pt>
                <c:pt idx="1">
                  <c:v>0.379746835443038</c:v>
                </c:pt>
                <c:pt idx="2">
                  <c:v>5.3797468354430382E-2</c:v>
                </c:pt>
                <c:pt idx="3">
                  <c:v>0.10126582278481013</c:v>
                </c:pt>
                <c:pt idx="4">
                  <c:v>2.2151898734177215E-2</c:v>
                </c:pt>
                <c:pt idx="5">
                  <c:v>0.12025316455696203</c:v>
                </c:pt>
                <c:pt idx="6">
                  <c:v>4.746835443037975E-2</c:v>
                </c:pt>
                <c:pt idx="7">
                  <c:v>2.5316455696202531E-2</c:v>
                </c:pt>
              </c:numCache>
            </c:numRef>
          </c:val>
        </c:ser>
        <c:ser>
          <c:idx val="1"/>
          <c:order val="1"/>
          <c:tx>
            <c:strRef>
              <c:f>Both!$B$5</c:f>
              <c:strCache>
                <c:ptCount val="1"/>
                <c:pt idx="0">
                  <c:v>FPGA 2012</c:v>
                </c:pt>
              </c:strCache>
            </c:strRef>
          </c:tx>
          <c:spPr>
            <a:solidFill>
              <a:srgbClr val="C00000"/>
            </a:solidFill>
            <a:scene3d>
              <a:camera prst="orthographicFront"/>
              <a:lightRig rig="threePt" dir="t"/>
            </a:scene3d>
            <a:sp3d>
              <a:bevelT/>
              <a:bevelB/>
            </a:sp3d>
          </c:spPr>
          <c:invertIfNegative val="0"/>
          <c:cat>
            <c:strRef>
              <c:f>Both!$C$3:$J$3</c:f>
              <c:strCache>
                <c:ptCount val="8"/>
                <c:pt idx="0">
                  <c:v>HARDWARE DESIGNER</c:v>
                </c:pt>
                <c:pt idx="1">
                  <c:v>VERIFICATION ENGINEER</c:v>
                </c:pt>
                <c:pt idx="2">
                  <c:v>SYSTEM ARCHITECT</c:v>
                </c:pt>
                <c:pt idx="3">
                  <c:v>TEAM LEADER</c:v>
                </c:pt>
                <c:pt idx="4">
                  <c:v>SOFTWARE ENGINEER</c:v>
                </c:pt>
                <c:pt idx="5">
                  <c:v>MANAGER</c:v>
                </c:pt>
                <c:pt idx="6">
                  <c:v>CAD SUPPORT ENGINEER</c:v>
                </c:pt>
                <c:pt idx="7">
                  <c:v>OTHER</c:v>
                </c:pt>
              </c:strCache>
            </c:strRef>
          </c:cat>
          <c:val>
            <c:numRef>
              <c:f>Both!$C$5:$J$5</c:f>
              <c:numCache>
                <c:formatCode>0%</c:formatCode>
                <c:ptCount val="8"/>
                <c:pt idx="0">
                  <c:v>0.53947368421052633</c:v>
                </c:pt>
                <c:pt idx="1">
                  <c:v>0.12105263157894737</c:v>
                </c:pt>
                <c:pt idx="2">
                  <c:v>6.5789473684210523E-2</c:v>
                </c:pt>
                <c:pt idx="3">
                  <c:v>8.4210526315789472E-2</c:v>
                </c:pt>
                <c:pt idx="4">
                  <c:v>4.4736842105263158E-2</c:v>
                </c:pt>
                <c:pt idx="5">
                  <c:v>0.10263157894736842</c:v>
                </c:pt>
                <c:pt idx="6">
                  <c:v>5.263157894736842E-3</c:v>
                </c:pt>
                <c:pt idx="7">
                  <c:v>3.6842105263157891E-2</c:v>
                </c:pt>
              </c:numCache>
            </c:numRef>
          </c:val>
        </c:ser>
        <c:dLbls>
          <c:showLegendKey val="0"/>
          <c:showVal val="0"/>
          <c:showCatName val="0"/>
          <c:showSerName val="0"/>
          <c:showPercent val="0"/>
          <c:showBubbleSize val="0"/>
        </c:dLbls>
        <c:gapWidth val="150"/>
        <c:axId val="345427968"/>
        <c:axId val="345429504"/>
      </c:barChart>
      <c:catAx>
        <c:axId val="345427968"/>
        <c:scaling>
          <c:orientation val="minMax"/>
        </c:scaling>
        <c:delete val="0"/>
        <c:axPos val="b"/>
        <c:majorTickMark val="out"/>
        <c:minorTickMark val="none"/>
        <c:tickLblPos val="nextTo"/>
        <c:txPr>
          <a:bodyPr rot="-2700000" vert="horz"/>
          <a:lstStyle/>
          <a:p>
            <a:pPr>
              <a:defRPr sz="1200" b="0"/>
            </a:pPr>
            <a:endParaRPr lang="en-US"/>
          </a:p>
        </c:txPr>
        <c:crossAx val="345429504"/>
        <c:crosses val="autoZero"/>
        <c:auto val="1"/>
        <c:lblAlgn val="ctr"/>
        <c:lblOffset val="100"/>
        <c:noMultiLvlLbl val="0"/>
      </c:catAx>
      <c:valAx>
        <c:axId val="345429504"/>
        <c:scaling>
          <c:orientation val="minMax"/>
        </c:scaling>
        <c:delete val="0"/>
        <c:axPos val="l"/>
        <c:majorGridlines>
          <c:spPr>
            <a:ln>
              <a:solidFill>
                <a:schemeClr val="bg1">
                  <a:lumMod val="65000"/>
                </a:schemeClr>
              </a:solidFill>
            </a:ln>
          </c:spPr>
        </c:majorGridlines>
        <c:title>
          <c:tx>
            <c:rich>
              <a:bodyPr rot="-5400000" vert="horz"/>
              <a:lstStyle/>
              <a:p>
                <a:pPr>
                  <a:defRPr/>
                </a:pPr>
                <a:r>
                  <a:rPr lang="en-US" dirty="0" smtClean="0"/>
                  <a:t>Study</a:t>
                </a:r>
                <a:r>
                  <a:rPr lang="en-US" baseline="0" dirty="0" smtClean="0"/>
                  <a:t> Participants</a:t>
                </a:r>
                <a:endParaRPr lang="en-US" dirty="0"/>
              </a:p>
            </c:rich>
          </c:tx>
          <c:layout>
            <c:manualLayout>
              <c:xMode val="edge"/>
              <c:yMode val="edge"/>
              <c:x val="8.5287846481876331E-3"/>
              <c:y val="0.22255790026246719"/>
            </c:manualLayout>
          </c:layout>
          <c:overlay val="0"/>
        </c:title>
        <c:numFmt formatCode="0%" sourceLinked="1"/>
        <c:majorTickMark val="out"/>
        <c:minorTickMark val="none"/>
        <c:tickLblPos val="nextTo"/>
        <c:spPr>
          <a:ln>
            <a:noFill/>
          </a:ln>
        </c:spPr>
        <c:txPr>
          <a:bodyPr/>
          <a:lstStyle/>
          <a:p>
            <a:pPr>
              <a:defRPr sz="1400" b="1"/>
            </a:pPr>
            <a:endParaRPr lang="en-US"/>
          </a:p>
        </c:txPr>
        <c:crossAx val="345427968"/>
        <c:crosses val="autoZero"/>
        <c:crossBetween val="between"/>
      </c:valAx>
    </c:plotArea>
    <c:legend>
      <c:legendPos val="r"/>
      <c:layout>
        <c:manualLayout>
          <c:xMode val="edge"/>
          <c:yMode val="edge"/>
          <c:x val="0.78339528454465579"/>
          <c:y val="8.1690288713910764E-2"/>
          <c:w val="0.17976618594317501"/>
          <c:h val="0.12743433070866142"/>
        </c:manualLayout>
      </c:layout>
      <c:overlay val="0"/>
      <c:spPr>
        <a:solidFill>
          <a:schemeClr val="bg1"/>
        </a:solidFill>
      </c:spPr>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8398857949093"/>
          <c:y val="3.109547832578087E-2"/>
          <c:w val="0.86324830524126284"/>
          <c:h val="0.70225168494504708"/>
        </c:manualLayout>
      </c:layout>
      <c:lineChart>
        <c:grouping val="standard"/>
        <c:varyColors val="0"/>
        <c:ser>
          <c:idx val="0"/>
          <c:order val="0"/>
          <c:tx>
            <c:strRef>
              <c:f>'NFPGA Gate Count'!$B$13</c:f>
              <c:strCache>
                <c:ptCount val="1"/>
                <c:pt idx="0">
                  <c:v>2007</c:v>
                </c:pt>
              </c:strCache>
            </c:strRef>
          </c:tx>
          <c:spPr>
            <a:ln w="76200">
              <a:solidFill>
                <a:schemeClr val="accent1">
                  <a:lumMod val="40000"/>
                  <a:lumOff val="60000"/>
                </a:schemeClr>
              </a:solidFill>
            </a:ln>
          </c:spPr>
          <c:marker>
            <c:symbol val="none"/>
          </c:marker>
          <c:cat>
            <c:strRef>
              <c:f>'NFPGA Gate Count'!$C$12:$J$12</c:f>
              <c:strCache>
                <c:ptCount val="8"/>
                <c:pt idx="0">
                  <c:v>0.25µ or LARGER</c:v>
                </c:pt>
                <c:pt idx="1">
                  <c:v>0.18µ</c:v>
                </c:pt>
                <c:pt idx="2">
                  <c:v>0.15µ</c:v>
                </c:pt>
                <c:pt idx="3">
                  <c:v>0.13µ</c:v>
                </c:pt>
                <c:pt idx="4">
                  <c:v>0.09µ</c:v>
                </c:pt>
                <c:pt idx="5">
                  <c:v>0.065µ </c:v>
                </c:pt>
                <c:pt idx="6">
                  <c:v>0.045µ </c:v>
                </c:pt>
                <c:pt idx="7">
                  <c:v>0.032µ or smaller</c:v>
                </c:pt>
              </c:strCache>
            </c:strRef>
          </c:cat>
          <c:val>
            <c:numRef>
              <c:f>'NFPGA Gate Count'!$C$13:$J$13</c:f>
              <c:numCache>
                <c:formatCode>0%</c:formatCode>
                <c:ptCount val="8"/>
                <c:pt idx="0">
                  <c:v>0.11</c:v>
                </c:pt>
                <c:pt idx="1">
                  <c:v>0.11</c:v>
                </c:pt>
                <c:pt idx="2">
                  <c:v>0.03</c:v>
                </c:pt>
                <c:pt idx="3">
                  <c:v>0.22</c:v>
                </c:pt>
                <c:pt idx="4">
                  <c:v>0.26</c:v>
                </c:pt>
                <c:pt idx="5">
                  <c:v>0.22</c:v>
                </c:pt>
                <c:pt idx="6">
                  <c:v>0.06</c:v>
                </c:pt>
              </c:numCache>
            </c:numRef>
          </c:val>
          <c:smooth val="0"/>
        </c:ser>
        <c:ser>
          <c:idx val="1"/>
          <c:order val="1"/>
          <c:tx>
            <c:strRef>
              <c:f>'NFPGA Gate Count'!$B$14</c:f>
              <c:strCache>
                <c:ptCount val="1"/>
                <c:pt idx="0">
                  <c:v>2010</c:v>
                </c:pt>
              </c:strCache>
            </c:strRef>
          </c:tx>
          <c:spPr>
            <a:ln w="76200">
              <a:solidFill>
                <a:schemeClr val="accent1"/>
              </a:solidFill>
            </a:ln>
          </c:spPr>
          <c:marker>
            <c:symbol val="none"/>
          </c:marker>
          <c:cat>
            <c:strRef>
              <c:f>'NFPGA Gate Count'!$C$12:$J$12</c:f>
              <c:strCache>
                <c:ptCount val="8"/>
                <c:pt idx="0">
                  <c:v>0.25µ or LARGER</c:v>
                </c:pt>
                <c:pt idx="1">
                  <c:v>0.18µ</c:v>
                </c:pt>
                <c:pt idx="2">
                  <c:v>0.15µ</c:v>
                </c:pt>
                <c:pt idx="3">
                  <c:v>0.13µ</c:v>
                </c:pt>
                <c:pt idx="4">
                  <c:v>0.09µ</c:v>
                </c:pt>
                <c:pt idx="5">
                  <c:v>0.065µ </c:v>
                </c:pt>
                <c:pt idx="6">
                  <c:v>0.045µ </c:v>
                </c:pt>
                <c:pt idx="7">
                  <c:v>0.032µ or smaller</c:v>
                </c:pt>
              </c:strCache>
            </c:strRef>
          </c:cat>
          <c:val>
            <c:numRef>
              <c:f>'NFPGA Gate Count'!$C$14:$J$14</c:f>
              <c:numCache>
                <c:formatCode>0%</c:formatCode>
                <c:ptCount val="8"/>
                <c:pt idx="0">
                  <c:v>6.4000000000000001E-2</c:v>
                </c:pt>
                <c:pt idx="1">
                  <c:v>7.0000000000000007E-2</c:v>
                </c:pt>
                <c:pt idx="2">
                  <c:v>2.9000000000000001E-2</c:v>
                </c:pt>
                <c:pt idx="3">
                  <c:v>9.4E-2</c:v>
                </c:pt>
                <c:pt idx="4">
                  <c:v>0.105</c:v>
                </c:pt>
                <c:pt idx="5">
                  <c:v>0.222</c:v>
                </c:pt>
                <c:pt idx="6">
                  <c:v>0.22800000000000001</c:v>
                </c:pt>
                <c:pt idx="7">
                  <c:v>0.187</c:v>
                </c:pt>
              </c:numCache>
            </c:numRef>
          </c:val>
          <c:smooth val="0"/>
        </c:ser>
        <c:ser>
          <c:idx val="2"/>
          <c:order val="2"/>
          <c:tx>
            <c:strRef>
              <c:f>'NFPGA Gate Count'!$B$15</c:f>
              <c:strCache>
                <c:ptCount val="1"/>
                <c:pt idx="0">
                  <c:v>2012</c:v>
                </c:pt>
              </c:strCache>
            </c:strRef>
          </c:tx>
          <c:spPr>
            <a:ln w="76200">
              <a:solidFill>
                <a:schemeClr val="accent1">
                  <a:lumMod val="50000"/>
                </a:schemeClr>
              </a:solidFill>
            </a:ln>
          </c:spPr>
          <c:marker>
            <c:symbol val="none"/>
          </c:marker>
          <c:cat>
            <c:strRef>
              <c:f>'NFPGA Gate Count'!$C$12:$J$12</c:f>
              <c:strCache>
                <c:ptCount val="8"/>
                <c:pt idx="0">
                  <c:v>0.25µ or LARGER</c:v>
                </c:pt>
                <c:pt idx="1">
                  <c:v>0.18µ</c:v>
                </c:pt>
                <c:pt idx="2">
                  <c:v>0.15µ</c:v>
                </c:pt>
                <c:pt idx="3">
                  <c:v>0.13µ</c:v>
                </c:pt>
                <c:pt idx="4">
                  <c:v>0.09µ</c:v>
                </c:pt>
                <c:pt idx="5">
                  <c:v>0.065µ </c:v>
                </c:pt>
                <c:pt idx="6">
                  <c:v>0.045µ </c:v>
                </c:pt>
                <c:pt idx="7">
                  <c:v>0.032µ or smaller</c:v>
                </c:pt>
              </c:strCache>
            </c:strRef>
          </c:cat>
          <c:val>
            <c:numRef>
              <c:f>'NFPGA Gate Count'!$C$15:$J$15</c:f>
              <c:numCache>
                <c:formatCode>0%</c:formatCode>
                <c:ptCount val="8"/>
                <c:pt idx="0">
                  <c:v>5.8333333333333334E-2</c:v>
                </c:pt>
                <c:pt idx="1">
                  <c:v>6.0240963855421686E-2</c:v>
                </c:pt>
                <c:pt idx="2">
                  <c:v>2.4096385542168676E-2</c:v>
                </c:pt>
                <c:pt idx="3">
                  <c:v>3.614457831325301E-2</c:v>
                </c:pt>
                <c:pt idx="4">
                  <c:v>0.10843373493975904</c:v>
                </c:pt>
                <c:pt idx="5">
                  <c:v>8.4337349397590355E-2</c:v>
                </c:pt>
                <c:pt idx="6">
                  <c:v>0.25301204819277107</c:v>
                </c:pt>
                <c:pt idx="7">
                  <c:v>0.38554216867469882</c:v>
                </c:pt>
              </c:numCache>
            </c:numRef>
          </c:val>
          <c:smooth val="0"/>
        </c:ser>
        <c:dLbls>
          <c:showLegendKey val="0"/>
          <c:showVal val="0"/>
          <c:showCatName val="0"/>
          <c:showSerName val="0"/>
          <c:showPercent val="0"/>
          <c:showBubbleSize val="0"/>
        </c:dLbls>
        <c:marker val="1"/>
        <c:smooth val="0"/>
        <c:axId val="345852160"/>
        <c:axId val="345866240"/>
      </c:lineChart>
      <c:catAx>
        <c:axId val="345852160"/>
        <c:scaling>
          <c:orientation val="minMax"/>
        </c:scaling>
        <c:delete val="0"/>
        <c:axPos val="b"/>
        <c:majorTickMark val="out"/>
        <c:minorTickMark val="none"/>
        <c:tickLblPos val="nextTo"/>
        <c:txPr>
          <a:bodyPr rot="-2700000" vert="horz"/>
          <a:lstStyle/>
          <a:p>
            <a:pPr>
              <a:defRPr sz="1200" b="1"/>
            </a:pPr>
            <a:endParaRPr lang="en-US"/>
          </a:p>
        </c:txPr>
        <c:crossAx val="345866240"/>
        <c:crosses val="autoZero"/>
        <c:auto val="1"/>
        <c:lblAlgn val="ctr"/>
        <c:lblOffset val="100"/>
        <c:noMultiLvlLbl val="0"/>
      </c:catAx>
      <c:valAx>
        <c:axId val="345866240"/>
        <c:scaling>
          <c:orientation val="minMax"/>
          <c:max val="0.4"/>
          <c:min val="0"/>
        </c:scaling>
        <c:delete val="0"/>
        <c:axPos val="l"/>
        <c:majorGridlines>
          <c:spPr>
            <a:ln>
              <a:solidFill>
                <a:schemeClr val="bg1">
                  <a:lumMod val="75000"/>
                </a:schemeClr>
              </a:solidFill>
            </a:ln>
          </c:spPr>
        </c:majorGridlines>
        <c:title>
          <c:tx>
            <c:rich>
              <a:bodyPr rot="-5400000" vert="horz"/>
              <a:lstStyle/>
              <a:p>
                <a:pPr>
                  <a:defRPr sz="1200"/>
                </a:pPr>
                <a:r>
                  <a:rPr lang="en-US" sz="1200" dirty="0"/>
                  <a:t>Study Participants</a:t>
                </a:r>
              </a:p>
            </c:rich>
          </c:tx>
          <c:layout>
            <c:manualLayout>
              <c:xMode val="edge"/>
              <c:yMode val="edge"/>
              <c:x val="2.0307499082474773E-3"/>
              <c:y val="0.20105201501207454"/>
            </c:manualLayout>
          </c:layout>
          <c:overlay val="0"/>
        </c:title>
        <c:numFmt formatCode="0%" sourceLinked="1"/>
        <c:majorTickMark val="out"/>
        <c:minorTickMark val="none"/>
        <c:tickLblPos val="nextTo"/>
        <c:spPr>
          <a:ln>
            <a:noFill/>
          </a:ln>
        </c:spPr>
        <c:txPr>
          <a:bodyPr/>
          <a:lstStyle/>
          <a:p>
            <a:pPr>
              <a:defRPr sz="1200" b="1"/>
            </a:pPr>
            <a:endParaRPr lang="en-US"/>
          </a:p>
        </c:txPr>
        <c:crossAx val="345852160"/>
        <c:crosses val="autoZero"/>
        <c:crossBetween val="between"/>
        <c:majorUnit val="5.000000000000001E-2"/>
        <c:minorUnit val="1.0000000000000002E-2"/>
      </c:valAx>
    </c:plotArea>
    <c:legend>
      <c:legendPos val="r"/>
      <c:layout>
        <c:manualLayout>
          <c:xMode val="edge"/>
          <c:yMode val="edge"/>
          <c:x val="0.90943135297776612"/>
          <c:y val="0.21162560535782435"/>
          <c:w val="7.9733804040777151E-2"/>
          <c:h val="0.14388275635423212"/>
        </c:manualLayout>
      </c:layout>
      <c:overlay val="0"/>
      <c:spPr>
        <a:solidFill>
          <a:schemeClr val="bg1"/>
        </a:solidFill>
      </c:spPr>
      <c:txPr>
        <a:bodyPr/>
        <a:lstStyle/>
        <a:p>
          <a:pPr>
            <a:defRPr sz="1200"/>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'NFPGA Gate Count'!$B$12</c:f>
              <c:strCache>
                <c:ptCount val="1"/>
                <c:pt idx="0">
                  <c:v>2002</c:v>
                </c:pt>
              </c:strCache>
            </c:strRef>
          </c:tx>
          <c:spPr>
            <a:ln w="57150">
              <a:solidFill>
                <a:srgbClr val="00FF00"/>
              </a:solidFill>
            </a:ln>
          </c:spPr>
          <c:marker>
            <c:symbol val="none"/>
          </c:marker>
          <c:cat>
            <c:strRef>
              <c:f>'NFPGA Gate Count'!$C$11:$K$11</c:f>
              <c:strCache>
                <c:ptCount val="9"/>
                <c:pt idx="0">
                  <c:v>100K or LESS</c:v>
                </c:pt>
                <c:pt idx="1">
                  <c:v>&gt;100K - 500K</c:v>
                </c:pt>
                <c:pt idx="2">
                  <c:v>&gt;500K - 1M</c:v>
                </c:pt>
                <c:pt idx="3">
                  <c:v>&gt;1M - 5M</c:v>
                </c:pt>
                <c:pt idx="4">
                  <c:v>&gt;5M - 10M</c:v>
                </c:pt>
                <c:pt idx="5">
                  <c:v>&gt;10M - 20M</c:v>
                </c:pt>
                <c:pt idx="6">
                  <c:v>&gt;20M-40M</c:v>
                </c:pt>
                <c:pt idx="7">
                  <c:v>&gt;40M - 60M</c:v>
                </c:pt>
                <c:pt idx="8">
                  <c:v>&gt;60M</c:v>
                </c:pt>
              </c:strCache>
            </c:strRef>
          </c:cat>
          <c:val>
            <c:numRef>
              <c:f>'NFPGA Gate Count'!$C$12:$K$12</c:f>
              <c:numCache>
                <c:formatCode>0%</c:formatCode>
                <c:ptCount val="9"/>
                <c:pt idx="0">
                  <c:v>0.3</c:v>
                </c:pt>
                <c:pt idx="1">
                  <c:v>0.25</c:v>
                </c:pt>
                <c:pt idx="2">
                  <c:v>0.15</c:v>
                </c:pt>
                <c:pt idx="3">
                  <c:v>0.22</c:v>
                </c:pt>
                <c:pt idx="4">
                  <c:v>0.06</c:v>
                </c:pt>
                <c:pt idx="5">
                  <c:v>0.03</c:v>
                </c:pt>
              </c:numCache>
            </c:numRef>
          </c:val>
          <c:smooth val="0"/>
        </c:ser>
        <c:ser>
          <c:idx val="1"/>
          <c:order val="1"/>
          <c:tx>
            <c:strRef>
              <c:f>'NFPGA Gate Count'!$B$13</c:f>
              <c:strCache>
                <c:ptCount val="1"/>
                <c:pt idx="0">
                  <c:v>2007</c:v>
                </c:pt>
              </c:strCache>
            </c:strRef>
          </c:tx>
          <c:spPr>
            <a:ln w="57150">
              <a:solidFill>
                <a:schemeClr val="accent1">
                  <a:lumMod val="40000"/>
                  <a:lumOff val="60000"/>
                </a:schemeClr>
              </a:solidFill>
            </a:ln>
          </c:spPr>
          <c:marker>
            <c:symbol val="none"/>
          </c:marker>
          <c:cat>
            <c:strRef>
              <c:f>'NFPGA Gate Count'!$C$11:$K$11</c:f>
              <c:strCache>
                <c:ptCount val="9"/>
                <c:pt idx="0">
                  <c:v>100K or LESS</c:v>
                </c:pt>
                <c:pt idx="1">
                  <c:v>&gt;100K - 500K</c:v>
                </c:pt>
                <c:pt idx="2">
                  <c:v>&gt;500K - 1M</c:v>
                </c:pt>
                <c:pt idx="3">
                  <c:v>&gt;1M - 5M</c:v>
                </c:pt>
                <c:pt idx="4">
                  <c:v>&gt;5M - 10M</c:v>
                </c:pt>
                <c:pt idx="5">
                  <c:v>&gt;10M - 20M</c:v>
                </c:pt>
                <c:pt idx="6">
                  <c:v>&gt;20M-40M</c:v>
                </c:pt>
                <c:pt idx="7">
                  <c:v>&gt;40M - 60M</c:v>
                </c:pt>
                <c:pt idx="8">
                  <c:v>&gt;60M</c:v>
                </c:pt>
              </c:strCache>
            </c:strRef>
          </c:cat>
          <c:val>
            <c:numRef>
              <c:f>'NFPGA Gate Count'!$C$13:$K$13</c:f>
              <c:numCache>
                <c:formatCode>0%</c:formatCode>
                <c:ptCount val="9"/>
                <c:pt idx="0">
                  <c:v>0.12</c:v>
                </c:pt>
                <c:pt idx="1">
                  <c:v>0.17</c:v>
                </c:pt>
                <c:pt idx="2">
                  <c:v>0.13</c:v>
                </c:pt>
                <c:pt idx="3">
                  <c:v>0.23</c:v>
                </c:pt>
                <c:pt idx="4">
                  <c:v>0.14000000000000001</c:v>
                </c:pt>
                <c:pt idx="5">
                  <c:v>0.115</c:v>
                </c:pt>
                <c:pt idx="6">
                  <c:v>0.05</c:v>
                </c:pt>
              </c:numCache>
            </c:numRef>
          </c:val>
          <c:smooth val="0"/>
        </c:ser>
        <c:ser>
          <c:idx val="2"/>
          <c:order val="2"/>
          <c:tx>
            <c:strRef>
              <c:f>'NFPGA Gate Count'!$B$14</c:f>
              <c:strCache>
                <c:ptCount val="1"/>
                <c:pt idx="0">
                  <c:v>2010</c:v>
                </c:pt>
              </c:strCache>
            </c:strRef>
          </c:tx>
          <c:spPr>
            <a:ln w="57150">
              <a:solidFill>
                <a:schemeClr val="accent1"/>
              </a:solidFill>
            </a:ln>
          </c:spPr>
          <c:marker>
            <c:symbol val="none"/>
          </c:marker>
          <c:cat>
            <c:strRef>
              <c:f>'NFPGA Gate Count'!$C$11:$K$11</c:f>
              <c:strCache>
                <c:ptCount val="9"/>
                <c:pt idx="0">
                  <c:v>100K or LESS</c:v>
                </c:pt>
                <c:pt idx="1">
                  <c:v>&gt;100K - 500K</c:v>
                </c:pt>
                <c:pt idx="2">
                  <c:v>&gt;500K - 1M</c:v>
                </c:pt>
                <c:pt idx="3">
                  <c:v>&gt;1M - 5M</c:v>
                </c:pt>
                <c:pt idx="4">
                  <c:v>&gt;5M - 10M</c:v>
                </c:pt>
                <c:pt idx="5">
                  <c:v>&gt;10M - 20M</c:v>
                </c:pt>
                <c:pt idx="6">
                  <c:v>&gt;20M-40M</c:v>
                </c:pt>
                <c:pt idx="7">
                  <c:v>&gt;40M - 60M</c:v>
                </c:pt>
                <c:pt idx="8">
                  <c:v>&gt;60M</c:v>
                </c:pt>
              </c:strCache>
            </c:strRef>
          </c:cat>
          <c:val>
            <c:numRef>
              <c:f>'NFPGA Gate Count'!$C$14:$K$14</c:f>
              <c:numCache>
                <c:formatCode>0%</c:formatCode>
                <c:ptCount val="9"/>
                <c:pt idx="0">
                  <c:v>7.0000000000000007E-2</c:v>
                </c:pt>
                <c:pt idx="1">
                  <c:v>9.5000000000000001E-2</c:v>
                </c:pt>
                <c:pt idx="2">
                  <c:v>0.106</c:v>
                </c:pt>
                <c:pt idx="3">
                  <c:v>0.17299999999999999</c:v>
                </c:pt>
                <c:pt idx="4">
                  <c:v>0.13400000000000001</c:v>
                </c:pt>
                <c:pt idx="5">
                  <c:v>0.125</c:v>
                </c:pt>
                <c:pt idx="6">
                  <c:v>6.7000000000000004E-2</c:v>
                </c:pt>
                <c:pt idx="7">
                  <c:v>7.0000000000000007E-2</c:v>
                </c:pt>
                <c:pt idx="8">
                  <c:v>0.16200000000000001</c:v>
                </c:pt>
              </c:numCache>
            </c:numRef>
          </c:val>
          <c:smooth val="0"/>
        </c:ser>
        <c:ser>
          <c:idx val="3"/>
          <c:order val="3"/>
          <c:tx>
            <c:strRef>
              <c:f>'NFPGA Gate Count'!$B$15</c:f>
              <c:strCache>
                <c:ptCount val="1"/>
                <c:pt idx="0">
                  <c:v>2012</c:v>
                </c:pt>
              </c:strCache>
            </c:strRef>
          </c:tx>
          <c:spPr>
            <a:ln w="57150">
              <a:solidFill>
                <a:schemeClr val="accent1">
                  <a:lumMod val="50000"/>
                </a:schemeClr>
              </a:solidFill>
            </a:ln>
          </c:spPr>
          <c:marker>
            <c:symbol val="none"/>
          </c:marker>
          <c:cat>
            <c:strRef>
              <c:f>'NFPGA Gate Count'!$C$11:$K$11</c:f>
              <c:strCache>
                <c:ptCount val="9"/>
                <c:pt idx="0">
                  <c:v>100K or LESS</c:v>
                </c:pt>
                <c:pt idx="1">
                  <c:v>&gt;100K - 500K</c:v>
                </c:pt>
                <c:pt idx="2">
                  <c:v>&gt;500K - 1M</c:v>
                </c:pt>
                <c:pt idx="3">
                  <c:v>&gt;1M - 5M</c:v>
                </c:pt>
                <c:pt idx="4">
                  <c:v>&gt;5M - 10M</c:v>
                </c:pt>
                <c:pt idx="5">
                  <c:v>&gt;10M - 20M</c:v>
                </c:pt>
                <c:pt idx="6">
                  <c:v>&gt;20M-40M</c:v>
                </c:pt>
                <c:pt idx="7">
                  <c:v>&gt;40M - 60M</c:v>
                </c:pt>
                <c:pt idx="8">
                  <c:v>&gt;60M</c:v>
                </c:pt>
              </c:strCache>
            </c:strRef>
          </c:cat>
          <c:val>
            <c:numRef>
              <c:f>'NFPGA Gate Count'!$C$15:$K$15</c:f>
              <c:numCache>
                <c:formatCode>0%</c:formatCode>
                <c:ptCount val="9"/>
                <c:pt idx="0">
                  <c:v>9.6385542168674704E-2</c:v>
                </c:pt>
                <c:pt idx="1">
                  <c:v>6.0240963855421686E-2</c:v>
                </c:pt>
                <c:pt idx="2">
                  <c:v>8.4337349397590355E-2</c:v>
                </c:pt>
                <c:pt idx="3">
                  <c:v>0.16867469879518071</c:v>
                </c:pt>
                <c:pt idx="4">
                  <c:v>7.2289156626506021E-2</c:v>
                </c:pt>
                <c:pt idx="5">
                  <c:v>0.18072289156626506</c:v>
                </c:pt>
                <c:pt idx="6">
                  <c:v>0.13253012048192772</c:v>
                </c:pt>
                <c:pt idx="7">
                  <c:v>3.614457831325301E-2</c:v>
                </c:pt>
                <c:pt idx="8">
                  <c:v>0.16867469879518071</c:v>
                </c:pt>
              </c:numCache>
            </c:numRef>
          </c:val>
          <c:smooth val="0"/>
        </c:ser>
        <c:dLbls>
          <c:showLegendKey val="0"/>
          <c:showVal val="0"/>
          <c:showCatName val="0"/>
          <c:showSerName val="0"/>
          <c:showPercent val="0"/>
          <c:showBubbleSize val="0"/>
        </c:dLbls>
        <c:marker val="1"/>
        <c:smooth val="0"/>
        <c:axId val="346254336"/>
        <c:axId val="346256128"/>
      </c:lineChart>
      <c:catAx>
        <c:axId val="346254336"/>
        <c:scaling>
          <c:orientation val="minMax"/>
        </c:scaling>
        <c:delete val="0"/>
        <c:axPos val="b"/>
        <c:majorTickMark val="out"/>
        <c:minorTickMark val="none"/>
        <c:tickLblPos val="nextTo"/>
        <c:txPr>
          <a:bodyPr rot="-2700000" vert="horz"/>
          <a:lstStyle/>
          <a:p>
            <a:pPr>
              <a:defRPr/>
            </a:pPr>
            <a:endParaRPr lang="en-US"/>
          </a:p>
        </c:txPr>
        <c:crossAx val="346256128"/>
        <c:crosses val="autoZero"/>
        <c:auto val="1"/>
        <c:lblAlgn val="ctr"/>
        <c:lblOffset val="100"/>
        <c:noMultiLvlLbl val="0"/>
      </c:catAx>
      <c:valAx>
        <c:axId val="346256128"/>
        <c:scaling>
          <c:orientation val="minMax"/>
          <c:max val="0.32000000000000006"/>
          <c:min val="0"/>
        </c:scaling>
        <c:delete val="0"/>
        <c:axPos val="l"/>
        <c:majorGridlines>
          <c:spPr>
            <a:ln>
              <a:solidFill>
                <a:schemeClr val="bg1">
                  <a:lumMod val="75000"/>
                </a:schemeClr>
              </a:solidFill>
            </a:ln>
          </c:spPr>
        </c:majorGridlines>
        <c:title>
          <c:tx>
            <c:rich>
              <a:bodyPr rot="-5400000" vert="horz"/>
              <a:lstStyle/>
              <a:p>
                <a:pPr>
                  <a:defRPr/>
                </a:pPr>
                <a:r>
                  <a:rPr lang="en-US"/>
                  <a:t>Non-FPGA Study Participants</a:t>
                </a:r>
              </a:p>
            </c:rich>
          </c:tx>
          <c:layout>
            <c:manualLayout>
              <c:xMode val="edge"/>
              <c:yMode val="edge"/>
              <c:x val="9.6385542168674707E-3"/>
              <c:y val="0.22192180796677524"/>
            </c:manualLayout>
          </c:layout>
          <c:overlay val="0"/>
        </c:title>
        <c:numFmt formatCode="0%" sourceLinked="1"/>
        <c:majorTickMark val="out"/>
        <c:minorTickMark val="none"/>
        <c:tickLblPos val="nextTo"/>
        <c:spPr>
          <a:ln>
            <a:noFill/>
          </a:ln>
        </c:spPr>
        <c:crossAx val="346254336"/>
        <c:crosses val="autoZero"/>
        <c:crossBetween val="between"/>
        <c:majorUnit val="5.000000000000001E-2"/>
        <c:minorUnit val="5.000000000000001E-2"/>
      </c:valAx>
    </c:plotArea>
    <c:legend>
      <c:legendPos val="r"/>
      <c:layout/>
      <c:overlay val="0"/>
    </c:legend>
    <c:plotVisOnly val="1"/>
    <c:dispBlanksAs val="gap"/>
    <c:showDLblsOverMax val="0"/>
  </c:chart>
  <c:txPr>
    <a:bodyPr/>
    <a:lstStyle/>
    <a:p>
      <a:pPr>
        <a:defRPr sz="1200" b="1"/>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'NFPGA mean'!$A$2</c:f>
              <c:strCache>
                <c:ptCount val="1"/>
                <c:pt idx="0">
                  <c:v>Mean Gates (M)</c:v>
                </c:pt>
              </c:strCache>
            </c:strRef>
          </c:tx>
          <c:spPr>
            <a:solidFill>
              <a:schemeClr val="accent1"/>
            </a:solidFill>
          </c:spPr>
          <c:invertIfNegative val="0"/>
          <c:dPt>
            <c:idx val="0"/>
            <c:invertIfNegative val="0"/>
            <c:bubble3D val="0"/>
            <c:spPr>
              <a:solidFill>
                <a:schemeClr val="accent1"/>
              </a:solidFill>
              <a:scene3d>
                <a:camera prst="orthographicFront"/>
                <a:lightRig rig="threePt" dir="t"/>
              </a:scene3d>
              <a:sp3d>
                <a:bevelT/>
                <a:bevelB/>
              </a:sp3d>
            </c:spPr>
          </c:dPt>
          <c:dPt>
            <c:idx val="1"/>
            <c:invertIfNegative val="0"/>
            <c:bubble3D val="0"/>
            <c:spPr>
              <a:solidFill>
                <a:schemeClr val="accent1"/>
              </a:solidFill>
              <a:scene3d>
                <a:camera prst="orthographicFront"/>
                <a:lightRig rig="threePt" dir="t"/>
              </a:scene3d>
              <a:sp3d>
                <a:bevelT/>
                <a:bevelB/>
              </a:sp3d>
            </c:spPr>
          </c:dPt>
          <c:dPt>
            <c:idx val="2"/>
            <c:invertIfNegative val="0"/>
            <c:bubble3D val="0"/>
            <c:spPr>
              <a:solidFill>
                <a:schemeClr val="accent1"/>
              </a:solidFill>
              <a:scene3d>
                <a:camera prst="orthographicFront"/>
                <a:lightRig rig="threePt" dir="t"/>
              </a:scene3d>
              <a:sp3d>
                <a:bevelT/>
                <a:bevelB/>
              </a:sp3d>
            </c:spPr>
          </c:dPt>
          <c:dPt>
            <c:idx val="3"/>
            <c:invertIfNegative val="0"/>
            <c:bubble3D val="0"/>
            <c:spPr>
              <a:solidFill>
                <a:schemeClr val="accent1"/>
              </a:solidFill>
              <a:scene3d>
                <a:camera prst="orthographicFront"/>
                <a:lightRig rig="threePt" dir="t"/>
              </a:scene3d>
              <a:sp3d>
                <a:bevelT/>
                <a:bevelB/>
              </a:sp3d>
            </c:spPr>
          </c:dPt>
          <c:dLbls>
            <c:txPr>
              <a:bodyPr/>
              <a:lstStyle/>
              <a:p>
                <a:pPr>
                  <a:defRPr sz="1800" b="1"/>
                </a:pPr>
                <a:endParaRPr lang="en-US"/>
              </a:p>
            </c:txPr>
            <c:showLegendKey val="0"/>
            <c:showVal val="1"/>
            <c:showCatName val="0"/>
            <c:showSerName val="0"/>
            <c:showPercent val="0"/>
            <c:showBubbleSize val="0"/>
            <c:showLeaderLines val="0"/>
          </c:dLbls>
          <c:cat>
            <c:numRef>
              <c:f>'NFPGA mean'!$B$1:$E$1</c:f>
              <c:numCache>
                <c:formatCode>General</c:formatCode>
                <c:ptCount val="4"/>
                <c:pt idx="0">
                  <c:v>2002</c:v>
                </c:pt>
                <c:pt idx="1">
                  <c:v>2007</c:v>
                </c:pt>
                <c:pt idx="2">
                  <c:v>2010</c:v>
                </c:pt>
                <c:pt idx="3">
                  <c:v>2012</c:v>
                </c:pt>
              </c:numCache>
            </c:numRef>
          </c:cat>
          <c:val>
            <c:numRef>
              <c:f>'NFPGA mean'!$B$2:$E$2</c:f>
              <c:numCache>
                <c:formatCode>0.0</c:formatCode>
                <c:ptCount val="4"/>
                <c:pt idx="0">
                  <c:v>0.4</c:v>
                </c:pt>
                <c:pt idx="1">
                  <c:v>2.7391304347826084</c:v>
                </c:pt>
                <c:pt idx="2">
                  <c:v>6.0869565217391308</c:v>
                </c:pt>
                <c:pt idx="3" formatCode="General">
                  <c:v>11.1</c:v>
                </c:pt>
              </c:numCache>
            </c:numRef>
          </c:val>
        </c:ser>
        <c:dLbls>
          <c:showLegendKey val="0"/>
          <c:showVal val="0"/>
          <c:showCatName val="0"/>
          <c:showSerName val="0"/>
          <c:showPercent val="0"/>
          <c:showBubbleSize val="0"/>
        </c:dLbls>
        <c:gapWidth val="150"/>
        <c:axId val="346632192"/>
        <c:axId val="346633728"/>
      </c:barChart>
      <c:catAx>
        <c:axId val="346632192"/>
        <c:scaling>
          <c:orientation val="minMax"/>
        </c:scaling>
        <c:delete val="0"/>
        <c:axPos val="b"/>
        <c:numFmt formatCode="General" sourceLinked="1"/>
        <c:majorTickMark val="out"/>
        <c:minorTickMark val="none"/>
        <c:tickLblPos val="nextTo"/>
        <c:txPr>
          <a:bodyPr/>
          <a:lstStyle/>
          <a:p>
            <a:pPr>
              <a:defRPr sz="1600" b="1"/>
            </a:pPr>
            <a:endParaRPr lang="en-US"/>
          </a:p>
        </c:txPr>
        <c:crossAx val="346633728"/>
        <c:crosses val="autoZero"/>
        <c:auto val="1"/>
        <c:lblAlgn val="ctr"/>
        <c:lblOffset val="100"/>
        <c:noMultiLvlLbl val="0"/>
      </c:catAx>
      <c:valAx>
        <c:axId val="346633728"/>
        <c:scaling>
          <c:orientation val="minMax"/>
          <c:max val="12"/>
          <c:min val="0"/>
        </c:scaling>
        <c:delete val="0"/>
        <c:axPos val="l"/>
        <c:majorGridlines>
          <c:spPr>
            <a:ln>
              <a:solidFill>
                <a:schemeClr val="bg1">
                  <a:lumMod val="75000"/>
                </a:schemeClr>
              </a:solidFill>
            </a:ln>
          </c:spPr>
        </c:majorGridlines>
        <c:title>
          <c:tx>
            <c:rich>
              <a:bodyPr rot="-5400000" vert="horz"/>
              <a:lstStyle/>
              <a:p>
                <a:pPr>
                  <a:defRPr sz="1400"/>
                </a:pPr>
                <a:r>
                  <a:rPr lang="en-US" sz="1400" dirty="0" smtClean="0"/>
                  <a:t>Non-FPGA Mean Design Size Gates (M)</a:t>
                </a:r>
                <a:endParaRPr lang="en-US" sz="1400" dirty="0"/>
              </a:p>
            </c:rich>
          </c:tx>
          <c:layout>
            <c:manualLayout>
              <c:xMode val="edge"/>
              <c:yMode val="edge"/>
              <c:x val="4.4444367707734429E-3"/>
              <c:y val="7.8697742934141848E-2"/>
            </c:manualLayout>
          </c:layout>
          <c:overlay val="0"/>
        </c:title>
        <c:numFmt formatCode="0" sourceLinked="0"/>
        <c:majorTickMark val="out"/>
        <c:minorTickMark val="none"/>
        <c:tickLblPos val="nextTo"/>
        <c:spPr>
          <a:ln>
            <a:noFill/>
          </a:ln>
        </c:spPr>
        <c:txPr>
          <a:bodyPr/>
          <a:lstStyle/>
          <a:p>
            <a:pPr>
              <a:defRPr sz="1600" b="1"/>
            </a:pPr>
            <a:endParaRPr lang="en-US"/>
          </a:p>
        </c:txPr>
        <c:crossAx val="346632192"/>
        <c:crosses val="autoZero"/>
        <c:crossBetween val="between"/>
        <c:majorUnit val="2"/>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80164543633533E-2"/>
          <c:y val="3.1220611061774546E-2"/>
          <c:w val="0.86359780456218016"/>
          <c:h val="0.79852655006713247"/>
        </c:manualLayout>
      </c:layout>
      <c:lineChart>
        <c:grouping val="standard"/>
        <c:varyColors val="0"/>
        <c:ser>
          <c:idx val="0"/>
          <c:order val="0"/>
          <c:tx>
            <c:strRef>
              <c:f>'NFPGA Embedded Processors'!$B$12</c:f>
              <c:strCache>
                <c:ptCount val="1"/>
                <c:pt idx="0">
                  <c:v>2004</c:v>
                </c:pt>
              </c:strCache>
            </c:strRef>
          </c:tx>
          <c:spPr>
            <a:ln w="57150">
              <a:solidFill>
                <a:srgbClr val="00FF00"/>
              </a:solidFill>
            </a:ln>
          </c:spPr>
          <c:marker>
            <c:symbol val="none"/>
          </c:marker>
          <c:cat>
            <c:strRef>
              <c:f>'NFPGA Embedded Processors'!$C$11:$H$11</c:f>
              <c:strCache>
                <c:ptCount val="6"/>
                <c:pt idx="0">
                  <c:v>NONE</c:v>
                </c:pt>
                <c:pt idx="1">
                  <c:v>1</c:v>
                </c:pt>
                <c:pt idx="2">
                  <c:v>2</c:v>
                </c:pt>
                <c:pt idx="3">
                  <c:v>3</c:v>
                </c:pt>
                <c:pt idx="4">
                  <c:v>4</c:v>
                </c:pt>
                <c:pt idx="5">
                  <c:v>5 or MORE</c:v>
                </c:pt>
              </c:strCache>
            </c:strRef>
          </c:cat>
          <c:val>
            <c:numRef>
              <c:f>'NFPGA Embedded Processors'!$C$12:$H$12</c:f>
              <c:numCache>
                <c:formatCode>0%</c:formatCode>
                <c:ptCount val="6"/>
                <c:pt idx="0">
                  <c:v>0.48000000000000032</c:v>
                </c:pt>
                <c:pt idx="1">
                  <c:v>0.35000000000000031</c:v>
                </c:pt>
                <c:pt idx="2">
                  <c:v>0.11000000000000006</c:v>
                </c:pt>
                <c:pt idx="3">
                  <c:v>7.0000000000000034E-2</c:v>
                </c:pt>
              </c:numCache>
            </c:numRef>
          </c:val>
          <c:smooth val="0"/>
        </c:ser>
        <c:ser>
          <c:idx val="1"/>
          <c:order val="1"/>
          <c:tx>
            <c:strRef>
              <c:f>'NFPGA Embedded Processors'!$B$13</c:f>
              <c:strCache>
                <c:ptCount val="1"/>
                <c:pt idx="0">
                  <c:v>2007</c:v>
                </c:pt>
              </c:strCache>
            </c:strRef>
          </c:tx>
          <c:spPr>
            <a:ln w="57150">
              <a:solidFill>
                <a:schemeClr val="accent1">
                  <a:lumMod val="60000"/>
                  <a:lumOff val="40000"/>
                </a:schemeClr>
              </a:solidFill>
            </a:ln>
          </c:spPr>
          <c:marker>
            <c:symbol val="none"/>
          </c:marker>
          <c:cat>
            <c:strRef>
              <c:f>'NFPGA Embedded Processors'!$C$11:$H$11</c:f>
              <c:strCache>
                <c:ptCount val="6"/>
                <c:pt idx="0">
                  <c:v>NONE</c:v>
                </c:pt>
                <c:pt idx="1">
                  <c:v>1</c:v>
                </c:pt>
                <c:pt idx="2">
                  <c:v>2</c:v>
                </c:pt>
                <c:pt idx="3">
                  <c:v>3</c:v>
                </c:pt>
                <c:pt idx="4">
                  <c:v>4</c:v>
                </c:pt>
                <c:pt idx="5">
                  <c:v>5 or MORE</c:v>
                </c:pt>
              </c:strCache>
            </c:strRef>
          </c:cat>
          <c:val>
            <c:numRef>
              <c:f>'NFPGA Embedded Processors'!$C$13:$H$13</c:f>
              <c:numCache>
                <c:formatCode>0%</c:formatCode>
                <c:ptCount val="6"/>
                <c:pt idx="0">
                  <c:v>0.3200000000000004</c:v>
                </c:pt>
                <c:pt idx="1">
                  <c:v>0.3900000000000004</c:v>
                </c:pt>
                <c:pt idx="2">
                  <c:v>0.14000000000000001</c:v>
                </c:pt>
                <c:pt idx="3">
                  <c:v>6.0000000000000067E-2</c:v>
                </c:pt>
                <c:pt idx="4">
                  <c:v>3.0000000000000037E-2</c:v>
                </c:pt>
                <c:pt idx="5">
                  <c:v>7.0000000000000034E-2</c:v>
                </c:pt>
              </c:numCache>
            </c:numRef>
          </c:val>
          <c:smooth val="0"/>
        </c:ser>
        <c:ser>
          <c:idx val="2"/>
          <c:order val="2"/>
          <c:tx>
            <c:strRef>
              <c:f>'NFPGA Embedded Processors'!$B$14</c:f>
              <c:strCache>
                <c:ptCount val="1"/>
                <c:pt idx="0">
                  <c:v>2010</c:v>
                </c:pt>
              </c:strCache>
            </c:strRef>
          </c:tx>
          <c:spPr>
            <a:ln w="57150">
              <a:solidFill>
                <a:schemeClr val="accent1"/>
              </a:solidFill>
            </a:ln>
          </c:spPr>
          <c:marker>
            <c:symbol val="none"/>
          </c:marker>
          <c:cat>
            <c:strRef>
              <c:f>'NFPGA Embedded Processors'!$C$11:$H$11</c:f>
              <c:strCache>
                <c:ptCount val="6"/>
                <c:pt idx="0">
                  <c:v>NONE</c:v>
                </c:pt>
                <c:pt idx="1">
                  <c:v>1</c:v>
                </c:pt>
                <c:pt idx="2">
                  <c:v>2</c:v>
                </c:pt>
                <c:pt idx="3">
                  <c:v>3</c:v>
                </c:pt>
                <c:pt idx="4">
                  <c:v>4</c:v>
                </c:pt>
                <c:pt idx="5">
                  <c:v>5 or MORE</c:v>
                </c:pt>
              </c:strCache>
            </c:strRef>
          </c:cat>
          <c:val>
            <c:numRef>
              <c:f>'NFPGA Embedded Processors'!$C$14:$H$14</c:f>
              <c:numCache>
                <c:formatCode>0%</c:formatCode>
                <c:ptCount val="6"/>
                <c:pt idx="0">
                  <c:v>0.24000000000000016</c:v>
                </c:pt>
                <c:pt idx="1">
                  <c:v>0.27</c:v>
                </c:pt>
                <c:pt idx="2">
                  <c:v>0.21000000000000016</c:v>
                </c:pt>
                <c:pt idx="3">
                  <c:v>8.0000000000000085E-2</c:v>
                </c:pt>
                <c:pt idx="4">
                  <c:v>8.0000000000000085E-2</c:v>
                </c:pt>
                <c:pt idx="5">
                  <c:v>0.12000000000000002</c:v>
                </c:pt>
              </c:numCache>
            </c:numRef>
          </c:val>
          <c:smooth val="0"/>
        </c:ser>
        <c:ser>
          <c:idx val="3"/>
          <c:order val="3"/>
          <c:tx>
            <c:strRef>
              <c:f>'NFPGA Embedded Processors'!$B$15</c:f>
              <c:strCache>
                <c:ptCount val="1"/>
                <c:pt idx="0">
                  <c:v>2012</c:v>
                </c:pt>
              </c:strCache>
            </c:strRef>
          </c:tx>
          <c:spPr>
            <a:ln w="57150">
              <a:solidFill>
                <a:schemeClr val="accent1">
                  <a:lumMod val="50000"/>
                </a:schemeClr>
              </a:solidFill>
            </a:ln>
          </c:spPr>
          <c:marker>
            <c:symbol val="none"/>
          </c:marker>
          <c:dLbls>
            <c:dLbl>
              <c:idx val="0"/>
              <c:layout>
                <c:manualLayout>
                  <c:x val="0"/>
                  <c:y val="3.7558693379952865E-2"/>
                </c:manualLayout>
              </c:layout>
              <c:showLegendKey val="0"/>
              <c:showVal val="1"/>
              <c:showCatName val="0"/>
              <c:showSerName val="0"/>
              <c:showPercent val="0"/>
              <c:showBubbleSize val="0"/>
            </c:dLbl>
            <c:dLbl>
              <c:idx val="1"/>
              <c:layout>
                <c:manualLayout>
                  <c:x val="3.0823380544839512E-3"/>
                  <c:y val="3.487592956709909E-2"/>
                </c:manualLayout>
              </c:layout>
              <c:showLegendKey val="0"/>
              <c:showVal val="1"/>
              <c:showCatName val="0"/>
              <c:showSerName val="0"/>
              <c:showPercent val="0"/>
              <c:showBubbleSize val="0"/>
            </c:dLbl>
            <c:dLbl>
              <c:idx val="2"/>
              <c:layout>
                <c:manualLayout>
                  <c:x val="7.2518883460441236E-3"/>
                  <c:y val="-2.6827638128537764E-3"/>
                </c:manualLayout>
              </c:layout>
              <c:showLegendKey val="0"/>
              <c:showVal val="1"/>
              <c:showCatName val="0"/>
              <c:showSerName val="0"/>
              <c:showPercent val="0"/>
              <c:showBubbleSize val="0"/>
            </c:dLbl>
            <c:dLbl>
              <c:idx val="3"/>
              <c:layout>
                <c:manualLayout>
                  <c:x val="-1.6319871538195468E-3"/>
                  <c:y val="2.6827638128537796E-2"/>
                </c:manualLayout>
              </c:layout>
              <c:showLegendKey val="0"/>
              <c:showVal val="1"/>
              <c:showCatName val="0"/>
              <c:showSerName val="0"/>
              <c:showPercent val="0"/>
              <c:showBubbleSize val="0"/>
            </c:dLbl>
            <c:dLbl>
              <c:idx val="4"/>
              <c:layout>
                <c:manualLayout>
                  <c:x val="0"/>
                  <c:y val="-4.5606984818514308E-2"/>
                </c:manualLayout>
              </c:layout>
              <c:showLegendKey val="0"/>
              <c:showVal val="1"/>
              <c:showCatName val="0"/>
              <c:showSerName val="0"/>
              <c:showPercent val="0"/>
              <c:showBubbleSize val="0"/>
            </c:dLbl>
            <c:spPr>
              <a:ln>
                <a:solidFill>
                  <a:schemeClr val="accent1">
                    <a:lumMod val="50000"/>
                  </a:schemeClr>
                </a:solidFill>
              </a:ln>
            </c:spPr>
            <c:txPr>
              <a:bodyPr/>
              <a:lstStyle/>
              <a:p>
                <a:pPr>
                  <a:defRPr sz="1400" b="1"/>
                </a:pPr>
                <a:endParaRPr lang="en-US"/>
              </a:p>
            </c:txPr>
            <c:showLegendKey val="0"/>
            <c:showVal val="1"/>
            <c:showCatName val="0"/>
            <c:showSerName val="0"/>
            <c:showPercent val="0"/>
            <c:showBubbleSize val="0"/>
            <c:showLeaderLines val="0"/>
          </c:dLbls>
          <c:cat>
            <c:strRef>
              <c:f>'NFPGA Embedded Processors'!$C$11:$H$11</c:f>
              <c:strCache>
                <c:ptCount val="6"/>
                <c:pt idx="0">
                  <c:v>NONE</c:v>
                </c:pt>
                <c:pt idx="1">
                  <c:v>1</c:v>
                </c:pt>
                <c:pt idx="2">
                  <c:v>2</c:v>
                </c:pt>
                <c:pt idx="3">
                  <c:v>3</c:v>
                </c:pt>
                <c:pt idx="4">
                  <c:v>4</c:v>
                </c:pt>
                <c:pt idx="5">
                  <c:v>5 or MORE</c:v>
                </c:pt>
              </c:strCache>
            </c:strRef>
          </c:cat>
          <c:val>
            <c:numRef>
              <c:f>'NFPGA Embedded Processors'!$C$15:$H$15</c:f>
              <c:numCache>
                <c:formatCode>0%</c:formatCode>
                <c:ptCount val="6"/>
                <c:pt idx="0">
                  <c:v>0.21212121212121221</c:v>
                </c:pt>
                <c:pt idx="1">
                  <c:v>0.22222222222222238</c:v>
                </c:pt>
                <c:pt idx="2">
                  <c:v>0.27777777777777818</c:v>
                </c:pt>
                <c:pt idx="3">
                  <c:v>5.5555555555555504E-2</c:v>
                </c:pt>
                <c:pt idx="4">
                  <c:v>0.10101010101010102</c:v>
                </c:pt>
                <c:pt idx="5">
                  <c:v>0.13131313131313141</c:v>
                </c:pt>
              </c:numCache>
            </c:numRef>
          </c:val>
          <c:smooth val="0"/>
        </c:ser>
        <c:dLbls>
          <c:showLegendKey val="0"/>
          <c:showVal val="0"/>
          <c:showCatName val="0"/>
          <c:showSerName val="0"/>
          <c:showPercent val="0"/>
          <c:showBubbleSize val="0"/>
        </c:dLbls>
        <c:marker val="1"/>
        <c:smooth val="0"/>
        <c:axId val="346706304"/>
        <c:axId val="346708224"/>
      </c:lineChart>
      <c:catAx>
        <c:axId val="346706304"/>
        <c:scaling>
          <c:orientation val="minMax"/>
        </c:scaling>
        <c:delete val="0"/>
        <c:axPos val="b"/>
        <c:title>
          <c:tx>
            <c:rich>
              <a:bodyPr/>
              <a:lstStyle/>
              <a:p>
                <a:pPr>
                  <a:defRPr sz="1400" b="1"/>
                </a:pPr>
                <a:r>
                  <a:rPr lang="en-US" sz="1400" b="1" dirty="0"/>
                  <a:t>Number of Embedded </a:t>
                </a:r>
                <a:r>
                  <a:rPr lang="en-US" sz="1400" b="1" dirty="0" smtClean="0"/>
                  <a:t>Processors for Non-FPGA</a:t>
                </a:r>
                <a:r>
                  <a:rPr lang="en-US" sz="1400" b="1" baseline="0" dirty="0" smtClean="0"/>
                  <a:t> Designs</a:t>
                </a:r>
                <a:endParaRPr lang="en-US" sz="1400" b="1" dirty="0"/>
              </a:p>
            </c:rich>
          </c:tx>
          <c:layout>
            <c:manualLayout>
              <c:xMode val="edge"/>
              <c:yMode val="edge"/>
              <c:x val="0.2213067331784741"/>
              <c:y val="0.93365525090812607"/>
            </c:manualLayout>
          </c:layout>
          <c:overlay val="0"/>
        </c:title>
        <c:majorTickMark val="cross"/>
        <c:minorTickMark val="none"/>
        <c:tickLblPos val="nextTo"/>
        <c:txPr>
          <a:bodyPr/>
          <a:lstStyle/>
          <a:p>
            <a:pPr>
              <a:defRPr sz="1400" b="0"/>
            </a:pPr>
            <a:endParaRPr lang="en-US"/>
          </a:p>
        </c:txPr>
        <c:crossAx val="346708224"/>
        <c:crosses val="autoZero"/>
        <c:auto val="1"/>
        <c:lblAlgn val="ctr"/>
        <c:lblOffset val="100"/>
        <c:noMultiLvlLbl val="0"/>
      </c:catAx>
      <c:valAx>
        <c:axId val="346708224"/>
        <c:scaling>
          <c:orientation val="minMax"/>
        </c:scaling>
        <c:delete val="0"/>
        <c:axPos val="l"/>
        <c:majorGridlines>
          <c:spPr>
            <a:ln w="6350">
              <a:solidFill>
                <a:schemeClr val="bg1">
                  <a:lumMod val="75000"/>
                </a:schemeClr>
              </a:solidFill>
            </a:ln>
          </c:spPr>
        </c:majorGridlines>
        <c:title>
          <c:tx>
            <c:rich>
              <a:bodyPr rot="-5400000" vert="horz"/>
              <a:lstStyle/>
              <a:p>
                <a:pPr>
                  <a:defRPr sz="1200"/>
                </a:pPr>
                <a:r>
                  <a:rPr lang="en-US" sz="1200" dirty="0" smtClean="0"/>
                  <a:t>Non-FPGA Study Participants</a:t>
                </a:r>
                <a:endParaRPr lang="en-US" sz="1200" dirty="0"/>
              </a:p>
            </c:rich>
          </c:tx>
          <c:layout>
            <c:manualLayout>
              <c:xMode val="edge"/>
              <c:yMode val="edge"/>
              <c:x val="4.8959953587914586E-3"/>
              <c:y val="0.19596702439667388"/>
            </c:manualLayout>
          </c:layout>
          <c:overlay val="0"/>
        </c:title>
        <c:numFmt formatCode="0%" sourceLinked="1"/>
        <c:majorTickMark val="out"/>
        <c:minorTickMark val="none"/>
        <c:tickLblPos val="nextTo"/>
        <c:spPr>
          <a:ln>
            <a:noFill/>
          </a:ln>
        </c:spPr>
        <c:txPr>
          <a:bodyPr/>
          <a:lstStyle/>
          <a:p>
            <a:pPr>
              <a:defRPr sz="1400" b="0"/>
            </a:pPr>
            <a:endParaRPr lang="en-US"/>
          </a:p>
        </c:txPr>
        <c:crossAx val="346706304"/>
        <c:crosses val="autoZero"/>
        <c:crossBetween val="between"/>
      </c:valAx>
    </c:plotArea>
    <c:legend>
      <c:legendPos val="r"/>
      <c:layout>
        <c:manualLayout>
          <c:xMode val="edge"/>
          <c:yMode val="edge"/>
          <c:x val="0.71781452067873119"/>
          <c:y val="0.22185020291834004"/>
          <c:w val="0.12554469104671587"/>
          <c:h val="0.2182713537437441"/>
        </c:manualLayout>
      </c:layout>
      <c:overlay val="0"/>
      <c:spPr>
        <a:ln>
          <a:solidFill>
            <a:schemeClr val="tx1"/>
          </a:solidFill>
        </a:ln>
      </c:spPr>
      <c:txPr>
        <a:bodyPr/>
        <a:lstStyle/>
        <a:p>
          <a:pPr>
            <a:defRPr sz="1200" b="1"/>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'NPGA Mean Embedded Processors'!$B$8</c:f>
              <c:strCache>
                <c:ptCount val="1"/>
                <c:pt idx="0">
                  <c:v>Embedded</c:v>
                </c:pt>
              </c:strCache>
            </c:strRef>
          </c:tx>
          <c:spPr>
            <a:solidFill>
              <a:schemeClr val="accent1"/>
            </a:solidFill>
            <a:ln>
              <a:solidFill>
                <a:srgbClr val="00FF00"/>
              </a:solidFill>
            </a:ln>
          </c:spPr>
          <c:invertIfNegative val="0"/>
          <c:dPt>
            <c:idx val="0"/>
            <c:invertIfNegative val="0"/>
            <c:bubble3D val="0"/>
            <c:spPr>
              <a:solidFill>
                <a:schemeClr val="accent1"/>
              </a:solidFill>
              <a:ln>
                <a:solidFill>
                  <a:srgbClr val="FFC000"/>
                </a:solidFill>
              </a:ln>
              <a:scene3d>
                <a:camera prst="orthographicFront"/>
                <a:lightRig rig="threePt" dir="t"/>
              </a:scene3d>
              <a:sp3d>
                <a:bevelT/>
                <a:bevelB/>
              </a:sp3d>
            </c:spPr>
          </c:dPt>
          <c:dPt>
            <c:idx val="1"/>
            <c:invertIfNegative val="0"/>
            <c:bubble3D val="0"/>
            <c:spPr>
              <a:solidFill>
                <a:schemeClr val="accent1"/>
              </a:solidFill>
              <a:ln>
                <a:solidFill>
                  <a:schemeClr val="accent1">
                    <a:lumMod val="50000"/>
                  </a:schemeClr>
                </a:solidFill>
              </a:ln>
              <a:scene3d>
                <a:camera prst="orthographicFront"/>
                <a:lightRig rig="threePt" dir="t"/>
              </a:scene3d>
              <a:sp3d>
                <a:bevelT/>
                <a:bevelB/>
              </a:sp3d>
            </c:spPr>
          </c:dPt>
          <c:dPt>
            <c:idx val="2"/>
            <c:invertIfNegative val="0"/>
            <c:bubble3D val="0"/>
            <c:spPr>
              <a:solidFill>
                <a:schemeClr val="accent1"/>
              </a:solidFill>
              <a:ln>
                <a:noFill/>
              </a:ln>
              <a:scene3d>
                <a:camera prst="orthographicFront"/>
                <a:lightRig rig="threePt" dir="t"/>
              </a:scene3d>
              <a:sp3d>
                <a:bevelT/>
                <a:bevelB/>
              </a:sp3d>
            </c:spPr>
          </c:dPt>
          <c:dPt>
            <c:idx val="3"/>
            <c:invertIfNegative val="0"/>
            <c:bubble3D val="0"/>
            <c:spPr>
              <a:solidFill>
                <a:schemeClr val="accent1"/>
              </a:solidFill>
              <a:ln>
                <a:solidFill>
                  <a:srgbClr val="33CC33"/>
                </a:solidFill>
              </a:ln>
              <a:scene3d>
                <a:camera prst="orthographicFront"/>
                <a:lightRig rig="threePt" dir="t"/>
              </a:scene3d>
              <a:sp3d>
                <a:bevelT/>
                <a:bevelB/>
              </a:sp3d>
            </c:spPr>
          </c:dPt>
          <c:dLbls>
            <c:txPr>
              <a:bodyPr/>
              <a:lstStyle/>
              <a:p>
                <a:pPr>
                  <a:defRPr sz="1600" b="1"/>
                </a:pPr>
                <a:endParaRPr lang="en-US"/>
              </a:p>
            </c:txPr>
            <c:showLegendKey val="0"/>
            <c:showVal val="1"/>
            <c:showCatName val="0"/>
            <c:showSerName val="0"/>
            <c:showPercent val="0"/>
            <c:showBubbleSize val="0"/>
            <c:showLeaderLines val="0"/>
          </c:dLbls>
          <c:cat>
            <c:numRef>
              <c:f>'NPGA Mean Embedded Processors'!$A$9:$A$12</c:f>
              <c:numCache>
                <c:formatCode>General</c:formatCode>
                <c:ptCount val="4"/>
                <c:pt idx="0">
                  <c:v>2004</c:v>
                </c:pt>
                <c:pt idx="1">
                  <c:v>2007</c:v>
                </c:pt>
                <c:pt idx="2">
                  <c:v>2010</c:v>
                </c:pt>
                <c:pt idx="3">
                  <c:v>2012</c:v>
                </c:pt>
              </c:numCache>
            </c:numRef>
          </c:cat>
          <c:val>
            <c:numRef>
              <c:f>'NPGA Mean Embedded Processors'!$B$9:$B$12</c:f>
              <c:numCache>
                <c:formatCode>0.00</c:formatCode>
                <c:ptCount val="4"/>
                <c:pt idx="0">
                  <c:v>1.0571428571428572</c:v>
                </c:pt>
                <c:pt idx="1">
                  <c:v>1.4615384615384617</c:v>
                </c:pt>
                <c:pt idx="2">
                  <c:v>1.9629629629629641</c:v>
                </c:pt>
                <c:pt idx="3">
                  <c:v>2.25</c:v>
                </c:pt>
              </c:numCache>
            </c:numRef>
          </c:val>
        </c:ser>
        <c:dLbls>
          <c:showLegendKey val="0"/>
          <c:showVal val="0"/>
          <c:showCatName val="0"/>
          <c:showSerName val="0"/>
          <c:showPercent val="0"/>
          <c:showBubbleSize val="0"/>
        </c:dLbls>
        <c:gapWidth val="80"/>
        <c:axId val="346366720"/>
        <c:axId val="346368256"/>
      </c:barChart>
      <c:catAx>
        <c:axId val="346366720"/>
        <c:scaling>
          <c:orientation val="minMax"/>
        </c:scaling>
        <c:delete val="0"/>
        <c:axPos val="b"/>
        <c:numFmt formatCode="General" sourceLinked="1"/>
        <c:majorTickMark val="out"/>
        <c:minorTickMark val="none"/>
        <c:tickLblPos val="nextTo"/>
        <c:spPr>
          <a:ln>
            <a:noFill/>
          </a:ln>
        </c:spPr>
        <c:txPr>
          <a:bodyPr/>
          <a:lstStyle/>
          <a:p>
            <a:pPr>
              <a:defRPr sz="1600" b="1"/>
            </a:pPr>
            <a:endParaRPr lang="en-US"/>
          </a:p>
        </c:txPr>
        <c:crossAx val="346368256"/>
        <c:crosses val="autoZero"/>
        <c:auto val="1"/>
        <c:lblAlgn val="ctr"/>
        <c:lblOffset val="100"/>
        <c:noMultiLvlLbl val="0"/>
      </c:catAx>
      <c:valAx>
        <c:axId val="346368256"/>
        <c:scaling>
          <c:orientation val="minMax"/>
          <c:max val="3"/>
          <c:min val="0"/>
        </c:scaling>
        <c:delete val="0"/>
        <c:axPos val="l"/>
        <c:majorGridlines>
          <c:spPr>
            <a:ln>
              <a:solidFill>
                <a:schemeClr val="bg1">
                  <a:lumMod val="75000"/>
                </a:schemeClr>
              </a:solidFill>
            </a:ln>
          </c:spPr>
        </c:majorGridlines>
        <c:minorGridlines>
          <c:spPr>
            <a:ln w="6350">
              <a:solidFill>
                <a:schemeClr val="bg1">
                  <a:lumMod val="75000"/>
                </a:schemeClr>
              </a:solidFill>
            </a:ln>
          </c:spPr>
        </c:minorGridlines>
        <c:title>
          <c:tx>
            <c:rich>
              <a:bodyPr rot="-5400000" vert="horz"/>
              <a:lstStyle/>
              <a:p>
                <a:pPr>
                  <a:defRPr sz="1400"/>
                </a:pPr>
                <a:r>
                  <a:rPr lang="en-US" sz="1400" dirty="0" smtClean="0"/>
                  <a:t>Non-FPGA Mean number </a:t>
                </a:r>
              </a:p>
              <a:p>
                <a:pPr>
                  <a:defRPr sz="1400"/>
                </a:pPr>
                <a:r>
                  <a:rPr lang="en-US" sz="1400" dirty="0" smtClean="0"/>
                  <a:t>of Embedded Processors</a:t>
                </a:r>
                <a:endParaRPr lang="en-US" sz="1400" dirty="0"/>
              </a:p>
            </c:rich>
          </c:tx>
          <c:layout>
            <c:manualLayout>
              <c:xMode val="edge"/>
              <c:yMode val="edge"/>
              <c:x val="2.9578877141571841E-3"/>
              <c:y val="0.22841265323762242"/>
            </c:manualLayout>
          </c:layout>
          <c:overlay val="0"/>
        </c:title>
        <c:numFmt formatCode="0" sourceLinked="0"/>
        <c:majorTickMark val="out"/>
        <c:minorTickMark val="none"/>
        <c:tickLblPos val="nextTo"/>
        <c:spPr>
          <a:ln>
            <a:noFill/>
          </a:ln>
        </c:spPr>
        <c:txPr>
          <a:bodyPr/>
          <a:lstStyle/>
          <a:p>
            <a:pPr>
              <a:defRPr sz="1400" b="1"/>
            </a:pPr>
            <a:endParaRPr lang="en-US"/>
          </a:p>
        </c:txPr>
        <c:crossAx val="346366720"/>
        <c:crosses val="autoZero"/>
        <c:crossBetween val="between"/>
        <c:majorUnit val="1"/>
        <c:minorUnit val="1"/>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0.16831</cdr:x>
      <cdr:y>0.06464</cdr:y>
    </cdr:from>
    <cdr:to>
      <cdr:x>0.41066</cdr:x>
      <cdr:y>0.23948</cdr:y>
    </cdr:to>
    <cdr:sp macro="" textlink="">
      <cdr:nvSpPr>
        <cdr:cNvPr id="2" name="TextBox 1"/>
        <cdr:cNvSpPr txBox="1"/>
      </cdr:nvSpPr>
      <cdr:spPr>
        <a:xfrm xmlns:a="http://schemas.openxmlformats.org/drawingml/2006/main">
          <a:off x="1428530" y="307240"/>
          <a:ext cx="2056973" cy="830997"/>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none" rtlCol="0">
          <a:spAutoFit/>
        </a:bodyPr>
        <a:lstStyle xmlns:a="http://schemas.openxmlformats.org/drawingml/2006/main"/>
        <a:p xmlns:a="http://schemas.openxmlformats.org/drawingml/2006/main">
          <a:pPr algn="ctr"/>
          <a:r>
            <a:rPr lang="en-US" sz="1600" b="1" dirty="0" smtClean="0">
              <a:solidFill>
                <a:schemeClr val="bg1"/>
              </a:solidFill>
            </a:rPr>
            <a:t>2007: Mean 90nm</a:t>
          </a:r>
        </a:p>
        <a:p xmlns:a="http://schemas.openxmlformats.org/drawingml/2006/main">
          <a:pPr algn="ctr"/>
          <a:r>
            <a:rPr lang="en-US" sz="1600" b="1" dirty="0" smtClean="0">
              <a:solidFill>
                <a:schemeClr val="bg1"/>
              </a:solidFill>
            </a:rPr>
            <a:t>2010:</a:t>
          </a:r>
          <a:r>
            <a:rPr lang="en-US" sz="1600" b="1" baseline="0" dirty="0" smtClean="0">
              <a:solidFill>
                <a:schemeClr val="bg1"/>
              </a:solidFill>
            </a:rPr>
            <a:t> Mean 65nm</a:t>
          </a:r>
        </a:p>
        <a:p xmlns:a="http://schemas.openxmlformats.org/drawingml/2006/main">
          <a:pPr algn="ctr"/>
          <a:r>
            <a:rPr lang="en-US" sz="1600" b="1" baseline="0" dirty="0" smtClean="0">
              <a:solidFill>
                <a:schemeClr val="bg1"/>
              </a:solidFill>
            </a:rPr>
            <a:t>2012: Mean 45nm</a:t>
          </a:r>
          <a:endParaRPr lang="en-US" sz="1600" b="1" dirty="0" smtClean="0">
            <a:solidFill>
              <a:schemeClr val="bg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0.41553</cdr:x>
      <cdr:y>0.07366</cdr:y>
    </cdr:from>
    <cdr:to>
      <cdr:x>0.96348</cdr:x>
      <cdr:y>0.14743</cdr:y>
    </cdr:to>
    <cdr:sp macro="" textlink="">
      <cdr:nvSpPr>
        <cdr:cNvPr id="2" name="TextBox 1"/>
        <cdr:cNvSpPr txBox="1"/>
      </cdr:nvSpPr>
      <cdr:spPr>
        <a:xfrm xmlns:a="http://schemas.openxmlformats.org/drawingml/2006/main">
          <a:off x="3494856" y="342402"/>
          <a:ext cx="4608600" cy="342898"/>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bg1"/>
              </a:solidFill>
            </a:rPr>
            <a:t>Median Verification Resources:</a:t>
          </a:r>
          <a:r>
            <a:rPr lang="en-US" sz="1600" b="1" baseline="0" dirty="0" smtClean="0">
              <a:solidFill>
                <a:schemeClr val="bg1"/>
              </a:solidFill>
            </a:rPr>
            <a:t> </a:t>
          </a:r>
          <a:r>
            <a:rPr lang="en-US" sz="1600" b="1" baseline="0" dirty="0">
              <a:solidFill>
                <a:schemeClr val="bg1"/>
              </a:solidFill>
            </a:rPr>
            <a:t>20% -29%</a:t>
          </a:r>
          <a:endParaRPr lang="en-US" sz="16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0.44066</cdr:x>
      <cdr:y>0.0621</cdr:y>
    </cdr:from>
    <cdr:to>
      <cdr:x>0.96133</cdr:x>
      <cdr:y>0.22275</cdr:y>
    </cdr:to>
    <cdr:sp macro="" textlink="">
      <cdr:nvSpPr>
        <cdr:cNvPr id="2" name="TextBox 1"/>
        <cdr:cNvSpPr txBox="1"/>
      </cdr:nvSpPr>
      <cdr:spPr>
        <a:xfrm xmlns:a="http://schemas.openxmlformats.org/drawingml/2006/main">
          <a:off x="3960888" y="287021"/>
          <a:ext cx="4680095" cy="742527"/>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bg1"/>
              </a:solidFill>
            </a:rPr>
            <a:t>About a 1/3</a:t>
          </a:r>
          <a:r>
            <a:rPr lang="en-US" sz="1400" b="1" baseline="30000" dirty="0" smtClean="0">
              <a:solidFill>
                <a:schemeClr val="bg1"/>
              </a:solidFill>
            </a:rPr>
            <a:t>rd</a:t>
          </a:r>
          <a:r>
            <a:rPr lang="en-US" sz="1400" b="1" dirty="0" smtClean="0">
              <a:solidFill>
                <a:schemeClr val="bg1"/>
              </a:solidFill>
            </a:rPr>
            <a:t> of </a:t>
          </a:r>
          <a:r>
            <a:rPr lang="en-US" sz="1400" b="1" dirty="0">
              <a:solidFill>
                <a:schemeClr val="bg1"/>
              </a:solidFill>
            </a:rPr>
            <a:t>designs below 5</a:t>
          </a:r>
          <a:r>
            <a:rPr lang="en-US" sz="1400" b="1" dirty="0" smtClean="0">
              <a:solidFill>
                <a:schemeClr val="bg1"/>
              </a:solidFill>
            </a:rPr>
            <a:t>M </a:t>
          </a:r>
          <a:r>
            <a:rPr lang="en-US" sz="1400" b="1" dirty="0">
              <a:solidFill>
                <a:schemeClr val="bg1"/>
              </a:solidFill>
            </a:rPr>
            <a:t>gates</a:t>
          </a:r>
        </a:p>
        <a:p xmlns:a="http://schemas.openxmlformats.org/drawingml/2006/main">
          <a:r>
            <a:rPr lang="en-US" sz="1400" b="1" dirty="0" smtClean="0">
              <a:solidFill>
                <a:schemeClr val="bg1"/>
              </a:solidFill>
            </a:rPr>
            <a:t>About a 1/3</a:t>
          </a:r>
          <a:r>
            <a:rPr lang="en-US" sz="1400" b="1" baseline="30000" dirty="0" smtClean="0">
              <a:solidFill>
                <a:schemeClr val="bg1"/>
              </a:solidFill>
            </a:rPr>
            <a:t>rd</a:t>
          </a:r>
          <a:r>
            <a:rPr lang="en-US" sz="1400" b="1" dirty="0" smtClean="0">
              <a:solidFill>
                <a:schemeClr val="bg1"/>
              </a:solidFill>
            </a:rPr>
            <a:t> of </a:t>
          </a:r>
          <a:r>
            <a:rPr lang="en-US" sz="1400" b="1" dirty="0">
              <a:solidFill>
                <a:schemeClr val="bg1"/>
              </a:solidFill>
            </a:rPr>
            <a:t>design between </a:t>
          </a:r>
          <a:r>
            <a:rPr lang="en-US" sz="1400" b="1" dirty="0" smtClean="0">
              <a:solidFill>
                <a:schemeClr val="bg1"/>
              </a:solidFill>
            </a:rPr>
            <a:t>5M - 20M </a:t>
          </a:r>
          <a:r>
            <a:rPr lang="en-US" sz="1400" b="1" dirty="0">
              <a:solidFill>
                <a:schemeClr val="bg1"/>
              </a:solidFill>
            </a:rPr>
            <a:t>gates</a:t>
          </a:r>
        </a:p>
        <a:p xmlns:a="http://schemas.openxmlformats.org/drawingml/2006/main">
          <a:r>
            <a:rPr lang="en-US" sz="1400" b="1" dirty="0" smtClean="0">
              <a:solidFill>
                <a:schemeClr val="bg1"/>
              </a:solidFill>
            </a:rPr>
            <a:t>About a 1/3</a:t>
          </a:r>
          <a:r>
            <a:rPr lang="en-US" sz="1400" b="1" baseline="30000" dirty="0" smtClean="0">
              <a:solidFill>
                <a:schemeClr val="bg1"/>
              </a:solidFill>
            </a:rPr>
            <a:t>rd</a:t>
          </a:r>
          <a:r>
            <a:rPr lang="en-US" sz="1400" b="1" dirty="0" smtClean="0">
              <a:solidFill>
                <a:schemeClr val="bg1"/>
              </a:solidFill>
            </a:rPr>
            <a:t> of designs great than 20M gates</a:t>
          </a:r>
          <a:endParaRPr lang="en-US" sz="14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0.20441</cdr:x>
      <cdr:y>0.11847</cdr:y>
    </cdr:from>
    <cdr:to>
      <cdr:x>0.43279</cdr:x>
      <cdr:y>0.30321</cdr:y>
    </cdr:to>
    <cdr:sp macro="" textlink="">
      <cdr:nvSpPr>
        <cdr:cNvPr id="2" name="TextBox 1"/>
        <cdr:cNvSpPr txBox="1"/>
      </cdr:nvSpPr>
      <cdr:spPr>
        <a:xfrm xmlns:a="http://schemas.openxmlformats.org/drawingml/2006/main">
          <a:off x="1787370" y="599912"/>
          <a:ext cx="1996962" cy="935489"/>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none" rtlCol="0" anchor="ctr"/>
        <a:lstStyle xmlns:a="http://schemas.openxmlformats.org/drawingml/2006/main"/>
        <a:p xmlns:a="http://schemas.openxmlformats.org/drawingml/2006/main">
          <a:r>
            <a:rPr lang="en-US" sz="1600" b="1" dirty="0">
              <a:solidFill>
                <a:schemeClr val="bg1"/>
              </a:solidFill>
            </a:rPr>
            <a:t>2007: Mean </a:t>
          </a:r>
          <a:r>
            <a:rPr lang="en-US" sz="1600" b="1" dirty="0" smtClean="0">
              <a:solidFill>
                <a:schemeClr val="bg1"/>
              </a:solidFill>
            </a:rPr>
            <a:t>49%</a:t>
          </a:r>
          <a:endParaRPr lang="en-US" sz="1600" b="1" dirty="0">
            <a:solidFill>
              <a:schemeClr val="bg1"/>
            </a:solidFill>
          </a:endParaRPr>
        </a:p>
        <a:p xmlns:a="http://schemas.openxmlformats.org/drawingml/2006/main">
          <a:r>
            <a:rPr lang="en-US" sz="1600" b="1" dirty="0">
              <a:solidFill>
                <a:schemeClr val="bg1"/>
              </a:solidFill>
            </a:rPr>
            <a:t>2010: Mean </a:t>
          </a:r>
          <a:r>
            <a:rPr lang="en-US" sz="1600" b="1" dirty="0" smtClean="0">
              <a:solidFill>
                <a:schemeClr val="bg1"/>
              </a:solidFill>
            </a:rPr>
            <a:t>56%</a:t>
          </a:r>
          <a:endParaRPr lang="en-US" sz="1600" b="1" dirty="0">
            <a:solidFill>
              <a:schemeClr val="bg1"/>
            </a:solidFill>
          </a:endParaRPr>
        </a:p>
        <a:p xmlns:a="http://schemas.openxmlformats.org/drawingml/2006/main">
          <a:r>
            <a:rPr lang="en-US" sz="1600" b="1" dirty="0">
              <a:solidFill>
                <a:schemeClr val="bg1"/>
              </a:solidFill>
            </a:rPr>
            <a:t>2012: Mean </a:t>
          </a:r>
          <a:r>
            <a:rPr lang="en-US" sz="1600" b="1" dirty="0" smtClean="0">
              <a:solidFill>
                <a:schemeClr val="bg1"/>
              </a:solidFill>
            </a:rPr>
            <a:t>56%</a:t>
          </a:r>
          <a:endParaRPr lang="en-US" sz="1600" b="1"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0.56027</cdr:x>
      <cdr:y>0.05674</cdr:y>
    </cdr:from>
    <cdr:to>
      <cdr:x>0.97127</cdr:x>
      <cdr:y>0.20385</cdr:y>
    </cdr:to>
    <cdr:sp macro="" textlink="">
      <cdr:nvSpPr>
        <cdr:cNvPr id="2" name="TextBox 1"/>
        <cdr:cNvSpPr txBox="1"/>
      </cdr:nvSpPr>
      <cdr:spPr>
        <a:xfrm xmlns:a="http://schemas.openxmlformats.org/drawingml/2006/main">
          <a:off x="4971477" y="273035"/>
          <a:ext cx="3646951" cy="707886"/>
        </a:xfrm>
        <a:prstGeom xmlns:a="http://schemas.openxmlformats.org/drawingml/2006/main" prst="rect">
          <a:avLst/>
        </a:prstGeom>
        <a:solidFill xmlns:a="http://schemas.openxmlformats.org/drawingml/2006/main">
          <a:schemeClr val="accent1">
            <a:lumMod val="50000"/>
          </a:schemeClr>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square" rtlCol="0">
          <a:spAutoFit/>
        </a:bodyPr>
        <a:lstStyle xmlns:a="http://schemas.openxmlformats.org/drawingml/2006/main"/>
        <a:p xmlns:a="http://schemas.openxmlformats.org/drawingml/2006/main">
          <a:r>
            <a:rPr lang="en-US" sz="2000" b="1" dirty="0" smtClean="0">
              <a:solidFill>
                <a:schemeClr val="bg1"/>
              </a:solidFill>
            </a:rPr>
            <a:t>More time spent in debug than any other task!</a:t>
          </a:r>
          <a:endParaRPr lang="en-US" sz="2000" b="1"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0.53947</cdr:x>
      <cdr:y>0.04717</cdr:y>
    </cdr:from>
    <cdr:to>
      <cdr:x>0.90901</cdr:x>
      <cdr:y>0.22589</cdr:y>
    </cdr:to>
    <cdr:sp macro="" textlink="">
      <cdr:nvSpPr>
        <cdr:cNvPr id="2" name="TextBox 1"/>
        <cdr:cNvSpPr txBox="1"/>
      </cdr:nvSpPr>
      <cdr:spPr>
        <a:xfrm xmlns:a="http://schemas.openxmlformats.org/drawingml/2006/main">
          <a:off x="4723782" y="230409"/>
          <a:ext cx="3235788" cy="872987"/>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none" rtlCol="0" anchor="ctr" anchorCtr="0"/>
        <a:lstStyle xmlns:a="http://schemas.openxmlformats.org/drawingml/2006/main"/>
        <a:p xmlns:a="http://schemas.openxmlformats.org/drawingml/2006/main">
          <a:pPr algn="ctr"/>
          <a:r>
            <a:rPr lang="en-US" sz="1600" b="1" dirty="0">
              <a:solidFill>
                <a:schemeClr val="bg1"/>
              </a:solidFill>
            </a:rPr>
            <a:t>2007: </a:t>
          </a:r>
          <a:r>
            <a:rPr lang="en-US" sz="1600" b="1" dirty="0" smtClean="0">
              <a:solidFill>
                <a:schemeClr val="bg1"/>
              </a:solidFill>
            </a:rPr>
            <a:t>67%</a:t>
          </a:r>
          <a:r>
            <a:rPr lang="en-US" sz="1600" b="1" baseline="0" dirty="0" smtClean="0">
              <a:solidFill>
                <a:schemeClr val="bg1"/>
              </a:solidFill>
            </a:rPr>
            <a:t> </a:t>
          </a:r>
          <a:r>
            <a:rPr lang="en-US" sz="1600" b="1" baseline="0" dirty="0">
              <a:solidFill>
                <a:schemeClr val="bg1"/>
              </a:solidFill>
            </a:rPr>
            <a:t>behind schedule</a:t>
          </a:r>
        </a:p>
        <a:p xmlns:a="http://schemas.openxmlformats.org/drawingml/2006/main">
          <a:pPr algn="ctr"/>
          <a:r>
            <a:rPr lang="en-US" sz="1600" b="1" baseline="0" dirty="0">
              <a:solidFill>
                <a:schemeClr val="bg1"/>
              </a:solidFill>
            </a:rPr>
            <a:t>2010: </a:t>
          </a:r>
          <a:r>
            <a:rPr lang="en-US" sz="1600" b="1" baseline="0" dirty="0" smtClean="0">
              <a:solidFill>
                <a:schemeClr val="bg1"/>
              </a:solidFill>
            </a:rPr>
            <a:t>66% </a:t>
          </a:r>
          <a:r>
            <a:rPr lang="en-US" sz="1600" b="1" baseline="0" dirty="0">
              <a:solidFill>
                <a:schemeClr val="bg1"/>
              </a:solidFill>
            </a:rPr>
            <a:t>behind schedule</a:t>
          </a:r>
        </a:p>
        <a:p xmlns:a="http://schemas.openxmlformats.org/drawingml/2006/main">
          <a:pPr algn="ctr"/>
          <a:r>
            <a:rPr lang="en-US" sz="1600" b="1" baseline="0" dirty="0">
              <a:solidFill>
                <a:schemeClr val="bg1"/>
              </a:solidFill>
            </a:rPr>
            <a:t>2012: </a:t>
          </a:r>
          <a:r>
            <a:rPr lang="en-US" sz="1600" b="1" baseline="0" dirty="0" smtClean="0">
              <a:solidFill>
                <a:schemeClr val="bg1"/>
              </a:solidFill>
            </a:rPr>
            <a:t>67% </a:t>
          </a:r>
          <a:r>
            <a:rPr lang="en-US" sz="1600" b="1" baseline="0" dirty="0">
              <a:solidFill>
                <a:schemeClr val="bg1"/>
              </a:solidFill>
            </a:rPr>
            <a:t>behind schedule</a:t>
          </a:r>
        </a:p>
        <a:p xmlns:a="http://schemas.openxmlformats.org/drawingml/2006/main">
          <a:pPr algn="ctr"/>
          <a:endParaRPr lang="en-US" sz="1600" b="1"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0.53958</cdr:x>
      <cdr:y>0.05007</cdr:y>
    </cdr:from>
    <cdr:to>
      <cdr:x>0.95867</cdr:x>
      <cdr:y>0.17159</cdr:y>
    </cdr:to>
    <cdr:sp macro="" textlink="">
      <cdr:nvSpPr>
        <cdr:cNvPr id="2" name="TextBox 1"/>
        <cdr:cNvSpPr txBox="1"/>
      </cdr:nvSpPr>
      <cdr:spPr>
        <a:xfrm xmlns:a="http://schemas.openxmlformats.org/drawingml/2006/main">
          <a:off x="4911570" y="246491"/>
          <a:ext cx="3814796" cy="598275"/>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bg1"/>
              </a:solidFill>
              <a:effectLst/>
              <a:latin typeface="+mn-lt"/>
              <a:ea typeface="+mn-ea"/>
              <a:cs typeface="+mn-cs"/>
            </a:rPr>
            <a:t>Non-FPGA:</a:t>
          </a:r>
          <a:r>
            <a:rPr lang="en-US" sz="1600" b="1" baseline="0" dirty="0">
              <a:solidFill>
                <a:schemeClr val="bg1"/>
              </a:solidFill>
              <a:effectLst/>
              <a:latin typeface="+mn-lt"/>
              <a:ea typeface="+mn-ea"/>
              <a:cs typeface="+mn-cs"/>
            </a:rPr>
            <a:t> 67% behind schedule</a:t>
          </a:r>
          <a:endParaRPr lang="en-US" sz="1600" dirty="0">
            <a:solidFill>
              <a:schemeClr val="bg1"/>
            </a:solidFill>
            <a:effectLst/>
          </a:endParaRPr>
        </a:p>
        <a:p xmlns:a="http://schemas.openxmlformats.org/drawingml/2006/main">
          <a:r>
            <a:rPr lang="en-US" sz="1600" b="1" baseline="0" dirty="0">
              <a:solidFill>
                <a:schemeClr val="bg1"/>
              </a:solidFill>
              <a:effectLst/>
              <a:latin typeface="+mn-lt"/>
              <a:ea typeface="+mn-ea"/>
              <a:cs typeface="+mn-cs"/>
            </a:rPr>
            <a:t>        </a:t>
          </a:r>
          <a:r>
            <a:rPr lang="en-US" sz="1600" b="1" baseline="0" dirty="0" smtClean="0">
              <a:solidFill>
                <a:schemeClr val="bg1"/>
              </a:solidFill>
              <a:effectLst/>
              <a:latin typeface="+mn-lt"/>
              <a:ea typeface="+mn-ea"/>
              <a:cs typeface="+mn-cs"/>
            </a:rPr>
            <a:t>FPGA</a:t>
          </a:r>
          <a:r>
            <a:rPr lang="en-US" sz="1600" b="1" baseline="0" dirty="0">
              <a:solidFill>
                <a:schemeClr val="bg1"/>
              </a:solidFill>
              <a:effectLst/>
              <a:latin typeface="+mn-lt"/>
              <a:ea typeface="+mn-ea"/>
              <a:cs typeface="+mn-cs"/>
            </a:rPr>
            <a:t>: 67% behind schedule</a:t>
          </a:r>
          <a:endParaRPr lang="en-US" sz="1600" dirty="0">
            <a:solidFill>
              <a:schemeClr val="bg1"/>
            </a:solidFill>
            <a:effectLst/>
          </a:endParaRPr>
        </a:p>
        <a:p xmlns:a="http://schemas.openxmlformats.org/drawingml/2006/main">
          <a:endParaRPr lang="en-US" sz="1600" dirty="0">
            <a:solidFill>
              <a:schemeClr val="bg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0.22668</cdr:x>
      <cdr:y>0.01172</cdr:y>
    </cdr:from>
    <cdr:to>
      <cdr:x>0.84943</cdr:x>
      <cdr:y>0.08416</cdr:y>
    </cdr:to>
    <cdr:sp macro="" textlink="">
      <cdr:nvSpPr>
        <cdr:cNvPr id="2" name="TextBox 1"/>
        <cdr:cNvSpPr txBox="1"/>
      </cdr:nvSpPr>
      <cdr:spPr>
        <a:xfrm xmlns:a="http://schemas.openxmlformats.org/drawingml/2006/main">
          <a:off x="2054985" y="55485"/>
          <a:ext cx="5645469" cy="342926"/>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non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600" b="1" i="1" dirty="0" err="1">
              <a:solidFill>
                <a:schemeClr val="bg1"/>
              </a:solidFill>
              <a:effectLst/>
            </a:rPr>
            <a:t>SystemVerilog</a:t>
          </a:r>
          <a:r>
            <a:rPr lang="en-US" sz="1600" b="1" i="1" baseline="0" dirty="0">
              <a:solidFill>
                <a:schemeClr val="bg1"/>
              </a:solidFill>
              <a:effectLst/>
            </a:rPr>
            <a:t>  </a:t>
          </a:r>
          <a:r>
            <a:rPr lang="en-US" sz="1600" b="1" i="1" dirty="0">
              <a:solidFill>
                <a:schemeClr val="bg1"/>
              </a:solidFill>
              <a:effectLst/>
            </a:rPr>
            <a:t>g</a:t>
          </a:r>
          <a:r>
            <a:rPr lang="en-US" sz="1600" b="1" i="1" baseline="0" dirty="0">
              <a:solidFill>
                <a:schemeClr val="bg1"/>
              </a:solidFill>
              <a:effectLst/>
            </a:rPr>
            <a:t>rew  8.3%  between  2010 and 2012</a:t>
          </a:r>
          <a:endParaRPr lang="en-US" sz="1600" b="1" i="1" dirty="0">
            <a:solidFill>
              <a:schemeClr val="bg1"/>
            </a:solidFill>
            <a:effectLs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0.29446</cdr:x>
      <cdr:y>0.0101</cdr:y>
    </cdr:from>
    <cdr:to>
      <cdr:x>0.9738</cdr:x>
      <cdr:y>0.13959</cdr:y>
    </cdr:to>
    <cdr:sp macro="" textlink="">
      <cdr:nvSpPr>
        <cdr:cNvPr id="2" name="TextBox 1"/>
        <cdr:cNvSpPr txBox="1"/>
      </cdr:nvSpPr>
      <cdr:spPr>
        <a:xfrm xmlns:a="http://schemas.openxmlformats.org/drawingml/2006/main">
          <a:off x="2589701" y="48101"/>
          <a:ext cx="5974622" cy="616682"/>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none" rtlCol="0"/>
        <a:lstStyle xmlns:a="http://schemas.openxmlformats.org/drawingml/2006/main"/>
        <a:p xmlns:a="http://schemas.openxmlformats.org/drawingml/2006/main">
          <a:pPr algn="l" defTabSz="804863">
            <a:tabLst>
              <a:tab pos="736600" algn="r"/>
            </a:tabLst>
          </a:pPr>
          <a:r>
            <a:rPr lang="en-US" sz="1600" b="1" dirty="0">
              <a:solidFill>
                <a:schemeClr val="bg1"/>
              </a:solidFill>
            </a:rPr>
            <a:t>	</a:t>
          </a:r>
          <a:r>
            <a:rPr lang="en-US" sz="1600" b="1" i="1" dirty="0" smtClean="0">
              <a:solidFill>
                <a:schemeClr val="bg1"/>
              </a:solidFill>
              <a:effectLst/>
            </a:rPr>
            <a:t>486%	UVM </a:t>
          </a:r>
          <a:r>
            <a:rPr lang="en-US" sz="1600" b="1" i="1" dirty="0">
              <a:solidFill>
                <a:schemeClr val="bg1"/>
              </a:solidFill>
              <a:effectLst/>
            </a:rPr>
            <a:t>growth between 2010 and 2012</a:t>
          </a:r>
        </a:p>
        <a:p xmlns:a="http://schemas.openxmlformats.org/drawingml/2006/main">
          <a:pPr algn="l" defTabSz="804863">
            <a:tabLst>
              <a:tab pos="736600" algn="r"/>
            </a:tabLst>
          </a:pPr>
          <a:r>
            <a:rPr lang="en-US" sz="1600" b="1" i="1" dirty="0">
              <a:solidFill>
                <a:schemeClr val="bg1"/>
              </a:solidFill>
            </a:rPr>
            <a:t>	</a:t>
          </a:r>
          <a:r>
            <a:rPr lang="en-US" sz="1600" b="1" i="1" dirty="0" smtClean="0">
              <a:solidFill>
                <a:schemeClr val="bg1"/>
              </a:solidFill>
              <a:effectLst/>
            </a:rPr>
            <a:t>46%	UVM </a:t>
          </a:r>
          <a:r>
            <a:rPr lang="en-US" sz="1600" b="1" i="1" dirty="0">
              <a:solidFill>
                <a:schemeClr val="bg1"/>
              </a:solidFill>
              <a:effectLst/>
            </a:rPr>
            <a:t>projected</a:t>
          </a:r>
          <a:r>
            <a:rPr lang="en-US" sz="1600" b="1" i="1" baseline="0" dirty="0">
              <a:solidFill>
                <a:schemeClr val="bg1"/>
              </a:solidFill>
              <a:effectLst/>
            </a:rPr>
            <a:t> growth in the next twelve months</a:t>
          </a:r>
          <a:endParaRPr lang="en-US" sz="1600" b="1" i="1" dirty="0">
            <a:solidFill>
              <a:schemeClr val="bg1"/>
            </a:solidFill>
            <a:effectLs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0.38088</cdr:x>
      <cdr:y>0.00345</cdr:y>
    </cdr:from>
    <cdr:to>
      <cdr:x>0.97238</cdr:x>
      <cdr:y>0.15764</cdr:y>
    </cdr:to>
    <cdr:sp macro="" textlink="">
      <cdr:nvSpPr>
        <cdr:cNvPr id="2" name="TextBox 1"/>
        <cdr:cNvSpPr txBox="1"/>
      </cdr:nvSpPr>
      <cdr:spPr>
        <a:xfrm xmlns:a="http://schemas.openxmlformats.org/drawingml/2006/main">
          <a:off x="3349774" y="15860"/>
          <a:ext cx="5202065" cy="707886"/>
        </a:xfrm>
        <a:prstGeom xmlns:a="http://schemas.openxmlformats.org/drawingml/2006/main" prst="rect">
          <a:avLst/>
        </a:prstGeom>
        <a:solidFill xmlns:a="http://schemas.openxmlformats.org/drawingml/2006/main">
          <a:schemeClr val="accent2"/>
        </a:solidFill>
        <a:ln xmlns:a="http://schemas.openxmlformats.org/drawingml/2006/main">
          <a:noFill/>
        </a:ln>
        <a:effectLst xmlns:a="http://schemas.openxmlformats.org/drawingml/2006/main">
          <a:outerShdw blurRad="190500" dist="228600" dir="2700000" algn="ctr">
            <a:srgbClr val="000000">
              <a:alpha val="30000"/>
            </a:srgbClr>
          </a:outerShdw>
        </a:effectLst>
        <a:scene3d xmlns:a="http://schemas.openxmlformats.org/drawingml/2006/main">
          <a:camera prst="orthographicFront">
            <a:rot lat="0" lon="0" rev="0"/>
          </a:camera>
          <a:lightRig rig="glow" dir="t">
            <a:rot lat="0" lon="0" rev="4800000"/>
          </a:lightRig>
        </a:scene3d>
        <a:sp3d xmlns:a="http://schemas.openxmlformats.org/drawingml/2006/main" prstMaterial="matte">
          <a:bevelT w="127000" h="63500"/>
        </a:sp3d>
      </cdr:spPr>
      <cdr:txBody>
        <a:bodyPr xmlns:a="http://schemas.openxmlformats.org/drawingml/2006/main" vertOverflow="clip" wrap="none" rtlCol="0">
          <a:spAutoFit/>
        </a:bodyPr>
        <a:lstStyle xmlns:a="http://schemas.openxmlformats.org/drawingml/2006/main"/>
        <a:p xmlns:a="http://schemas.openxmlformats.org/drawingml/2006/main">
          <a:r>
            <a:rPr lang="en-US" sz="2000" b="1" dirty="0" smtClean="0">
              <a:solidFill>
                <a:schemeClr val="bg1"/>
              </a:solidFill>
            </a:rPr>
            <a:t>About 10% of power managed designs</a:t>
          </a:r>
        </a:p>
        <a:p xmlns:a="http://schemas.openxmlformats.org/drawingml/2006/main">
          <a:r>
            <a:rPr lang="en-US" sz="2000" b="1" dirty="0" smtClean="0">
              <a:solidFill>
                <a:schemeClr val="bg1"/>
              </a:solidFill>
            </a:rPr>
            <a:t>perform no power-aware simulation!</a:t>
          </a:r>
          <a:endParaRPr lang="en-US" sz="20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2" name="Picture 11" descr="BKG-12x-Rules.jpg"/>
          <p:cNvPicPr>
            <a:picLocks noChangeAspect="1"/>
          </p:cNvPicPr>
          <p:nvPr/>
        </p:nvPicPr>
        <p:blipFill>
          <a:blip r:embed="rId2"/>
          <a:srcRect l="24028" t="92223"/>
          <a:stretch>
            <a:fillRect/>
          </a:stretch>
        </p:blipFill>
        <p:spPr bwMode="auto">
          <a:xfrm>
            <a:off x="0" y="8686800"/>
            <a:ext cx="6946900" cy="533400"/>
          </a:xfrm>
          <a:prstGeom prst="rect">
            <a:avLst/>
          </a:prstGeom>
          <a:noFill/>
          <a:ln w="9525">
            <a:noFill/>
            <a:miter lim="800000"/>
            <a:headEnd/>
            <a:tailEnd/>
          </a:ln>
        </p:spPr>
      </p:pic>
      <p:sp>
        <p:nvSpPr>
          <p:cNvPr id="65538" name="Rectangle 2"/>
          <p:cNvSpPr>
            <a:spLocks noGrp="1" noChangeArrowheads="1"/>
          </p:cNvSpPr>
          <p:nvPr>
            <p:ph type="hdr" sz="quarter"/>
          </p:nvPr>
        </p:nvSpPr>
        <p:spPr bwMode="auto">
          <a:xfrm>
            <a:off x="539751" y="76201"/>
            <a:ext cx="3011488" cy="231775"/>
          </a:xfrm>
          <a:prstGeom prst="rect">
            <a:avLst/>
          </a:prstGeom>
          <a:noFill/>
          <a:ln w="9525">
            <a:noFill/>
            <a:miter lim="800000"/>
            <a:headEnd/>
            <a:tailEnd/>
          </a:ln>
          <a:effectLst/>
        </p:spPr>
        <p:txBody>
          <a:bodyPr vert="horz" wrap="square" lIns="92375" tIns="46187" rIns="92375" bIns="46187" numCol="1" anchor="t" anchorCtr="0" compatLnSpc="1">
            <a:prstTxWarp prst="textNoShape">
              <a:avLst/>
            </a:prstTxWarp>
          </a:bodyPr>
          <a:lstStyle>
            <a:lvl1pPr defTabSz="923857">
              <a:defRPr sz="1000">
                <a:ea typeface="+mn-ea"/>
              </a:defRPr>
            </a:lvl1pPr>
          </a:lstStyle>
          <a:p>
            <a:pPr>
              <a:defRPr/>
            </a:pPr>
            <a:r>
              <a:rPr lang="en-US"/>
              <a:t>Presentation Title</a:t>
            </a:r>
          </a:p>
        </p:txBody>
      </p:sp>
      <p:grpSp>
        <p:nvGrpSpPr>
          <p:cNvPr id="76807" name="Group 25"/>
          <p:cNvGrpSpPr>
            <a:grpSpLocks/>
          </p:cNvGrpSpPr>
          <p:nvPr/>
        </p:nvGrpSpPr>
        <p:grpSpPr bwMode="auto">
          <a:xfrm>
            <a:off x="3460751" y="8880476"/>
            <a:ext cx="2451100" cy="327025"/>
            <a:chOff x="2445" y="4095"/>
            <a:chExt cx="1524" cy="204"/>
          </a:xfrm>
        </p:grpSpPr>
        <p:sp>
          <p:nvSpPr>
            <p:cNvPr id="65562" name="Text Box 26"/>
            <p:cNvSpPr txBox="1">
              <a:spLocks noChangeArrowheads="1"/>
            </p:cNvSpPr>
            <p:nvPr userDrawn="1"/>
          </p:nvSpPr>
          <p:spPr bwMode="auto">
            <a:xfrm>
              <a:off x="2445" y="4095"/>
              <a:ext cx="1524" cy="125"/>
            </a:xfrm>
            <a:prstGeom prst="rect">
              <a:avLst/>
            </a:prstGeom>
            <a:noFill/>
            <a:ln w="9525">
              <a:noFill/>
              <a:miter lim="800000"/>
              <a:headEnd/>
              <a:tailEnd/>
            </a:ln>
            <a:effectLst/>
          </p:spPr>
          <p:txBody>
            <a:bodyPr lIns="92382" tIns="46191" rIns="92382" bIns="46191">
              <a:spAutoFit/>
            </a:bodyPr>
            <a:lstStyle/>
            <a:p>
              <a:pPr defTabSz="923857">
                <a:spcBef>
                  <a:spcPct val="50000"/>
                </a:spcBef>
                <a:defRPr/>
              </a:pPr>
              <a:r>
                <a:rPr lang="en-US" sz="700" dirty="0">
                  <a:solidFill>
                    <a:schemeClr val="bg2"/>
                  </a:solidFill>
                </a:rPr>
                <a:t>© 2013 Mentor Graphics Corp. Company Confidential</a:t>
              </a:r>
            </a:p>
          </p:txBody>
        </p:sp>
        <p:sp>
          <p:nvSpPr>
            <p:cNvPr id="1046" name="Text Box 22"/>
            <p:cNvSpPr txBox="1">
              <a:spLocks noChangeArrowheads="1"/>
            </p:cNvSpPr>
            <p:nvPr userDrawn="1"/>
          </p:nvSpPr>
          <p:spPr bwMode="auto">
            <a:xfrm>
              <a:off x="2448" y="4164"/>
              <a:ext cx="912" cy="135"/>
            </a:xfrm>
            <a:prstGeom prst="rect">
              <a:avLst/>
            </a:prstGeom>
            <a:noFill/>
            <a:ln w="9525">
              <a:noFill/>
              <a:miter lim="800000"/>
              <a:headEnd/>
              <a:tailEnd/>
            </a:ln>
          </p:spPr>
          <p:txBody>
            <a:bodyPr lIns="92382" tIns="46191" rIns="230955" bIns="46191"/>
            <a:lstStyle/>
            <a:p>
              <a:pPr defTabSz="923857">
                <a:spcBef>
                  <a:spcPct val="50000"/>
                </a:spcBef>
                <a:defRPr/>
              </a:pPr>
              <a:r>
                <a:rPr lang="en-US" sz="800" b="1">
                  <a:solidFill>
                    <a:schemeClr val="bg2"/>
                  </a:solidFill>
                  <a:cs typeface="ＭＳ Ｐゴシック" pitchFamily="-112" charset="-128"/>
                </a:rPr>
                <a:t>www.mentor.com</a:t>
              </a:r>
            </a:p>
          </p:txBody>
        </p:sp>
      </p:grpSp>
      <p:sp>
        <p:nvSpPr>
          <p:cNvPr id="10" name="Footer Placeholder 9"/>
          <p:cNvSpPr>
            <a:spLocks noGrp="1"/>
          </p:cNvSpPr>
          <p:nvPr>
            <p:ph type="ftr" sz="quarter" idx="2"/>
          </p:nvPr>
        </p:nvSpPr>
        <p:spPr>
          <a:xfrm>
            <a:off x="463551" y="8980957"/>
            <a:ext cx="2971800" cy="237744"/>
          </a:xfrm>
          <a:prstGeom prst="rect">
            <a:avLst/>
          </a:prstGeom>
        </p:spPr>
        <p:txBody>
          <a:bodyPr vert="horz" lIns="91433" tIns="45716" rIns="91433" bIns="45716" rtlCol="0" anchor="b"/>
          <a:lstStyle>
            <a:lvl1pPr algn="l">
              <a:defRPr sz="1200"/>
            </a:lvl1pPr>
          </a:lstStyle>
          <a:p>
            <a:pPr defTabSz="923857">
              <a:defRPr/>
            </a:pPr>
            <a:r>
              <a:rPr lang="en-US" sz="800" dirty="0">
                <a:solidFill>
                  <a:srgbClr val="000000"/>
                </a:solidFill>
              </a:rPr>
              <a:t>Your Initials, Presentation Title, Month Year</a:t>
            </a:r>
          </a:p>
        </p:txBody>
      </p:sp>
      <p:sp>
        <p:nvSpPr>
          <p:cNvPr id="11" name="Slide Number Placeholder 10"/>
          <p:cNvSpPr>
            <a:spLocks noGrp="1"/>
          </p:cNvSpPr>
          <p:nvPr>
            <p:ph type="sldNum" sz="quarter" idx="3"/>
          </p:nvPr>
        </p:nvSpPr>
        <p:spPr>
          <a:xfrm>
            <a:off x="0" y="8980957"/>
            <a:ext cx="463346" cy="237744"/>
          </a:xfrm>
          <a:prstGeom prst="rect">
            <a:avLst/>
          </a:prstGeom>
        </p:spPr>
        <p:txBody>
          <a:bodyPr vert="horz" lIns="91433" tIns="45716" rIns="91433" bIns="45716" rtlCol="0" anchor="b"/>
          <a:lstStyle>
            <a:lvl1pPr algn="r">
              <a:defRPr sz="1200"/>
            </a:lvl1pPr>
          </a:lstStyle>
          <a:p>
            <a:pPr algn="ctr"/>
            <a:fld id="{D2BC424D-003F-4F60-9028-6437F3764404}" type="slidenum">
              <a:rPr lang="en-US" sz="800"/>
              <a:pPr algn="ctr"/>
              <a:t>‹#›</a:t>
            </a:fld>
            <a:endParaRPr lang="en-US" sz="800"/>
          </a:p>
        </p:txBody>
      </p:sp>
    </p:spTree>
    <p:extLst>
      <p:ext uri="{BB962C8B-B14F-4D97-AF65-F5344CB8AC3E}">
        <p14:creationId xmlns:p14="http://schemas.microsoft.com/office/powerpoint/2010/main" val="4180017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5" name="Rectangle 4"/>
          <p:cNvSpPr>
            <a:spLocks noGrp="1" noRot="1" noChangeAspect="1" noChangeArrowheads="1" noTextEdit="1"/>
          </p:cNvSpPr>
          <p:nvPr>
            <p:ph type="sldImg" idx="2"/>
          </p:nvPr>
        </p:nvSpPr>
        <p:spPr bwMode="auto">
          <a:xfrm>
            <a:off x="1400175" y="461963"/>
            <a:ext cx="4148138" cy="31115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95325" y="3611564"/>
            <a:ext cx="5556250" cy="4987925"/>
          </a:xfrm>
          <a:prstGeom prst="rect">
            <a:avLst/>
          </a:prstGeom>
          <a:noFill/>
          <a:ln w="9525">
            <a:noFill/>
            <a:miter lim="800000"/>
            <a:headEnd/>
            <a:tailEnd/>
          </a:ln>
          <a:effectLst/>
        </p:spPr>
        <p:txBody>
          <a:bodyPr vert="horz" wrap="square" lIns="92375" tIns="46187" rIns="92375" bIns="46187" numCol="1" anchor="t" anchorCtr="0" compatLnSpc="1">
            <a:prstTxWarp prst="textNoShape">
              <a:avLst/>
            </a:prstTxWarp>
          </a:bodyPr>
          <a:lstStyle/>
          <a:p>
            <a:pPr lvl="0"/>
            <a:endParaRPr lang="en-US" noProof="0" dirty="0"/>
          </a:p>
        </p:txBody>
      </p:sp>
      <p:sp>
        <p:nvSpPr>
          <p:cNvPr id="1029" name="Rectangle 5"/>
          <p:cNvSpPr>
            <a:spLocks noChangeArrowheads="1"/>
          </p:cNvSpPr>
          <p:nvPr/>
        </p:nvSpPr>
        <p:spPr bwMode="auto">
          <a:xfrm>
            <a:off x="4090989" y="6684964"/>
            <a:ext cx="4630737" cy="230187"/>
          </a:xfrm>
          <a:prstGeom prst="rect">
            <a:avLst/>
          </a:prstGeom>
          <a:noFill/>
          <a:ln w="9525">
            <a:noFill/>
            <a:miter lim="800000"/>
            <a:headEnd/>
            <a:tailEnd/>
          </a:ln>
        </p:spPr>
        <p:txBody>
          <a:bodyPr lIns="92375" tIns="46187" rIns="92375" bIns="46187"/>
          <a:lstStyle/>
          <a:p>
            <a:pPr algn="r" defTabSz="923857" eaLnBrk="0" hangingPunct="0">
              <a:defRPr/>
            </a:pPr>
            <a:endParaRPr lang="en-US" sz="800">
              <a:solidFill>
                <a:srgbClr val="7F7F7F"/>
              </a:solidFill>
              <a:cs typeface="ＭＳ Ｐゴシック" pitchFamily="-112" charset="-128"/>
            </a:endParaRPr>
          </a:p>
        </p:txBody>
      </p:sp>
      <p:sp>
        <p:nvSpPr>
          <p:cNvPr id="2" name="Rectangle 5"/>
          <p:cNvSpPr>
            <a:spLocks noChangeArrowheads="1"/>
          </p:cNvSpPr>
          <p:nvPr/>
        </p:nvSpPr>
        <p:spPr bwMode="auto">
          <a:xfrm>
            <a:off x="4090989" y="6684964"/>
            <a:ext cx="4630737" cy="230187"/>
          </a:xfrm>
          <a:prstGeom prst="rect">
            <a:avLst/>
          </a:prstGeom>
          <a:noFill/>
          <a:ln w="9525">
            <a:noFill/>
            <a:miter lim="800000"/>
            <a:headEnd/>
            <a:tailEnd/>
          </a:ln>
        </p:spPr>
        <p:txBody>
          <a:bodyPr lIns="92375" tIns="46187" rIns="92375" bIns="46187"/>
          <a:lstStyle/>
          <a:p>
            <a:pPr algn="r" defTabSz="923857" eaLnBrk="0" hangingPunct="0">
              <a:defRPr/>
            </a:pPr>
            <a:endParaRPr lang="en-US" sz="800">
              <a:solidFill>
                <a:srgbClr val="7F7F7F"/>
              </a:solidFill>
              <a:cs typeface="ＭＳ Ｐゴシック" pitchFamily="-112" charset="-128"/>
            </a:endParaRPr>
          </a:p>
        </p:txBody>
      </p:sp>
      <p:pic>
        <p:nvPicPr>
          <p:cNvPr id="59400" name="Picture 17" descr="bar a short.png"/>
          <p:cNvPicPr>
            <a:picLocks noChangeAspect="1"/>
          </p:cNvPicPr>
          <p:nvPr/>
        </p:nvPicPr>
        <p:blipFill>
          <a:blip r:embed="rId2"/>
          <a:srcRect/>
          <a:stretch>
            <a:fillRect/>
          </a:stretch>
        </p:blipFill>
        <p:spPr bwMode="auto">
          <a:xfrm>
            <a:off x="3511550" y="8870951"/>
            <a:ext cx="3435350" cy="12700"/>
          </a:xfrm>
          <a:prstGeom prst="rect">
            <a:avLst/>
          </a:prstGeom>
          <a:noFill/>
          <a:ln w="9525">
            <a:noFill/>
            <a:miter lim="800000"/>
            <a:headEnd/>
            <a:tailEnd/>
          </a:ln>
        </p:spPr>
      </p:pic>
      <p:grpSp>
        <p:nvGrpSpPr>
          <p:cNvPr id="59402" name="Group 24"/>
          <p:cNvGrpSpPr>
            <a:grpSpLocks/>
          </p:cNvGrpSpPr>
          <p:nvPr/>
        </p:nvGrpSpPr>
        <p:grpSpPr bwMode="auto">
          <a:xfrm>
            <a:off x="3381375" y="8880476"/>
            <a:ext cx="2451100" cy="327025"/>
            <a:chOff x="2445" y="4095"/>
            <a:chExt cx="1524" cy="204"/>
          </a:xfrm>
        </p:grpSpPr>
        <p:sp>
          <p:nvSpPr>
            <p:cNvPr id="67609" name="Text Box 25"/>
            <p:cNvSpPr txBox="1">
              <a:spLocks noChangeArrowheads="1"/>
            </p:cNvSpPr>
            <p:nvPr userDrawn="1"/>
          </p:nvSpPr>
          <p:spPr bwMode="auto">
            <a:xfrm>
              <a:off x="2445" y="4095"/>
              <a:ext cx="1524" cy="125"/>
            </a:xfrm>
            <a:prstGeom prst="rect">
              <a:avLst/>
            </a:prstGeom>
            <a:noFill/>
            <a:ln w="9525">
              <a:noFill/>
              <a:miter lim="800000"/>
              <a:headEnd/>
              <a:tailEnd/>
            </a:ln>
            <a:effectLst/>
          </p:spPr>
          <p:txBody>
            <a:bodyPr lIns="92382" tIns="46191" rIns="92382" bIns="46191">
              <a:spAutoFit/>
            </a:bodyPr>
            <a:lstStyle/>
            <a:p>
              <a:pPr defTabSz="923857">
                <a:spcBef>
                  <a:spcPct val="50000"/>
                </a:spcBef>
                <a:defRPr/>
              </a:pPr>
              <a:r>
                <a:rPr lang="en-US" sz="700" dirty="0">
                  <a:solidFill>
                    <a:schemeClr val="bg2"/>
                  </a:solidFill>
                </a:rPr>
                <a:t>© </a:t>
              </a:r>
              <a:r>
                <a:rPr lang="en-US" sz="700" dirty="0" smtClean="0">
                  <a:solidFill>
                    <a:schemeClr val="bg2"/>
                  </a:solidFill>
                </a:rPr>
                <a:t>2013 </a:t>
              </a:r>
              <a:r>
                <a:rPr lang="en-US" sz="700" dirty="0">
                  <a:solidFill>
                    <a:schemeClr val="bg2"/>
                  </a:solidFill>
                </a:rPr>
                <a:t>Mentor Graphics Corp. Company Confidential</a:t>
              </a:r>
            </a:p>
          </p:txBody>
        </p:sp>
        <p:sp>
          <p:nvSpPr>
            <p:cNvPr id="1046" name="Text Box 22"/>
            <p:cNvSpPr txBox="1">
              <a:spLocks noChangeArrowheads="1"/>
            </p:cNvSpPr>
            <p:nvPr userDrawn="1"/>
          </p:nvSpPr>
          <p:spPr bwMode="auto">
            <a:xfrm>
              <a:off x="2448" y="4164"/>
              <a:ext cx="912" cy="135"/>
            </a:xfrm>
            <a:prstGeom prst="rect">
              <a:avLst/>
            </a:prstGeom>
            <a:noFill/>
            <a:ln w="9525">
              <a:noFill/>
              <a:miter lim="800000"/>
              <a:headEnd/>
              <a:tailEnd/>
            </a:ln>
          </p:spPr>
          <p:txBody>
            <a:bodyPr lIns="92382" tIns="46191" rIns="230955" bIns="46191"/>
            <a:lstStyle/>
            <a:p>
              <a:pPr defTabSz="923857">
                <a:spcBef>
                  <a:spcPct val="50000"/>
                </a:spcBef>
                <a:defRPr/>
              </a:pPr>
              <a:r>
                <a:rPr lang="en-US" sz="800" b="1">
                  <a:solidFill>
                    <a:schemeClr val="bg2"/>
                  </a:solidFill>
                  <a:cs typeface="ＭＳ Ｐゴシック" pitchFamily="-112" charset="-128"/>
                </a:rPr>
                <a:t>www.mentor.com</a:t>
              </a:r>
            </a:p>
          </p:txBody>
        </p:sp>
      </p:grpSp>
      <p:pic>
        <p:nvPicPr>
          <p:cNvPr id="59403" name="Picture 12" descr="MGC-Logo_Black-72.png"/>
          <p:cNvPicPr>
            <a:picLocks noChangeAspect="1"/>
          </p:cNvPicPr>
          <p:nvPr/>
        </p:nvPicPr>
        <p:blipFill>
          <a:blip r:embed="rId3"/>
          <a:srcRect/>
          <a:stretch>
            <a:fillRect/>
          </a:stretch>
        </p:blipFill>
        <p:spPr bwMode="auto">
          <a:xfrm>
            <a:off x="6065838" y="8951914"/>
            <a:ext cx="711200" cy="233362"/>
          </a:xfrm>
          <a:prstGeom prst="rect">
            <a:avLst/>
          </a:prstGeom>
          <a:noFill/>
          <a:ln w="9525">
            <a:noFill/>
            <a:miter lim="800000"/>
            <a:headEnd/>
            <a:tailEnd/>
          </a:ln>
        </p:spPr>
      </p:pic>
      <p:sp>
        <p:nvSpPr>
          <p:cNvPr id="67586" name="Rectangle 2"/>
          <p:cNvSpPr>
            <a:spLocks noGrp="1" noChangeArrowheads="1"/>
          </p:cNvSpPr>
          <p:nvPr>
            <p:ph type="hdr" sz="quarter"/>
          </p:nvPr>
        </p:nvSpPr>
        <p:spPr bwMode="auto">
          <a:xfrm>
            <a:off x="0" y="1"/>
            <a:ext cx="6946900" cy="423863"/>
          </a:xfrm>
          <a:prstGeom prst="rect">
            <a:avLst/>
          </a:prstGeom>
          <a:noFill/>
          <a:ln w="9525">
            <a:noFill/>
            <a:miter lim="800000"/>
            <a:headEnd/>
            <a:tailEnd/>
          </a:ln>
          <a:effectLst/>
        </p:spPr>
        <p:txBody>
          <a:bodyPr vert="horz" wrap="square" lIns="91433" tIns="228583" rIns="92375" bIns="45716" numCol="1" anchor="t" anchorCtr="1" compatLnSpc="1">
            <a:prstTxWarp prst="textNoShape">
              <a:avLst/>
            </a:prstTxWarp>
          </a:bodyPr>
          <a:lstStyle>
            <a:lvl1pPr algn="ctr" defTabSz="923857">
              <a:defRPr sz="900">
                <a:ea typeface="+mn-ea"/>
              </a:defRPr>
            </a:lvl1pPr>
          </a:lstStyle>
          <a:p>
            <a:pPr>
              <a:defRPr/>
            </a:pPr>
            <a:r>
              <a:rPr lang="en-US"/>
              <a:t>Presentation Title</a:t>
            </a:r>
          </a:p>
        </p:txBody>
      </p:sp>
      <p:sp>
        <p:nvSpPr>
          <p:cNvPr id="15" name="Slide Number Placeholder 14"/>
          <p:cNvSpPr>
            <a:spLocks noGrp="1"/>
          </p:cNvSpPr>
          <p:nvPr>
            <p:ph type="sldNum" sz="quarter" idx="5"/>
          </p:nvPr>
        </p:nvSpPr>
        <p:spPr>
          <a:xfrm>
            <a:off x="1" y="8988270"/>
            <a:ext cx="466344" cy="230430"/>
          </a:xfrm>
          <a:prstGeom prst="rect">
            <a:avLst/>
          </a:prstGeom>
        </p:spPr>
        <p:txBody>
          <a:bodyPr vert="horz" lIns="91433" tIns="45716" rIns="91433" bIns="45716" rtlCol="0" anchor="b"/>
          <a:lstStyle>
            <a:lvl1pPr algn="ctr">
              <a:defRPr sz="800"/>
            </a:lvl1pPr>
          </a:lstStyle>
          <a:p>
            <a:fld id="{4EF60D13-6827-4DE5-BBDB-189D9C1C94B1}" type="slidenum">
              <a:rPr lang="en-US" smtClean="0"/>
              <a:pPr/>
              <a:t>‹#›</a:t>
            </a:fld>
            <a:endParaRPr lang="en-US"/>
          </a:p>
        </p:txBody>
      </p:sp>
      <p:sp>
        <p:nvSpPr>
          <p:cNvPr id="16" name="Footer Placeholder 15"/>
          <p:cNvSpPr>
            <a:spLocks noGrp="1"/>
          </p:cNvSpPr>
          <p:nvPr>
            <p:ph type="ftr" sz="quarter" idx="4"/>
          </p:nvPr>
        </p:nvSpPr>
        <p:spPr>
          <a:xfrm>
            <a:off x="474728" y="8988270"/>
            <a:ext cx="2971800" cy="237744"/>
          </a:xfrm>
          <a:prstGeom prst="rect">
            <a:avLst/>
          </a:prstGeom>
        </p:spPr>
        <p:txBody>
          <a:bodyPr vert="horz" lIns="91433" tIns="45716" rIns="91433" bIns="45716" rtlCol="0" anchor="b"/>
          <a:lstStyle>
            <a:lvl1pPr algn="l">
              <a:defRPr sz="800"/>
            </a:lvl1pPr>
          </a:lstStyle>
          <a:p>
            <a:r>
              <a:rPr lang="en-US" smtClean="0"/>
              <a:t>Your Initials, Presentation Title, Month Year</a:t>
            </a:r>
            <a:endParaRPr lang="en-US" dirty="0"/>
          </a:p>
        </p:txBody>
      </p:sp>
    </p:spTree>
    <p:extLst>
      <p:ext uri="{BB962C8B-B14F-4D97-AF65-F5344CB8AC3E}">
        <p14:creationId xmlns:p14="http://schemas.microsoft.com/office/powerpoint/2010/main" val="3546450968"/>
      </p:ext>
    </p:extLst>
  </p:cSld>
  <p:clrMap bg1="lt1" tx1="dk1" bg2="lt2" tx2="dk2" accent1="accent1" accent2="accent2" accent3="accent3" accent4="accent4" accent5="accent5" accent6="accent6" hlink="hlink" folHlink="folHlink"/>
  <p:hf dt="0"/>
  <p:notesStyle>
    <a:lvl1pPr algn="l" defTabSz="228600" rtl="0" eaLnBrk="0" fontAlgn="base" hangingPunct="0">
      <a:spcBef>
        <a:spcPct val="30000"/>
      </a:spcBef>
      <a:spcAft>
        <a:spcPct val="0"/>
      </a:spcAft>
      <a:defRPr sz="1200" kern="1200" baseline="0">
        <a:solidFill>
          <a:schemeClr val="tx1"/>
        </a:solidFill>
        <a:latin typeface="Tahoma" pitchFamily="-112" charset="0"/>
        <a:ea typeface="ＭＳ Ｐゴシック" pitchFamily="-112" charset="-128"/>
        <a:cs typeface="+mn-cs"/>
      </a:defRPr>
    </a:lvl1pPr>
    <a:lvl2pPr marL="293688" algn="l" rtl="0" eaLnBrk="0" fontAlgn="base" hangingPunct="0">
      <a:spcBef>
        <a:spcPct val="30000"/>
      </a:spcBef>
      <a:spcAft>
        <a:spcPct val="0"/>
      </a:spcAft>
      <a:defRPr sz="1000" kern="1200">
        <a:solidFill>
          <a:schemeClr val="tx1"/>
        </a:solidFill>
        <a:latin typeface="Tahoma" pitchFamily="-112" charset="0"/>
        <a:ea typeface="ＭＳ Ｐゴシック" pitchFamily="-112" charset="-128"/>
        <a:cs typeface="+mn-cs"/>
      </a:defRPr>
    </a:lvl2pPr>
    <a:lvl3pPr marL="636588" algn="l" rtl="0" eaLnBrk="0" fontAlgn="base" hangingPunct="0">
      <a:spcBef>
        <a:spcPct val="30000"/>
      </a:spcBef>
      <a:spcAft>
        <a:spcPct val="0"/>
      </a:spcAft>
      <a:defRPr sz="1000" kern="1200">
        <a:solidFill>
          <a:schemeClr val="tx1"/>
        </a:solidFill>
        <a:latin typeface="Tahoma" pitchFamily="-112" charset="0"/>
        <a:ea typeface="ＭＳ Ｐゴシック" pitchFamily="-112" charset="-128"/>
        <a:cs typeface="+mn-cs"/>
      </a:defRPr>
    </a:lvl3pPr>
    <a:lvl4pPr marL="979488" algn="l" rtl="0" eaLnBrk="0" fontAlgn="base" hangingPunct="0">
      <a:spcBef>
        <a:spcPct val="30000"/>
      </a:spcBef>
      <a:spcAft>
        <a:spcPct val="0"/>
      </a:spcAft>
      <a:defRPr sz="1000" kern="1200">
        <a:solidFill>
          <a:schemeClr val="tx1"/>
        </a:solidFill>
        <a:latin typeface="Tahoma" pitchFamily="-112" charset="0"/>
        <a:ea typeface="ＭＳ Ｐゴシック" pitchFamily="-112" charset="-128"/>
        <a:cs typeface="+mn-cs"/>
      </a:defRPr>
    </a:lvl4pPr>
    <a:lvl5pPr marL="1322388" algn="l" rtl="0" eaLnBrk="0" fontAlgn="base" hangingPunct="0">
      <a:spcBef>
        <a:spcPct val="30000"/>
      </a:spcBef>
      <a:spcAft>
        <a:spcPct val="0"/>
      </a:spcAft>
      <a:defRPr sz="1000" kern="1200">
        <a:solidFill>
          <a:schemeClr val="tx1"/>
        </a:solidFill>
        <a:latin typeface="Tahoma"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US" smtClean="0">
                <a:ea typeface="ＭＳ Ｐゴシック" pitchFamily="-112" charset="-128"/>
              </a:rPr>
              <a:t>Presentation Title</a:t>
            </a: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0" marR="0" indent="0" algn="l" defTabSz="228600" rtl="0" eaLnBrk="1" fontAlgn="base" latinLnBrk="0" hangingPunct="1">
              <a:lnSpc>
                <a:spcPct val="100000"/>
              </a:lnSpc>
              <a:spcBef>
                <a:spcPct val="30000"/>
              </a:spcBef>
              <a:spcAft>
                <a:spcPct val="0"/>
              </a:spcAft>
              <a:buClrTx/>
              <a:buSzTx/>
              <a:buFontTx/>
              <a:buNone/>
              <a:tabLst/>
              <a:defRPr/>
            </a:pPr>
            <a:r>
              <a:rPr lang="en-US" dirty="0" smtClean="0"/>
              <a:t>Good</a:t>
            </a:r>
            <a:r>
              <a:rPr lang="en-US" baseline="0" dirty="0" smtClean="0"/>
              <a:t> morning, and welcome to today’s seminar. We have some interesting talks lined up that I think you are going to enjoy.</a:t>
            </a:r>
          </a:p>
          <a:p>
            <a:pPr marL="0" marR="0" indent="0" algn="l" defTabSz="2286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228600" rtl="0" eaLnBrk="1" fontAlgn="base" latinLnBrk="0" hangingPunct="1">
              <a:lnSpc>
                <a:spcPct val="100000"/>
              </a:lnSpc>
              <a:spcBef>
                <a:spcPct val="30000"/>
              </a:spcBef>
              <a:spcAft>
                <a:spcPct val="0"/>
              </a:spcAft>
              <a:buClrTx/>
              <a:buSzTx/>
              <a:buFontTx/>
              <a:buNone/>
              <a:tabLst/>
              <a:defRPr/>
            </a:pPr>
            <a:r>
              <a:rPr lang="en-US" baseline="0" dirty="0" smtClean="0"/>
              <a:t>Now, I’ve titled my talk “Beyond Theory, Standards, and the Status Quo.”  What I hope to do this morning is show you an emerging trend in terms of accelerated rate in which traditional system-level functionality is being integrated into a single </a:t>
            </a:r>
            <a:r>
              <a:rPr lang="en-US" baseline="0" dirty="0" err="1" smtClean="0"/>
              <a:t>SoC.</a:t>
            </a:r>
            <a:endParaRPr lang="en-US" baseline="0" dirty="0" smtClean="0"/>
          </a:p>
          <a:p>
            <a:pPr marL="0" marR="0" indent="0" algn="l" defTabSz="2286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228600" rtl="0" eaLnBrk="1" fontAlgn="base" latinLnBrk="0" hangingPunct="1">
              <a:lnSpc>
                <a:spcPct val="100000"/>
              </a:lnSpc>
              <a:spcBef>
                <a:spcPct val="30000"/>
              </a:spcBef>
              <a:spcAft>
                <a:spcPct val="0"/>
              </a:spcAft>
              <a:buClrTx/>
              <a:buSzTx/>
              <a:buFontTx/>
              <a:buNone/>
              <a:tabLst/>
              <a:defRPr/>
            </a:pPr>
            <a:r>
              <a:rPr lang="en-US" dirty="0" smtClean="0"/>
              <a:t>To address this increasing complexity brought on by higher levels of integration, the industry has been forced to adopt more holistic design and verification flows. </a:t>
            </a:r>
          </a:p>
          <a:p>
            <a:pPr marL="0" marR="0" indent="0" algn="l" defTabSz="2286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228600" rtl="0" eaLnBrk="1" fontAlgn="base" latinLnBrk="0" hangingPunct="1">
              <a:lnSpc>
                <a:spcPct val="100000"/>
              </a:lnSpc>
              <a:spcBef>
                <a:spcPct val="30000"/>
              </a:spcBef>
              <a:spcAft>
                <a:spcPct val="0"/>
              </a:spcAft>
              <a:buClrTx/>
              <a:buSzTx/>
              <a:buFontTx/>
              <a:buNone/>
              <a:tabLst/>
              <a:defRPr/>
            </a:pPr>
            <a:r>
              <a:rPr lang="en-US" dirty="0" smtClean="0"/>
              <a:t>For example, it is no longer sufficient to simply track coverage purely at the IP-level—ignoring other interactions related to software and power. </a:t>
            </a:r>
          </a:p>
          <a:p>
            <a:pPr marL="0" marR="0" indent="0" algn="l" defTabSz="2286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228600" rtl="0" eaLnBrk="1" fontAlgn="base" latinLnBrk="0" hangingPunct="1">
              <a:lnSpc>
                <a:spcPct val="100000"/>
              </a:lnSpc>
              <a:spcBef>
                <a:spcPct val="30000"/>
              </a:spcBef>
              <a:spcAft>
                <a:spcPct val="0"/>
              </a:spcAft>
              <a:buClrTx/>
              <a:buSzTx/>
              <a:buFontTx/>
              <a:buNone/>
              <a:tabLst/>
              <a:defRPr/>
            </a:pPr>
            <a:r>
              <a:rPr lang="en-US" dirty="0" smtClean="0"/>
              <a:t>My plan</a:t>
            </a:r>
            <a:r>
              <a:rPr lang="en-US" baseline="0" dirty="0" smtClean="0"/>
              <a:t> is to present to you</a:t>
            </a:r>
            <a:r>
              <a:rPr lang="en-US" dirty="0" smtClean="0"/>
              <a:t> recent trends that have shaped today's emerging </a:t>
            </a:r>
            <a:r>
              <a:rPr lang="en-US" dirty="0" err="1" smtClean="0"/>
              <a:t>SoC</a:t>
            </a:r>
            <a:r>
              <a:rPr lang="en-US" dirty="0" smtClean="0"/>
              <a:t> flows, and my claims are that we are now beyond theory in terms of rising complexity, beyond arguing over who won the standards wars, and beyond surviving by maintaining the status quo.</a:t>
            </a:r>
          </a:p>
          <a:p>
            <a:pPr eaLnBrk="1" hangingPunct="1"/>
            <a:endParaRPr lang="en-US" dirty="0" smtClean="0"/>
          </a:p>
        </p:txBody>
      </p:sp>
      <p:sp>
        <p:nvSpPr>
          <p:cNvPr id="5" name="Slide Number Placeholder 4"/>
          <p:cNvSpPr>
            <a:spLocks noGrp="1"/>
          </p:cNvSpPr>
          <p:nvPr>
            <p:ph type="sldNum" sz="quarter" idx="10"/>
          </p:nvPr>
        </p:nvSpPr>
        <p:spPr/>
        <p:txBody>
          <a:bodyPr/>
          <a:lstStyle/>
          <a:p>
            <a:fld id="{4EF60D13-6827-4DE5-BBDB-189D9C1C94B1}"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Your Initials, Presentation Title, Month Year</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 problem arises</a:t>
            </a:r>
            <a:r>
              <a:rPr lang="en-US" baseline="0" dirty="0" smtClean="0"/>
              <a:t> sometimes when theory meet practice. In other words, nothing works, and nothing is clear.</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13</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209916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getting back to</a:t>
            </a:r>
            <a:r>
              <a:rPr lang="en-US" baseline="0" dirty="0" smtClean="0"/>
              <a:t> the phase “Beyond theory in terms of rising complexity?”</a:t>
            </a:r>
          </a:p>
          <a:p>
            <a:endParaRPr lang="en-US" baseline="0" dirty="0" smtClean="0"/>
          </a:p>
          <a:p>
            <a:r>
              <a:rPr lang="en-US" baseline="0" dirty="0" smtClean="0"/>
              <a:t>What does this really mean.  And, what makes something complex?  And, how do we measure complexity? These are not necessarily easy questions to answer.</a:t>
            </a:r>
          </a:p>
          <a:p>
            <a:r>
              <a:rPr lang="en-US" baseline="0" dirty="0" smtClean="0"/>
              <a:t>?</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14</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01385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itchFamily="-112" charset="0"/>
                <a:ea typeface="ＭＳ Ｐゴシック" pitchFamily="-112" charset="-128"/>
                <a:cs typeface="+mn-cs"/>
              </a:rPr>
              <a:t>I want to first try and answer the question, “what makes something complex?”  </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The general definition you will find on complexity is that it is something (for example, a system) that consist of many interconnected parts. The key point here is that examining the individual parts tells you nothing about the system as a whole.</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As an example, I show a schematic here on the left hand of this slide for an exclusive OR gate.  The schematic consist of a number of transistor, resistors, and diodes. By looking at the individual parts, you don't have a clue of what the overall behavior the combined parts is. To understand the overall behavior, it is necessary to understand the interconnections and interaction between these parts.</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Now complexity does not necessarily mean complicated--it depends on the degree of interactions between parts.  Also, complexity is not necessarily a bad thing. In fact, historically complexity has lead to innovation and automation—in order to reduce complexity.  For example, the exclusive OR gate on the right hand side of the slide is an abstraction for the schematic on the left. The transistors and other components are still there—but the details have been abstracted away. There are less parts we have to deal with—which means this is less complex.</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But let's get back to the claim that we are now beyond theory in terms of rising complexity. Let’s look at a few trends that are pointing to an increasing mount of integration, which is leading to more complex systems…</a:t>
            </a: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15</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110428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trend I want to look at is the</a:t>
            </a:r>
            <a:r>
              <a:rPr lang="en-US" baseline="0" dirty="0" smtClean="0"/>
              <a:t> industry movement to smaller geometries.  Here I show the adoption graphs for various geometrics between 2007 and 2012.  I also show the mean calculation for these curves. Now, recall, the statistical “mean” is an average. In other words, about half of the designs fall below this point, and half the design above. </a:t>
            </a:r>
          </a:p>
          <a:p>
            <a:endParaRPr lang="en-US" baseline="0" dirty="0" smtClean="0"/>
          </a:p>
          <a:p>
            <a:r>
              <a:rPr lang="en-US" baseline="0" dirty="0" smtClean="0"/>
              <a:t>You can clearly see that the industry is adopting smaller geometries in their designs over time—where we found the mean to be about 45nm in 2012.</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16</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410831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smaller geometries enable larger gate counts,</a:t>
            </a:r>
            <a:r>
              <a:rPr lang="en-US" baseline="0" dirty="0" smtClean="0"/>
              <a:t> and on this slide I am showing the trend in terms of gates counts over an 11 year period.  </a:t>
            </a:r>
          </a:p>
          <a:p>
            <a:endParaRPr lang="en-US" baseline="0" dirty="0" smtClean="0"/>
          </a:p>
          <a:p>
            <a:r>
              <a:rPr lang="en-US" baseline="0" dirty="0" smtClean="0"/>
              <a:t>One thing we found from the study was about 1/3 of the study participants were working on designs less than 5M gates, 1/3 on designs between 5-20M gates, and 1/3 on designs greater than 20M gates.</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17</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95173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an easier way to look at the adoption trend, by examining the statistical mean from the previous graphs. Note that the dates between the study samples varies from 5, 3, and 2 years.  Taking this into account, the mean adoption trends somewhat follows Moore’s Law, as you would expect.</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18</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40776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a:t>
            </a:r>
            <a:r>
              <a:rPr lang="en-US" baseline="0" dirty="0" smtClean="0"/>
              <a:t>look at the trend in terms of the number of embedded processors on a chip. In other words, the emergence of </a:t>
            </a:r>
            <a:r>
              <a:rPr lang="en-US" baseline="0" dirty="0" err="1" smtClean="0"/>
              <a:t>SoC</a:t>
            </a:r>
            <a:r>
              <a:rPr lang="en-US" baseline="0" dirty="0" smtClean="0"/>
              <a:t> class designs.</a:t>
            </a:r>
          </a:p>
          <a:p>
            <a:endParaRPr lang="en-US" baseline="0" dirty="0" smtClean="0"/>
          </a:p>
          <a:p>
            <a:r>
              <a:rPr lang="en-US" baseline="0" dirty="0" smtClean="0"/>
              <a:t>We see today that 79% of all designs contain one or more embedded processors.  But what makes these class of designs more complicated to verify is that we are now dealing with the interaction between hardware and software.</a:t>
            </a:r>
          </a:p>
          <a:p>
            <a:endParaRPr lang="en-US" baseline="0" dirty="0" smtClean="0"/>
          </a:p>
          <a:p>
            <a:r>
              <a:rPr lang="en-US" baseline="0" dirty="0" smtClean="0"/>
              <a:t>But note that 57% of all designs contain two or more embedded processors. Many of these multi-processor based designs share resources, such as memory—which brings about a whole new set of verification challenges related to cache coherency. You will learn a little bit more about coherency challenges later today in other talks.</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19</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181457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trend in terms of the mean number of embedded</a:t>
            </a:r>
            <a:r>
              <a:rPr lang="en-US" baseline="0" dirty="0" smtClean="0"/>
              <a:t> processors spanning over eight years. We did see on the previous slide that the 13% of the designs today have five or more embedded processors. Designs are getting more complex!</a:t>
            </a:r>
          </a:p>
          <a:p>
            <a:endParaRPr lang="en-US" baseline="0" dirty="0" smtClean="0"/>
          </a:p>
          <a:p>
            <a:r>
              <a:rPr lang="en-US" baseline="0" dirty="0" smtClean="0"/>
              <a:t>How many of you are working on a design with two or more embedded processors?</a:t>
            </a:r>
          </a:p>
          <a:p>
            <a:endParaRPr lang="en-US" baseline="0" dirty="0" smtClean="0"/>
          </a:p>
          <a:p>
            <a:r>
              <a:rPr lang="en-US" baseline="0" dirty="0" smtClean="0"/>
              <a:t>How many of you are working on a designs where multiple processors share the same memory resource and cache coherency is a concern?</a:t>
            </a:r>
            <a:endParaRPr lang="en-US" dirty="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20</a:t>
            </a:fld>
            <a:endParaRPr lang="en-US" dirty="0"/>
          </a:p>
        </p:txBody>
      </p:sp>
    </p:spTree>
    <p:extLst>
      <p:ext uri="{BB962C8B-B14F-4D97-AF65-F5344CB8AC3E}">
        <p14:creationId xmlns:p14="http://schemas.microsoft.com/office/powerpoint/2010/main" val="1575145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only IC</a:t>
            </a:r>
            <a:r>
              <a:rPr lang="en-US" baseline="0" dirty="0" smtClean="0"/>
              <a:t> and ASIC designs that are getting more complex, the same trend is happening in FPGA designs.  For example, 56% of all FPGAs today contain one or more embedded processors. 18% of all FPGA designs contain two or more embedded processors.</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21</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160915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itchFamily="-112" charset="0"/>
                <a:ea typeface="ＭＳ Ｐゴシック" pitchFamily="-112" charset="-128"/>
                <a:cs typeface="+mn-cs"/>
              </a:rPr>
              <a:t>Now I want to move from the discussion of what makes designs complex, and address the other questions I asked earlier: How do we measure complexity? </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This is an area of research for hardware designs. In general, there are no universally accepted metrics specifically related hardware complexity. But, isn't our real objective to determine if something is going to be complicated to verify?</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In theoretical computer science, there is an area of study know as computation complexity, which I am sure most of you are familiar with. This is the Big-O characterization for algorithms in terms of time and space complexity. For example, order(n) or order(n^2).</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There have been some attempts to characterize hardware complexity by running certain verification algorithms  on a hardware design (for example, reachability related to model checking).The problem with this approach is that there are certain classes of designs that will inherently blow up for a specific verification algorithm.  So, is the design really complex, or does this just characterize a limitation of an algorithm.  This doesn’t help us if our goal is really trying to determine if a design is going to be complicated to verify.</a:t>
            </a:r>
            <a:endParaRPr lang="en-US" sz="1200" kern="1200" baseline="0" dirty="0">
              <a:solidFill>
                <a:schemeClr val="tx1"/>
              </a:solidFill>
              <a:effectLst/>
              <a:latin typeface="Tahoma" pitchFamily="-112" charset="0"/>
              <a:ea typeface="ＭＳ Ｐゴシック" pitchFamily="-112" charset="-128"/>
              <a:cs typeface="+mn-cs"/>
            </a:endParaRP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22</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92212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dirty="0" smtClean="0">
                <a:latin typeface="Tahoma" pitchFamily="34" charset="0"/>
              </a:rPr>
              <a:t>“This forecast projected the rapidly growing telephone service, therefore a growing demand for live operators, but missed automated switching, which fundamentally changed the need for live operators.  Automated switching was the new factor, the trend breaker.  It fundamentally changed the validity of the assumption on which the extrapolation rested, no doubt to the surprise of the forecaster and everyone who based his or her thinking or financial or technology investments on this forecast.”</a:t>
            </a:r>
          </a:p>
        </p:txBody>
      </p:sp>
      <p:sp>
        <p:nvSpPr>
          <p:cNvPr id="4" name="Header Placeholder 3"/>
          <p:cNvSpPr>
            <a:spLocks noGrp="1"/>
          </p:cNvSpPr>
          <p:nvPr>
            <p:ph type="hdr" sz="quarter"/>
          </p:nvPr>
        </p:nvSpPr>
        <p:spPr/>
        <p:txBody>
          <a:bodyPr/>
          <a:lstStyle/>
          <a:p>
            <a:pPr>
              <a:defRPr/>
            </a:pPr>
            <a:r>
              <a:rPr lang="en-US">
                <a:solidFill>
                  <a:prstClr val="black"/>
                </a:solidFill>
              </a:rPr>
              <a:t>Presentation Title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what we are interested in….is not so much measuring how complex the design is….but determining how complicated its going to be to verify.  Perhaps, we should think about measurements related to this. So, let’s look at a number of different proxies to get a better understanding of what makes something complicated to verify.</a:t>
            </a:r>
          </a:p>
          <a:p>
            <a:r>
              <a:rPr lang="en-US" dirty="0" smtClean="0"/>
              <a:t> </a:t>
            </a:r>
          </a:p>
          <a:p>
            <a:r>
              <a:rPr lang="en-US" dirty="0" smtClean="0"/>
              <a:t>First, let’s look at bug density.  Now, this is a study conducted by IBM, which attempted to characterized bug escapes. What was looked at here, were the number of bugs found per 1000 gates of logic related to various classes of designs. They found that concurrent designs (in terms of multiple interacting data stream) had 5 time the number of bugs…versus designs that were more sequential in nature.</a:t>
            </a:r>
          </a:p>
          <a:p>
            <a:r>
              <a:rPr lang="en-US" dirty="0" smtClean="0"/>
              <a:t> </a:t>
            </a:r>
          </a:p>
          <a:p>
            <a:r>
              <a:rPr lang="en-US" dirty="0" smtClean="0"/>
              <a:t>In fact, look at the designs I have listed in the box on the right hand side of this slide. These involve multiple concurrent data streams.  I often hear various projects talk about the complex “corner cases” that they failed to think of…and therefore test for these designs. These untested corner cases allowed a bug to escapes. That’s the problem with concurrent behavior—it is often difficult to think of all the possible interactions that might occur.  In fact, this is precisely why constrained-random and formal property checking are needed for this class of designs—since these technologies explore behaviors we never could dream of.</a:t>
            </a:r>
          </a:p>
          <a:p>
            <a:r>
              <a:rPr lang="en-US" dirty="0" smtClean="0"/>
              <a:t> </a:t>
            </a:r>
          </a:p>
          <a:p>
            <a:r>
              <a:rPr lang="en-US" dirty="0" smtClean="0"/>
              <a:t>Now, for designs that are sequential in nature, corner cases are possible too.  But generally, they are not complex in a Byzantine sense.  That is, they don’t involve the exact alignment of multiple events spread out over time.  To verify the class of designs in the left hand box, it is not so much thinking about complex “temporal” scenarios to test…we just need to get a lot of vectors through the verification process to cover the input space.</a:t>
            </a:r>
          </a:p>
          <a:p>
            <a:endParaRPr lang="en-US" dirty="0" smtClean="0"/>
          </a:p>
          <a:p>
            <a:r>
              <a:rPr lang="en-US" dirty="0" smtClean="0"/>
              <a:t>The point I am trying to make with this slide is that designs involving multiple, concurrent data streams are more complicated to verify, than designs that are sequential in nature.</a:t>
            </a:r>
          </a:p>
          <a:p>
            <a:endParaRPr lang="en-US" dirty="0" smtClean="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23</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203576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71575" y="692150"/>
            <a:ext cx="4605338" cy="3455988"/>
          </a:xfrm>
          <a:ln/>
        </p:spPr>
      </p:sp>
      <p:sp>
        <p:nvSpPr>
          <p:cNvPr id="87043" name="Rectangle 3"/>
          <p:cNvSpPr>
            <a:spLocks noGrp="1" noChangeArrowheads="1"/>
          </p:cNvSpPr>
          <p:nvPr>
            <p:ph type="body" idx="1"/>
          </p:nvPr>
        </p:nvSpPr>
        <p:spPr>
          <a:xfrm>
            <a:off x="695326" y="4379913"/>
            <a:ext cx="5556250" cy="4148137"/>
          </a:xfrm>
          <a:noFill/>
          <a:ln/>
        </p:spPr>
        <p:txBody>
          <a:bodyPr lIns="91877" tIns="45940" rIns="91877" bIns="45940"/>
          <a:lstStyle/>
          <a:p>
            <a:r>
              <a:rPr lang="en-US" dirty="0" smtClean="0">
                <a:latin typeface="Tahoma" pitchFamily="34" charset="0"/>
                <a:ea typeface="ＭＳ Ｐゴシック"/>
              </a:rPr>
              <a:t>As an example of a designs involving multiple, concurrent data streams…let’s look at the data link layer block for a design similar to the </a:t>
            </a:r>
            <a:r>
              <a:rPr lang="en-US" dirty="0" err="1" smtClean="0">
                <a:latin typeface="Tahoma" pitchFamily="34" charset="0"/>
                <a:ea typeface="ＭＳ Ｐゴシック"/>
              </a:rPr>
              <a:t>PCIe</a:t>
            </a:r>
            <a:r>
              <a:rPr lang="en-US" dirty="0" smtClean="0">
                <a:latin typeface="Tahoma" pitchFamily="34" charset="0"/>
                <a:ea typeface="ＭＳ Ｐゴシック"/>
              </a:rPr>
              <a:t>. Here we see packets arriving from the transaction layer on the left hand side of the slide, which flows through a transaction-layer packet processors (which reformats the packet) and then flows out to the PHY.  The reformatted transaction packet is also stored in a return </a:t>
            </a:r>
            <a:r>
              <a:rPr lang="en-US" dirty="0" err="1" smtClean="0">
                <a:latin typeface="Tahoma" pitchFamily="34" charset="0"/>
                <a:ea typeface="ＭＳ Ｐゴシック"/>
              </a:rPr>
              <a:t>buffe</a:t>
            </a:r>
            <a:r>
              <a:rPr lang="en-US" dirty="0" smtClean="0">
                <a:latin typeface="Tahoma" pitchFamily="34" charset="0"/>
                <a:ea typeface="ＭＳ Ｐゴシック"/>
              </a:rPr>
              <a:t>…. in case there is a request to resend the packet.</a:t>
            </a:r>
          </a:p>
          <a:p>
            <a:endParaRPr lang="en-US" dirty="0" smtClean="0">
              <a:latin typeface="Tahoma" pitchFamily="34" charset="0"/>
              <a:ea typeface="ＭＳ Ｐゴシック"/>
            </a:endParaRPr>
          </a:p>
          <a:p>
            <a:r>
              <a:rPr lang="en-US" dirty="0" smtClean="0">
                <a:latin typeface="Tahoma" pitchFamily="34" charset="0"/>
                <a:ea typeface="ＭＳ Ｐゴシック"/>
              </a:rPr>
              <a:t>Concurrently, we have packets arriving from the data link layer, which are reformatted in its packet processor, and then also flow out to the PHY.</a:t>
            </a:r>
          </a:p>
          <a:p>
            <a:endParaRPr lang="en-US" dirty="0" smtClean="0">
              <a:latin typeface="Tahoma" pitchFamily="34" charset="0"/>
              <a:ea typeface="ＭＳ Ｐゴシック"/>
            </a:endParaRPr>
          </a:p>
          <a:p>
            <a:r>
              <a:rPr lang="en-US" dirty="0" smtClean="0">
                <a:latin typeface="Tahoma" pitchFamily="34" charset="0"/>
                <a:ea typeface="ＭＳ Ｐゴシック"/>
              </a:rPr>
              <a:t>Notice that there is an arbiter that arbitrates between transaction-layer packets, data link-layer packets, and retry request.  </a:t>
            </a:r>
          </a:p>
          <a:p>
            <a:endParaRPr lang="en-US" dirty="0" smtClean="0">
              <a:latin typeface="Tahoma" pitchFamily="34" charset="0"/>
              <a:ea typeface="ＭＳ Ｐゴシック"/>
            </a:endParaRPr>
          </a:p>
          <a:p>
            <a:r>
              <a:rPr lang="en-US" dirty="0" smtClean="0">
                <a:latin typeface="Tahoma" pitchFamily="34" charset="0"/>
                <a:ea typeface="ＭＳ Ｐゴシック"/>
              </a:rPr>
              <a:t>If we want to test this block, we have to think…not only the normal behavior to test…but we also need to think about its corner cases.  For example, you might imagine a case where the retry buffer is full…a packet arrives from the transaction layer, and concurrently a packet arrives from the </a:t>
            </a:r>
            <a:r>
              <a:rPr lang="en-US" dirty="0" err="1" smtClean="0">
                <a:latin typeface="Tahoma" pitchFamily="34" charset="0"/>
                <a:ea typeface="ＭＳ Ｐゴシック"/>
              </a:rPr>
              <a:t>datalink</a:t>
            </a:r>
            <a:r>
              <a:rPr lang="en-US" dirty="0" smtClean="0">
                <a:latin typeface="Tahoma" pitchFamily="34" charset="0"/>
                <a:ea typeface="ＭＳ Ｐゴシック"/>
              </a:rPr>
              <a:t> layer, and also concurrently we get a retry request.  Obviously, there are many complex ordering of events that must occur during our test to flush out this unique corner case bug.  </a:t>
            </a:r>
          </a:p>
          <a:p>
            <a:endParaRPr lang="en-US" dirty="0" smtClean="0">
              <a:latin typeface="Tahoma" pitchFamily="34" charset="0"/>
              <a:ea typeface="ＭＳ Ｐゴシック"/>
            </a:endParaRPr>
          </a:p>
          <a:p>
            <a:r>
              <a:rPr lang="en-US" dirty="0" smtClean="0">
                <a:latin typeface="Tahoma" pitchFamily="34" charset="0"/>
                <a:ea typeface="ＭＳ Ｐゴシック"/>
              </a:rPr>
              <a:t>So my point here is that as the interaction between multiple components increases in a design, it is no longer possible the think about all possible corner cases.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we should</a:t>
            </a:r>
            <a:r>
              <a:rPr lang="en-US" baseline="0" dirty="0" smtClean="0"/>
              <a:t> look at effort as a proxy?  Although, it seems to me that every paper published on verification for the past ten years makes the claim that “70% of the effort spent on a project is in verification.”  Yet, I can’t seem to find anyone who knows the original source of this number—and if the number is just based on a gut feeling.  Nonetheless, we can look at a few </a:t>
            </a:r>
            <a:r>
              <a:rPr lang="en-US" baseline="0" dirty="0" err="1" smtClean="0"/>
              <a:t>datapoints</a:t>
            </a:r>
            <a:r>
              <a:rPr lang="en-US" baseline="0" dirty="0" smtClean="0"/>
              <a:t> that have been quantified indirectly related to effort.</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25</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25264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 the total project time spent in verification. You can see from these graphs that it is all over the spectrum…from some projects spending little time</a:t>
            </a:r>
            <a:r>
              <a:rPr lang="en-US" baseline="0" dirty="0" smtClean="0"/>
              <a:t> in verification, to others spending a significant amount of time in verification.  We have seen the mean time increase since 2007, although the rate of increase might be slowing in the last two years. Nonetheless, more than half of a project’s total time is spent in verification.</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26</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1173406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itchFamily="-112" charset="0"/>
                <a:ea typeface="ＭＳ Ｐゴシック" pitchFamily="-112" charset="-128"/>
                <a:cs typeface="+mn-cs"/>
              </a:rPr>
              <a:t>Another data point we should look at is the mean peak number of design and verification engineers involved on a project. You can see that there has been a small increase in the mean peak number of design engineers over the past 5 years---keep in mind that designs have continued to increase in size at a Moore’s Laws rate. The mean peak number of verification engineers between 2007 and 2012 increased significantly.  In fact, today we see the ration in terms of mean peak verification engineers to design engineers at about 1-to-1.</a:t>
            </a:r>
            <a:endParaRPr lang="en-US" sz="1200" kern="1200" baseline="0" dirty="0">
              <a:solidFill>
                <a:schemeClr val="tx1"/>
              </a:solidFill>
              <a:effectLst/>
              <a:latin typeface="Tahoma" pitchFamily="-112" charset="0"/>
              <a:ea typeface="ＭＳ Ｐゴシック" pitchFamily="-112" charset="-128"/>
              <a:cs typeface="+mn-cs"/>
            </a:endParaRPr>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27</a:t>
            </a:fld>
            <a:endParaRPr lang="en-US" dirty="0"/>
          </a:p>
        </p:txBody>
      </p:sp>
    </p:spTree>
    <p:extLst>
      <p:ext uri="{BB962C8B-B14F-4D97-AF65-F5344CB8AC3E}">
        <p14:creationId xmlns:p14="http://schemas.microsoft.com/office/powerpoint/2010/main" val="2863570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look at where verification engineers spend their time. Here we are looking at test planning, </a:t>
            </a:r>
            <a:r>
              <a:rPr lang="en-US" dirty="0" err="1" smtClean="0"/>
              <a:t>testebench</a:t>
            </a:r>
            <a:r>
              <a:rPr lang="en-US" dirty="0" smtClean="0"/>
              <a:t> development,</a:t>
            </a:r>
            <a:r>
              <a:rPr lang="en-US" baseline="0" dirty="0" smtClean="0"/>
              <a:t> creating and running test, debug and other task.  Note that verification engineers spend most of their time (which is, 36%) in debug. Here we are talking about debugging both the design and </a:t>
            </a:r>
            <a:r>
              <a:rPr lang="en-US" baseline="0" dirty="0" err="1" smtClean="0"/>
              <a:t>testbench</a:t>
            </a:r>
            <a:r>
              <a:rPr lang="en-US" baseline="0" dirty="0" smtClean="0"/>
              <a:t>.</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28</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178690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itchFamily="-112" charset="0"/>
                <a:ea typeface="ＭＳ Ｐゴシック" pitchFamily="-112" charset="-128"/>
                <a:cs typeface="+mn-cs"/>
              </a:rPr>
              <a:t>The next data point we should look at is the amount of time that a design engineer spends actually doing design, versus involved in the verification process.  Keep in mind that if a verification engineer drags a designer into the debug process—then the design engineer is spending time in verification.</a:t>
            </a:r>
          </a:p>
          <a:p>
            <a:r>
              <a:rPr lang="en-US" sz="1200" kern="1200" baseline="0" dirty="0" smtClean="0">
                <a:solidFill>
                  <a:schemeClr val="tx1"/>
                </a:solidFill>
                <a:effectLst/>
                <a:latin typeface="Tahoma" pitchFamily="-112" charset="0"/>
                <a:ea typeface="ＭＳ Ｐゴシック" pitchFamily="-112" charset="-128"/>
                <a:cs typeface="+mn-cs"/>
              </a:rPr>
              <a:t>You can see, today, that the design engineer actually spends more time involved verification than they do in actual design. In fact, the amount of time spent in verification has increase by 15% within the last 5 years.</a:t>
            </a:r>
            <a:endParaRPr lang="en-US" sz="1200" kern="1200" baseline="0" dirty="0">
              <a:solidFill>
                <a:schemeClr val="tx1"/>
              </a:solidFill>
              <a:effectLst/>
              <a:latin typeface="Tahoma" pitchFamily="-112" charset="0"/>
              <a:ea typeface="ＭＳ Ｐゴシック" pitchFamily="-112" charset="-128"/>
              <a:cs typeface="+mn-cs"/>
            </a:endParaRP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29</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367956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rate of increase, you would find that in 25 years all of a designer’s time would be spent in verification, and no time in design!</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30</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2545966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of VIP, let’s look at the trends in terms of verification reuse.</a:t>
            </a:r>
            <a:r>
              <a:rPr lang="en-US" baseline="0" dirty="0" smtClean="0"/>
              <a:t>  Between 2007 and 2012, comparing the mean calculations, we saw a 22% decrease in code being written to create </a:t>
            </a:r>
            <a:r>
              <a:rPr lang="en-US" baseline="0" dirty="0" err="1" smtClean="0"/>
              <a:t>testbenches</a:t>
            </a:r>
            <a:r>
              <a:rPr lang="en-US" baseline="0" dirty="0" smtClean="0"/>
              <a:t>…..and also we saw a 112% increase in externally acquired VIP. A lot of this has been driven by internal and external bus standards, and we are starting to see higher forms of verification IP that is </a:t>
            </a:r>
            <a:r>
              <a:rPr lang="en-US" baseline="0" dirty="0" err="1" smtClean="0"/>
              <a:t>is</a:t>
            </a:r>
            <a:r>
              <a:rPr lang="en-US" baseline="0" dirty="0" smtClean="0"/>
              <a:t> targeted at subsystems today.</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32</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4135103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so with all this effort being spent in verification, we should ask the question, “How</a:t>
            </a:r>
            <a:r>
              <a:rPr lang="en-US" baseline="0" dirty="0" smtClean="0"/>
              <a:t> are we doing as an industry?” In other words, are we swimming, sinking, or just trading water?</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33</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405098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 Verification + Formal property</a:t>
            </a:r>
            <a:r>
              <a:rPr lang="en-US" baseline="0" dirty="0" smtClean="0"/>
              <a:t> checking</a:t>
            </a:r>
            <a:r>
              <a:rPr lang="en-US" dirty="0" smtClean="0"/>
              <a:t>:</a:t>
            </a:r>
          </a:p>
          <a:p>
            <a:r>
              <a:rPr lang="en-US" dirty="0" smtClean="0"/>
              <a:t>   2010:  139.6</a:t>
            </a:r>
            <a:r>
              <a:rPr lang="en-US" baseline="0" dirty="0" smtClean="0"/>
              <a:t> + 153.1 + 171.1 + 180.0 = 653.8</a:t>
            </a:r>
          </a:p>
          <a:p>
            <a:r>
              <a:rPr lang="en-US" baseline="0" dirty="0" smtClean="0"/>
              <a:t>   2010:  8.4 + 9.4 + 12.1 + 14.0 = 44.9                 (Formal Property Checking)</a:t>
            </a:r>
          </a:p>
          <a:p>
            <a:r>
              <a:rPr lang="en-US" baseline="0" dirty="0" smtClean="0"/>
              <a:t>   2012:  200.2 + 226.7 + 229.3 + 249.9 = 906.1 (nearly 39% growth over 2 years)</a:t>
            </a:r>
          </a:p>
          <a:p>
            <a:r>
              <a:rPr lang="en-US" baseline="0" dirty="0" smtClean="0"/>
              <a:t>   2012:  12.4 + 12.9 + 17.5 + 15.8 = 58.6             (Formal Property Checking – 31% growth)</a:t>
            </a:r>
          </a:p>
          <a:p>
            <a:r>
              <a:rPr lang="en-US" baseline="0" dirty="0" smtClean="0"/>
              <a:t>   2010 combined:  698.7  (5-6% of total market share)</a:t>
            </a:r>
          </a:p>
          <a:p>
            <a:r>
              <a:rPr lang="en-US" baseline="0" dirty="0" smtClean="0"/>
              <a:t>   2012 combined:  964.7  (38% growth rate)</a:t>
            </a:r>
          </a:p>
          <a:p>
            <a:endParaRPr lang="en-US" baseline="0" dirty="0" smtClean="0"/>
          </a:p>
          <a:p>
            <a:r>
              <a:rPr lang="en-US" baseline="0" dirty="0" smtClean="0"/>
              <a:t>Include Formal</a:t>
            </a:r>
          </a:p>
          <a:p>
            <a:r>
              <a:rPr lang="en-US" baseline="0" dirty="0" smtClean="0"/>
              <a:t>2010: 33</a:t>
            </a:r>
          </a:p>
          <a:p>
            <a:r>
              <a:rPr lang="en-US" baseline="0" dirty="0" smtClean="0"/>
              <a:t>2012: 50</a:t>
            </a:r>
          </a:p>
          <a:p>
            <a:endParaRPr lang="en-US" baseline="0" dirty="0" smtClean="0"/>
          </a:p>
          <a:p>
            <a:r>
              <a:rPr lang="en-US" dirty="0" smtClean="0"/>
              <a:t>RTL Simulation:</a:t>
            </a:r>
          </a:p>
          <a:p>
            <a:r>
              <a:rPr lang="en-US" baseline="0" dirty="0" smtClean="0"/>
              <a:t>   2010:  84.5 + 88.6 + 99.2 + 107.3 = 379.6  (54% of the logic verification market)</a:t>
            </a:r>
          </a:p>
          <a:p>
            <a:r>
              <a:rPr lang="en-US" baseline="0" dirty="0" smtClean="0"/>
              <a:t>   2012:  103.2 + 102.7 + 106.0 + 116.3 = 428.2  (13% growth – 1/3 growth of LV market)</a:t>
            </a:r>
          </a:p>
          <a:p>
            <a:r>
              <a:rPr lang="en-US" baseline="0" dirty="0" smtClean="0"/>
              <a:t>                                                                             (44% of LV market – lost of 11 percentage points of market share!)</a:t>
            </a:r>
          </a:p>
          <a:p>
            <a:endParaRPr lang="en-US" baseline="0" dirty="0" smtClean="0"/>
          </a:p>
          <a:p>
            <a:r>
              <a:rPr lang="en-US" baseline="0" dirty="0" smtClean="0"/>
              <a:t>HW Assisted Verification:</a:t>
            </a:r>
          </a:p>
          <a:p>
            <a:r>
              <a:rPr lang="en-US" baseline="0" dirty="0" smtClean="0"/>
              <a:t>    2010:  38.0 + 48.6 + 53.7 + 47.4 = 187.7  (27% of logic verification market) (NOTE: </a:t>
            </a:r>
            <a:r>
              <a:rPr lang="en-US" baseline="0" dirty="0" err="1" smtClean="0"/>
              <a:t>Sim</a:t>
            </a:r>
            <a:r>
              <a:rPr lang="en-US" baseline="0" dirty="0" smtClean="0"/>
              <a:t> + HW assisted = 81% of LV market, rounding error)</a:t>
            </a:r>
          </a:p>
          <a:p>
            <a:r>
              <a:rPr lang="en-US" baseline="0" dirty="0" smtClean="0"/>
              <a:t>    2012:  74.1 + 98.6 + 97.1 + 93.6 = 363.4  (94% growth – 2.6x faster than growth of LV market)</a:t>
            </a:r>
          </a:p>
          <a:p>
            <a:r>
              <a:rPr lang="en-US" baseline="0" dirty="0" smtClean="0"/>
              <a:t>                                                                       (38% of LV market)  (NOTE:  </a:t>
            </a:r>
            <a:r>
              <a:rPr lang="en-US" baseline="0" dirty="0" err="1" smtClean="0"/>
              <a:t>Sim</a:t>
            </a:r>
            <a:r>
              <a:rPr lang="en-US" baseline="0" dirty="0" smtClean="0"/>
              <a:t> + HW assisted = 82% of LV market STILL)</a:t>
            </a: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796024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look and see where the industry is in terms of meeting schedule.  We found</a:t>
            </a:r>
            <a:r>
              <a:rPr lang="en-US" baseline="0" dirty="0" smtClean="0"/>
              <a:t> that about 1/3 of the industry meets or beats their originally planned schedule, while 2/3 of the industry is behind schedule.  You could look at the results two ways: (1) The industry has been consistently poor at meeting their originally planned schedule over the past 5 years. (2) Even though designs are getting larger at a Moore’s Law rate, the industry isn’t getting any worst. Hence, it is </a:t>
            </a:r>
            <a:r>
              <a:rPr lang="en-US" baseline="0" dirty="0" err="1" smtClean="0"/>
              <a:t>terading</a:t>
            </a:r>
            <a:r>
              <a:rPr lang="en-US" baseline="0" dirty="0" smtClean="0"/>
              <a:t> water with increased complexity.</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34</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1378779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as I previously stated, FPGA designs are getting increasingly more complex—where we saw 56% of all FPGA now have embedded processors.  Here I am comparing</a:t>
            </a:r>
            <a:r>
              <a:rPr lang="en-US" baseline="0" dirty="0" smtClean="0"/>
              <a:t> FPGA </a:t>
            </a:r>
            <a:r>
              <a:rPr lang="en-US" baseline="0" dirty="0" err="1" smtClean="0"/>
              <a:t>vs</a:t>
            </a:r>
            <a:r>
              <a:rPr lang="en-US" baseline="0" dirty="0" smtClean="0"/>
              <a:t> Non-FPGA designs, and you can see that FPGA projects are no better than the Non-FPGA projects in terms of meeting their originally planned schedule.</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35</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27741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let’s look at the number of required spins from first </a:t>
            </a:r>
            <a:r>
              <a:rPr lang="en-US" baseline="0" dirty="0" err="1" smtClean="0"/>
              <a:t>tapeout</a:t>
            </a:r>
            <a:r>
              <a:rPr lang="en-US" baseline="0" dirty="0" smtClean="0"/>
              <a:t> until volume production. Now, to be fair, many projects often plan 2 or more spins in until final productions, so first silicon success might not be their original goal.</a:t>
            </a:r>
          </a:p>
          <a:p>
            <a:endParaRPr lang="en-US" baseline="0" dirty="0" smtClean="0"/>
          </a:p>
          <a:p>
            <a:r>
              <a:rPr lang="en-US" baseline="0" dirty="0" smtClean="0"/>
              <a:t>Nonetheless, noticed that first silicon success has remained around 30% for the past 8 years, where in 2012 it was 33%.  Also note that second silicon success seems to have improved over the past eight years while more than two required spins appears to be decreasing.</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36</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4234370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itchFamily="-112" charset="0"/>
                <a:ea typeface="ＭＳ Ｐゴシック" pitchFamily="-112" charset="-128"/>
                <a:cs typeface="+mn-cs"/>
              </a:rPr>
              <a:t>This slides shows various categories of flaws that are contributing to </a:t>
            </a:r>
            <a:r>
              <a:rPr lang="en-US" sz="1200" kern="1200" baseline="0" dirty="0" err="1" smtClean="0">
                <a:solidFill>
                  <a:schemeClr val="tx1"/>
                </a:solidFill>
                <a:effectLst/>
                <a:latin typeface="Tahoma" pitchFamily="-112" charset="0"/>
                <a:ea typeface="ＭＳ Ｐゴシック" pitchFamily="-112" charset="-128"/>
                <a:cs typeface="+mn-cs"/>
              </a:rPr>
              <a:t>respins</a:t>
            </a:r>
            <a:r>
              <a:rPr lang="en-US" sz="1200" kern="1200" baseline="0" dirty="0" smtClean="0">
                <a:solidFill>
                  <a:schemeClr val="tx1"/>
                </a:solidFill>
                <a:effectLst/>
                <a:latin typeface="Tahoma" pitchFamily="-112" charset="0"/>
                <a:ea typeface="ＭＳ Ｐゴシック" pitchFamily="-112" charset="-128"/>
                <a:cs typeface="+mn-cs"/>
              </a:rPr>
              <a:t>.  You might note that the sum is greater than 100% on this graph. The reason is that multiple flaws are possible that result in a </a:t>
            </a:r>
            <a:r>
              <a:rPr lang="en-US" sz="1200" kern="1200" baseline="0" dirty="0" err="1" smtClean="0">
                <a:solidFill>
                  <a:schemeClr val="tx1"/>
                </a:solidFill>
                <a:effectLst/>
                <a:latin typeface="Tahoma" pitchFamily="-112" charset="0"/>
                <a:ea typeface="ＭＳ Ｐゴシック" pitchFamily="-112" charset="-128"/>
                <a:cs typeface="+mn-cs"/>
              </a:rPr>
              <a:t>respins</a:t>
            </a:r>
            <a:r>
              <a:rPr lang="en-US" sz="1200" kern="1200" baseline="0" dirty="0" smtClean="0">
                <a:solidFill>
                  <a:schemeClr val="tx1"/>
                </a:solidFill>
                <a:effectLst/>
                <a:latin typeface="Tahoma" pitchFamily="-112" charset="0"/>
                <a:ea typeface="ＭＳ Ｐゴシック" pitchFamily="-112" charset="-128"/>
                <a:cs typeface="+mn-cs"/>
              </a:rPr>
              <a:t>.</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Although Logic and Functional flaws remains the leading cause of </a:t>
            </a:r>
            <a:r>
              <a:rPr lang="en-US" sz="1200" kern="1200" baseline="0" dirty="0" err="1" smtClean="0">
                <a:solidFill>
                  <a:schemeClr val="tx1"/>
                </a:solidFill>
                <a:effectLst/>
                <a:latin typeface="Tahoma" pitchFamily="-112" charset="0"/>
                <a:ea typeface="ＭＳ Ｐゴシック" pitchFamily="-112" charset="-128"/>
                <a:cs typeface="+mn-cs"/>
              </a:rPr>
              <a:t>respin</a:t>
            </a:r>
            <a:r>
              <a:rPr lang="en-US" sz="1200" kern="1200" baseline="0" dirty="0" smtClean="0">
                <a:solidFill>
                  <a:schemeClr val="tx1"/>
                </a:solidFill>
                <a:effectLst/>
                <a:latin typeface="Tahoma" pitchFamily="-112" charset="0"/>
                <a:ea typeface="ＭＳ Ｐゴシック" pitchFamily="-112" charset="-128"/>
                <a:cs typeface="+mn-cs"/>
              </a:rPr>
              <a:t>, there has been improvement in this area over the past eight years. This is likely due to the increased amount of reuse that is occurring in the industry, as well as the industry maturing its verification processes—which I’ll talk about in a few minutes.</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Clocking issues are the second leading cause of </a:t>
            </a:r>
            <a:r>
              <a:rPr lang="en-US" sz="1200" kern="1200" baseline="0" dirty="0" err="1" smtClean="0">
                <a:solidFill>
                  <a:schemeClr val="tx1"/>
                </a:solidFill>
                <a:effectLst/>
                <a:latin typeface="Tahoma" pitchFamily="-112" charset="0"/>
                <a:ea typeface="ＭＳ Ｐゴシック" pitchFamily="-112" charset="-128"/>
                <a:cs typeface="+mn-cs"/>
              </a:rPr>
              <a:t>respins</a:t>
            </a:r>
            <a:r>
              <a:rPr lang="en-US" sz="1200" kern="1200" baseline="0" dirty="0" smtClean="0">
                <a:solidFill>
                  <a:schemeClr val="tx1"/>
                </a:solidFill>
                <a:effectLst/>
                <a:latin typeface="Tahoma" pitchFamily="-112" charset="0"/>
                <a:ea typeface="ＭＳ Ｐゴシック" pitchFamily="-112" charset="-128"/>
                <a:cs typeface="+mn-cs"/>
              </a:rPr>
              <a:t>. Notices in 2012 that there seems to be an increase in crosstalk, power consumption, and mix-signal issues.</a:t>
            </a:r>
          </a:p>
          <a:p>
            <a:r>
              <a:rPr lang="en-US" sz="1200" kern="1200" baseline="0" dirty="0" smtClean="0">
                <a:solidFill>
                  <a:schemeClr val="tx1"/>
                </a:solidFill>
                <a:effectLst/>
                <a:latin typeface="Tahoma" pitchFamily="-112" charset="0"/>
                <a:ea typeface="ＭＳ Ｐゴシック" pitchFamily="-112" charset="-128"/>
                <a:cs typeface="+mn-cs"/>
              </a:rPr>
              <a:t> </a:t>
            </a:r>
            <a:endParaRPr lang="en-US" sz="1200" kern="1200" baseline="0" dirty="0">
              <a:solidFill>
                <a:schemeClr val="tx1"/>
              </a:solidFill>
              <a:effectLst/>
              <a:latin typeface="Tahoma" pitchFamily="-112" charset="0"/>
              <a:ea typeface="ＭＳ Ｐゴシック" pitchFamily="-112" charset="-128"/>
              <a:cs typeface="+mn-cs"/>
            </a:endParaRP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extLst>
      <p:ext uri="{BB962C8B-B14F-4D97-AF65-F5344CB8AC3E}">
        <p14:creationId xmlns:p14="http://schemas.microsoft.com/office/powerpoint/2010/main" val="1146514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itchFamily="-112" charset="0"/>
                <a:ea typeface="ＭＳ Ｐゴシック" pitchFamily="-112" charset="-128"/>
                <a:cs typeface="+mn-cs"/>
              </a:rPr>
              <a:t>The previous slide list flaws that contributed to </a:t>
            </a:r>
            <a:r>
              <a:rPr lang="en-US" sz="1200" kern="1200" baseline="0" dirty="0" err="1" smtClean="0">
                <a:solidFill>
                  <a:schemeClr val="tx1"/>
                </a:solidFill>
                <a:effectLst/>
                <a:latin typeface="Tahoma" pitchFamily="-112" charset="0"/>
                <a:ea typeface="ＭＳ Ｐゴシック" pitchFamily="-112" charset="-128"/>
                <a:cs typeface="+mn-cs"/>
              </a:rPr>
              <a:t>respins</a:t>
            </a:r>
            <a:r>
              <a:rPr lang="en-US" sz="1200" kern="1200" baseline="0" dirty="0" smtClean="0">
                <a:solidFill>
                  <a:schemeClr val="tx1"/>
                </a:solidFill>
                <a:effectLst/>
                <a:latin typeface="Tahoma" pitchFamily="-112" charset="0"/>
                <a:ea typeface="ＭＳ Ｐゴシック" pitchFamily="-112" charset="-128"/>
                <a:cs typeface="+mn-cs"/>
              </a:rPr>
              <a:t>, and we saw that functional flaws was the leading category. To improve processes, it’s important to understand the root cause of these flaws.</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This slide list the root cause of functional flaws by various categories, such as: design errors, changes in specification, incorrect or incomplete specification, internal IP flaws associated with reuse, and external IP flaws.  </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I think it is interesting to note the various flaws associated with either changes or incorrect specification.  Managing and tracking specification requirements has grown more important over the past 11 years, as design sizes increase, and newer aspects of functional verification are now required (such as power intent and clocking).</a:t>
            </a:r>
            <a:endParaRPr lang="en-US" sz="1200" kern="1200" baseline="0" dirty="0">
              <a:solidFill>
                <a:schemeClr val="tx1"/>
              </a:solidFill>
              <a:effectLst/>
              <a:latin typeface="Tahoma" pitchFamily="-112" charset="0"/>
              <a:ea typeface="ＭＳ Ｐゴシック" pitchFamily="-112" charset="-128"/>
              <a:cs typeface="+mn-cs"/>
            </a:endParaRP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38</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1855516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itchFamily="-112" charset="0"/>
                <a:ea typeface="ＭＳ Ｐゴシック" pitchFamily="-112" charset="-128"/>
                <a:cs typeface="+mn-cs"/>
              </a:rPr>
              <a:t>Now, a few slides back, I showed the cost/effort curve associated with increased complexity. There is another dimension to the problem that needs to be discussed when making a </a:t>
            </a:r>
            <a:r>
              <a:rPr lang="en-US" sz="1200" kern="1200" baseline="0" dirty="0" err="1" smtClean="0">
                <a:solidFill>
                  <a:schemeClr val="tx1"/>
                </a:solidFill>
                <a:effectLst/>
                <a:latin typeface="Tahoma" pitchFamily="-112" charset="0"/>
                <a:ea typeface="ＭＳ Ｐゴシック" pitchFamily="-112" charset="-128"/>
                <a:cs typeface="+mn-cs"/>
              </a:rPr>
              <a:t>tradoff</a:t>
            </a:r>
            <a:r>
              <a:rPr lang="en-US" sz="1200" kern="1200" baseline="0" dirty="0" smtClean="0">
                <a:solidFill>
                  <a:schemeClr val="tx1"/>
                </a:solidFill>
                <a:effectLst/>
                <a:latin typeface="Tahoma" pitchFamily="-112" charset="0"/>
                <a:ea typeface="ＭＳ Ｐゴシック" pitchFamily="-112" charset="-128"/>
                <a:cs typeface="+mn-cs"/>
              </a:rPr>
              <a:t> on where to focus your verification effort.  </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At any stage within the verification flow, when a bug is found, I always recommend the verification team to ask themselves the question: “Should or could this bug have been found earlier in a previously stage of the flow?”  For example, block-level or sub-system-level versus </a:t>
            </a:r>
            <a:r>
              <a:rPr lang="en-US" sz="1200" kern="1200" baseline="0" dirty="0" err="1" smtClean="0">
                <a:solidFill>
                  <a:schemeClr val="tx1"/>
                </a:solidFill>
                <a:effectLst/>
                <a:latin typeface="Tahoma" pitchFamily="-112" charset="0"/>
                <a:ea typeface="ＭＳ Ｐゴシック" pitchFamily="-112" charset="-128"/>
                <a:cs typeface="+mn-cs"/>
              </a:rPr>
              <a:t>SoC</a:t>
            </a:r>
            <a:r>
              <a:rPr lang="en-US" sz="1200" kern="1200" baseline="0" dirty="0" smtClean="0">
                <a:solidFill>
                  <a:schemeClr val="tx1"/>
                </a:solidFill>
                <a:effectLst/>
                <a:latin typeface="Tahoma" pitchFamily="-112" charset="0"/>
                <a:ea typeface="ＭＳ Ｐゴシック" pitchFamily="-112" charset="-128"/>
                <a:cs typeface="+mn-cs"/>
              </a:rPr>
              <a:t> Integration level.  There is always that tradeoff in terms of how much effort should be applied to a particular stage of the verification flow that needs to be considered.  The more automation that can be applied in any stages within the flow, the smaller amount of effort that is required, and less bug escapes occur to the next level of integration.</a:t>
            </a:r>
          </a:p>
          <a:p>
            <a:r>
              <a:rPr lang="en-US" sz="1200" kern="1200" baseline="0" dirty="0" smtClean="0">
                <a:solidFill>
                  <a:schemeClr val="tx1"/>
                </a:solidFill>
                <a:effectLst/>
                <a:latin typeface="Tahoma" pitchFamily="-112" charset="0"/>
                <a:ea typeface="ＭＳ Ｐゴシック" pitchFamily="-112" charset="-128"/>
                <a:cs typeface="+mn-cs"/>
              </a:rPr>
              <a:t> </a:t>
            </a:r>
          </a:p>
          <a:p>
            <a:r>
              <a:rPr lang="en-US" sz="1200" kern="1200" baseline="0" dirty="0" smtClean="0">
                <a:solidFill>
                  <a:schemeClr val="tx1"/>
                </a:solidFill>
                <a:effectLst/>
                <a:latin typeface="Tahoma" pitchFamily="-112" charset="0"/>
                <a:ea typeface="ＭＳ Ｐゴシック" pitchFamily="-112" charset="-128"/>
                <a:cs typeface="+mn-cs"/>
              </a:rPr>
              <a:t>This slide illustrates the cost of finding and fixing bugs that escape from one stage of the design flow, to the next.  The sooner you can find a bug....the cheaper it is to fix. You hear the theme in the various talks today.</a:t>
            </a:r>
            <a:endParaRPr lang="en-US" sz="1200" kern="1200" baseline="0" dirty="0">
              <a:solidFill>
                <a:schemeClr val="tx1"/>
              </a:solidFill>
              <a:effectLst/>
              <a:latin typeface="Tahoma" pitchFamily="-112" charset="0"/>
              <a:ea typeface="ＭＳ Ｐゴシック" pitchFamily="-112" charset="-128"/>
              <a:cs typeface="+mn-cs"/>
            </a:endParaRP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39</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4289419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itchFamily="-112" charset="0"/>
                <a:ea typeface="ＭＳ Ｐゴシック" pitchFamily="-112" charset="-128"/>
                <a:cs typeface="+mn-cs"/>
              </a:rPr>
              <a:t>The next section of my talk, I’ve titled Beyond Standards…and the point I want to make in this section is that arguing over who one the standards wars is not constructive. We live in a multi-language world.  The important thing to understand is where the eco system evolving in terms of acquired expertise, tools, and IP related to these standards.</a:t>
            </a:r>
            <a:endParaRPr lang="en-US" sz="1200" kern="1200" baseline="0" dirty="0">
              <a:solidFill>
                <a:schemeClr val="tx1"/>
              </a:solidFill>
              <a:effectLst/>
              <a:latin typeface="Tahoma" pitchFamily="-112" charset="0"/>
              <a:ea typeface="ＭＳ Ｐゴシック" pitchFamily="-112" charset="-128"/>
              <a:cs typeface="+mn-cs"/>
            </a:endParaRP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40</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534285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look at the adoption of languages used for verification. In other words, languages used to construct</a:t>
            </a:r>
            <a:r>
              <a:rPr lang="en-US" baseline="0" dirty="0" smtClean="0"/>
              <a:t> simulation </a:t>
            </a:r>
            <a:r>
              <a:rPr lang="en-US" dirty="0" err="1" smtClean="0"/>
              <a:t>testbenches</a:t>
            </a:r>
            <a:r>
              <a:rPr lang="en-US" dirty="0" smtClean="0"/>
              <a:t>. Basically</a:t>
            </a:r>
            <a:r>
              <a:rPr lang="en-US" baseline="0" dirty="0" smtClean="0"/>
              <a:t> we are seeing a decline in all languages used to construct </a:t>
            </a:r>
            <a:r>
              <a:rPr lang="en-US" baseline="0" dirty="0" err="1" smtClean="0"/>
              <a:t>testbenches</a:t>
            </a:r>
            <a:r>
              <a:rPr lang="en-US" baseline="0" dirty="0" smtClean="0"/>
              <a:t>, with the exception of </a:t>
            </a:r>
            <a:r>
              <a:rPr lang="en-US" baseline="0" dirty="0" err="1" smtClean="0"/>
              <a:t>SystemVerilog</a:t>
            </a:r>
            <a:r>
              <a:rPr lang="en-US" baseline="0" dirty="0" smtClean="0"/>
              <a:t> standard, and a some increase in C/C++.</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Presentation Title</a:t>
            </a:r>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presents the data in a slightly different perspective. Here the study participants were partitioned into subgroups by design sizes &lt;5M gates, between 5-20M gates, and &gt;20M gates.  For designs larger than 20M gates, it’s not too big of a surprise to see large adoption of </a:t>
            </a:r>
            <a:r>
              <a:rPr lang="en-US" baseline="0" dirty="0" err="1" smtClean="0"/>
              <a:t>SystemVerilog</a:t>
            </a:r>
            <a:r>
              <a:rPr lang="en-US" baseline="0" dirty="0" smtClean="0"/>
              <a:t>, since this group (in general) tends to be a little more leading edge on adopting more advanced functional verification techniques.  What is a surprise is the group less than 5M gates.  The fact the we are seeing a 58.8% percent adoption in this group means that </a:t>
            </a:r>
            <a:r>
              <a:rPr lang="en-US" baseline="0" dirty="0" err="1" smtClean="0"/>
              <a:t>SystemVerilog</a:t>
            </a:r>
            <a:r>
              <a:rPr lang="en-US" baseline="0" dirty="0" smtClean="0"/>
              <a:t> is now mainstream.</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Presentation Title</a:t>
            </a:r>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look at the adoption of verification </a:t>
            </a:r>
            <a:r>
              <a:rPr lang="en-US" dirty="0" err="1" smtClean="0"/>
              <a:t>testbench</a:t>
            </a:r>
            <a:r>
              <a:rPr lang="en-US" baseline="0" dirty="0" smtClean="0"/>
              <a:t> </a:t>
            </a:r>
            <a:r>
              <a:rPr lang="en-US" dirty="0" smtClean="0"/>
              <a:t>methodologies—or</a:t>
            </a:r>
            <a:r>
              <a:rPr lang="en-US" baseline="0" dirty="0" smtClean="0"/>
              <a:t> base-class library standards.  Again, we are seeing a decline in usage of all base-class library standards, with the exception of UVM. Between 2010 and 2012 we saw a 486% increase in adoption of UVM.  To be fair, UVM wasn’t really an official an </a:t>
            </a:r>
            <a:r>
              <a:rPr lang="en-US" baseline="0" dirty="0" err="1" smtClean="0"/>
              <a:t>Accellera</a:t>
            </a:r>
            <a:r>
              <a:rPr lang="en-US" baseline="0" dirty="0" smtClean="0"/>
              <a:t> standard in 2010 when that study was conducted—there was only a beta kit available. Nonetheless, the 2012 study asked its participants what they plan to use in the next 12 months, and there is a projected growth of 46% within the next year.</a:t>
            </a:r>
          </a:p>
          <a:p>
            <a:endParaRPr lang="en-US" baseline="0" dirty="0" smtClean="0"/>
          </a:p>
          <a:p>
            <a:r>
              <a:rPr lang="en-US" baseline="0" dirty="0" smtClean="0"/>
              <a:t>Clearly, the standards wars are behind us, and the industry has moved on focusing on the evolving eco system based on these standards.</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Presentation Title</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 Verification + Formal property</a:t>
            </a:r>
            <a:r>
              <a:rPr lang="en-US" baseline="0" dirty="0" smtClean="0"/>
              <a:t> checking</a:t>
            </a:r>
            <a:r>
              <a:rPr lang="en-US" dirty="0" smtClean="0"/>
              <a:t>:</a:t>
            </a:r>
          </a:p>
          <a:p>
            <a:r>
              <a:rPr lang="en-US" dirty="0" smtClean="0"/>
              <a:t>   2010:  139.6</a:t>
            </a:r>
            <a:r>
              <a:rPr lang="en-US" baseline="0" dirty="0" smtClean="0"/>
              <a:t> + 153.1 + 171.1 + 180.0 = 653.8</a:t>
            </a:r>
          </a:p>
          <a:p>
            <a:r>
              <a:rPr lang="en-US" baseline="0" dirty="0" smtClean="0"/>
              <a:t>   2010:  8.4 + 9.4 + 12.1 + 14.0 = 44.9                 (Formal Property Checking)</a:t>
            </a:r>
          </a:p>
          <a:p>
            <a:r>
              <a:rPr lang="en-US" baseline="0" dirty="0" smtClean="0"/>
              <a:t>   2012:  200.2 + 226.7 + 229.3 + 249.9 = 906.1 (nearly 39% growth over 2 years)</a:t>
            </a:r>
          </a:p>
          <a:p>
            <a:r>
              <a:rPr lang="en-US" baseline="0" dirty="0" smtClean="0"/>
              <a:t>   2012:  12.4 + 12.9 + 17.5 + 15.8 = 58.6             (Formal Property Checking – 31% growth)</a:t>
            </a:r>
          </a:p>
          <a:p>
            <a:r>
              <a:rPr lang="en-US" baseline="0" dirty="0" smtClean="0"/>
              <a:t>   2010 combined:  698.7  (5-6% of total market share)</a:t>
            </a:r>
          </a:p>
          <a:p>
            <a:r>
              <a:rPr lang="en-US" baseline="0" dirty="0" smtClean="0"/>
              <a:t>   2012 combined:  964.7  (38% growth rate)</a:t>
            </a:r>
          </a:p>
          <a:p>
            <a:endParaRPr lang="en-US" baseline="0" dirty="0" smtClean="0"/>
          </a:p>
          <a:p>
            <a:r>
              <a:rPr lang="en-US" baseline="0" dirty="0" smtClean="0"/>
              <a:t>Include Formal</a:t>
            </a:r>
          </a:p>
          <a:p>
            <a:r>
              <a:rPr lang="en-US" baseline="0" dirty="0" smtClean="0"/>
              <a:t>2010: 33</a:t>
            </a:r>
          </a:p>
          <a:p>
            <a:r>
              <a:rPr lang="en-US" baseline="0" dirty="0" smtClean="0"/>
              <a:t>2012: 50</a:t>
            </a:r>
          </a:p>
          <a:p>
            <a:endParaRPr lang="en-US" baseline="0" dirty="0" smtClean="0"/>
          </a:p>
          <a:p>
            <a:r>
              <a:rPr lang="en-US" dirty="0" smtClean="0"/>
              <a:t>RTL Simulation:</a:t>
            </a:r>
          </a:p>
          <a:p>
            <a:r>
              <a:rPr lang="en-US" baseline="0" dirty="0" smtClean="0"/>
              <a:t>   2010:  84.5 + 88.6 + 99.2 + 107.3 = 379.6  (54% of the logic verification market)</a:t>
            </a:r>
          </a:p>
          <a:p>
            <a:r>
              <a:rPr lang="en-US" baseline="0" dirty="0" smtClean="0"/>
              <a:t>   2012:  103.2 + 102.7 + 106.0 + 116.3 = 428.2  (13% growth – 1/3 growth of LV market)</a:t>
            </a:r>
          </a:p>
          <a:p>
            <a:r>
              <a:rPr lang="en-US" baseline="0" dirty="0" smtClean="0"/>
              <a:t>                                                                             (44% of LV market – lost of 11 percentage points of market share!)</a:t>
            </a:r>
          </a:p>
          <a:p>
            <a:endParaRPr lang="en-US" baseline="0" dirty="0" smtClean="0"/>
          </a:p>
          <a:p>
            <a:r>
              <a:rPr lang="en-US" baseline="0" dirty="0" smtClean="0"/>
              <a:t>HW Assisted Verification:</a:t>
            </a:r>
          </a:p>
          <a:p>
            <a:r>
              <a:rPr lang="en-US" baseline="0" dirty="0" smtClean="0"/>
              <a:t>    2010:  38.0 + 48.6 + 53.7 + 47.4 = 187.7  (27% of logic verification market) (NOTE: </a:t>
            </a:r>
            <a:r>
              <a:rPr lang="en-US" baseline="0" dirty="0" err="1" smtClean="0"/>
              <a:t>Sim</a:t>
            </a:r>
            <a:r>
              <a:rPr lang="en-US" baseline="0" dirty="0" smtClean="0"/>
              <a:t> + HW assisted = 81% of LV market, rounding error)</a:t>
            </a:r>
          </a:p>
          <a:p>
            <a:r>
              <a:rPr lang="en-US" baseline="0" dirty="0" smtClean="0"/>
              <a:t>    2012:  74.1 + 98.6 + 97.1 + 93.6 = 363.4  (94% growth – 2.6x faster than growth of LV market)</a:t>
            </a:r>
          </a:p>
          <a:p>
            <a:r>
              <a:rPr lang="en-US" baseline="0" dirty="0" smtClean="0"/>
              <a:t>                                                                       (38% of LV market)  (NOTE:  </a:t>
            </a:r>
            <a:r>
              <a:rPr lang="en-US" baseline="0" dirty="0" err="1" smtClean="0"/>
              <a:t>Sim</a:t>
            </a:r>
            <a:r>
              <a:rPr lang="en-US" baseline="0" dirty="0" smtClean="0"/>
              <a:t> + HW assisted = 82% of LV market STILL)</a:t>
            </a:r>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4</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796024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languages and base-class library standards, we have recently seen the emergence of a consistent approach to </a:t>
            </a:r>
            <a:r>
              <a:rPr lang="en-US" baseline="0" dirty="0" err="1" smtClean="0"/>
              <a:t>SoC</a:t>
            </a:r>
            <a:r>
              <a:rPr lang="en-US" baseline="0" dirty="0" smtClean="0"/>
              <a:t> verification.</a:t>
            </a:r>
          </a:p>
          <a:p>
            <a:endParaRPr lang="en-US" baseline="0" dirty="0" smtClean="0"/>
          </a:p>
          <a:p>
            <a:r>
              <a:rPr lang="en-US" baseline="0" dirty="0" smtClean="0"/>
              <a:t>First, let’s look and see how the IC/ASIC flow has evolved into today’s </a:t>
            </a:r>
            <a:r>
              <a:rPr lang="en-US" baseline="0" dirty="0" err="1" smtClean="0"/>
              <a:t>SoC</a:t>
            </a:r>
            <a:r>
              <a:rPr lang="en-US" baseline="0" dirty="0" smtClean="0"/>
              <a:t> flow.  Ten years ago, the IC/ASIC verification flow was partitioned into two main stages:  Block-level verification, and integration verification.  In general, there was less of a concern with verifying software/hardware interactions 10 years ago. Nor were there concerns with many other issues that exist today, such as multiple clock domains, and power intent verification.</a:t>
            </a:r>
            <a:endParaRPr lang="en-US" dirty="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44</a:t>
            </a:fld>
            <a:endParaRPr lang="en-US" dirty="0"/>
          </a:p>
        </p:txBody>
      </p:sp>
    </p:spTree>
    <p:extLst>
      <p:ext uri="{BB962C8B-B14F-4D97-AF65-F5344CB8AC3E}">
        <p14:creationId xmlns:p14="http://schemas.microsoft.com/office/powerpoint/2010/main" val="4141019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t>
            </a:r>
            <a:r>
              <a:rPr lang="en-US" baseline="0" dirty="0" err="1" smtClean="0"/>
              <a:t>SoC</a:t>
            </a:r>
            <a:r>
              <a:rPr lang="en-US" baseline="0" dirty="0" smtClean="0"/>
              <a:t> designs became more prevalent within the past 5 years or so, we saw many ad hoc verification processes emerged. However, recently, we have seen these ad hoc processes converge into a more systematic approach to verifying an </a:t>
            </a:r>
            <a:r>
              <a:rPr lang="en-US" baseline="0" dirty="0" err="1" smtClean="0"/>
              <a:t>SoC.</a:t>
            </a:r>
            <a:r>
              <a:rPr lang="en-US" baseline="0" dirty="0" smtClean="0"/>
              <a:t>  The processes is generally partitioned into four stages, as I’ve shown on this slide: block-level verification, interconnect verification, integration verification, and application / SW verification—although some companies further partition these main four stages down into sub-stages.  In a few minutes, I’ll talk a little bit more about each of these four main stages.</a:t>
            </a:r>
          </a:p>
          <a:p>
            <a:endParaRPr lang="en-US" baseline="0" dirty="0" smtClean="0"/>
          </a:p>
          <a:p>
            <a:r>
              <a:rPr lang="en-US" baseline="0" dirty="0" smtClean="0"/>
              <a:t>If you recall in the previous section, I introduced a slide that showed how the cost of fixing a bug increased by about 10x from one stage of a process to the next.  The objective with this standard </a:t>
            </a:r>
            <a:r>
              <a:rPr lang="en-US" baseline="0" dirty="0" err="1" smtClean="0"/>
              <a:t>SoC</a:t>
            </a:r>
            <a:r>
              <a:rPr lang="en-US" baseline="0" dirty="0" smtClean="0"/>
              <a:t> verification process is to reduce the cost of finding and fixing bugs.  For example, it’s significantly more costly to find and fix a bug during integration verification that should have been found during a previous stage—such as interconnect verification or block-level verification.</a:t>
            </a:r>
          </a:p>
          <a:p>
            <a:endParaRPr lang="en-US" baseline="0" dirty="0" smtClean="0"/>
          </a:p>
          <a:p>
            <a:r>
              <a:rPr lang="en-US" baseline="0" dirty="0" smtClean="0"/>
              <a:t>The point that I want to make here is that a recent standards have emerged within the last 10 years (and an eco system based on these standards) that allow us to now focus on the solving problems from a holistic perspective on this new </a:t>
            </a:r>
            <a:r>
              <a:rPr lang="en-US" baseline="0" dirty="0" err="1" smtClean="0"/>
              <a:t>SoC</a:t>
            </a:r>
            <a:r>
              <a:rPr lang="en-US" baseline="0" dirty="0" smtClean="0"/>
              <a:t> verification process.</a:t>
            </a:r>
          </a:p>
          <a:p>
            <a:endParaRPr lang="en-US" baseline="0" dirty="0" smtClean="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45</a:t>
            </a:fld>
            <a:endParaRPr lang="en-US" dirty="0"/>
          </a:p>
        </p:txBody>
      </p:sp>
    </p:spTree>
    <p:extLst>
      <p:ext uri="{BB962C8B-B14F-4D97-AF65-F5344CB8AC3E}">
        <p14:creationId xmlns:p14="http://schemas.microsoft.com/office/powerpoint/2010/main" val="4141019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a:t>
            </a:r>
            <a:r>
              <a:rPr lang="en-US" baseline="0" dirty="0" smtClean="0"/>
              <a:t> topic I want to focus on today I’ve titled “Beyond the status quo.”  The key take away in this section is that in today’s complex </a:t>
            </a:r>
            <a:r>
              <a:rPr lang="en-US" baseline="0" dirty="0" err="1" smtClean="0"/>
              <a:t>SoC</a:t>
            </a:r>
            <a:r>
              <a:rPr lang="en-US" baseline="0" dirty="0" smtClean="0"/>
              <a:t> world, it’s no longer possible to survive by maintaining the status quo. </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46</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534285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 I focus on this emerging</a:t>
            </a:r>
            <a:r>
              <a:rPr lang="en-US" baseline="0" dirty="0" smtClean="0"/>
              <a:t> process, is that a process is fundamental to achieving productivity and getting the most out of the tools you adopt.</a:t>
            </a:r>
          </a:p>
          <a:p>
            <a:endParaRPr lang="en-US" baseline="0" dirty="0" smtClean="0"/>
          </a:p>
          <a:p>
            <a:r>
              <a:rPr lang="en-US" baseline="0" dirty="0" smtClean="0"/>
              <a:t>On this slide, I am showing a study that was conducted by Cisco Research Momentum group.  This study was focused on understanding barriers to productivity.  What they found was that organizations that focused on tools first, and then put in place ad hoc processes to support those tools ended up increasing cost between 6-9%. Versus organizations that focused on the process first, and then put in place tools to support the process, ended up saving cost between 20-30%.  Furthermore, these organizations were able to achieve their goal of improving productivity.</a:t>
            </a:r>
          </a:p>
          <a:p>
            <a:endParaRPr lang="en-US" baseline="0" dirty="0" smtClean="0"/>
          </a:p>
          <a:p>
            <a:endParaRPr lang="en-US" dirty="0" smtClean="0"/>
          </a:p>
        </p:txBody>
      </p:sp>
      <p:sp>
        <p:nvSpPr>
          <p:cNvPr id="4" name="Header Placeholder 3"/>
          <p:cNvSpPr>
            <a:spLocks noGrp="1"/>
          </p:cNvSpPr>
          <p:nvPr>
            <p:ph type="hdr" sz="quarter" idx="10"/>
          </p:nvPr>
        </p:nvSpPr>
        <p:spPr/>
        <p:txBody>
          <a:bodyPr/>
          <a:lstStyle/>
          <a:p>
            <a:pPr>
              <a:defRPr/>
            </a:pPr>
            <a:r>
              <a:rPr lang="en-US" dirty="0" smtClean="0"/>
              <a:t>Presentation Title</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now plan to dig a little bit deeper into each of the four stages of the standard </a:t>
            </a:r>
            <a:r>
              <a:rPr lang="en-US" baseline="0" dirty="0" err="1" smtClean="0"/>
              <a:t>SoC</a:t>
            </a:r>
            <a:r>
              <a:rPr lang="en-US" baseline="0" dirty="0" smtClean="0"/>
              <a:t> verification process I just introduced.</a:t>
            </a:r>
          </a:p>
          <a:p>
            <a:endParaRPr lang="en-US" baseline="0" dirty="0" smtClean="0"/>
          </a:p>
          <a:p>
            <a:r>
              <a:rPr lang="en-US" baseline="0" dirty="0" smtClean="0"/>
              <a:t>The first stage of the standard </a:t>
            </a:r>
            <a:r>
              <a:rPr lang="en-US" baseline="0" dirty="0" err="1" smtClean="0"/>
              <a:t>SoC</a:t>
            </a:r>
            <a:r>
              <a:rPr lang="en-US" baseline="0" dirty="0" smtClean="0"/>
              <a:t> verification process is focused on block-level verification.  This is essentially IP verification.  An interesting trend that has recently emerged is that the industry (as a whole) appears to be maturing its verification processes applied at this stage in the process—supporting my claim that it is not possible to “survive by maintaining the status quo” for today’s complex </a:t>
            </a:r>
            <a:r>
              <a:rPr lang="en-US" baseline="0" dirty="0" err="1" smtClean="0"/>
              <a:t>SoC</a:t>
            </a:r>
            <a:r>
              <a:rPr lang="en-US" baseline="0" dirty="0" smtClean="0"/>
              <a:t> designs. For example…..</a:t>
            </a:r>
            <a:endParaRPr lang="en-US" dirty="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48</a:t>
            </a:fld>
            <a:endParaRPr lang="en-US" dirty="0"/>
          </a:p>
        </p:txBody>
      </p:sp>
    </p:spTree>
    <p:extLst>
      <p:ext uri="{BB962C8B-B14F-4D97-AF65-F5344CB8AC3E}">
        <p14:creationId xmlns:p14="http://schemas.microsoft.com/office/powerpoint/2010/main" val="4141019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see a significant increase in adoption of various verification techniques within the last 5 years…where code coverage adoption has increase from 48% to 70%....assertions used in simulation has increased from 37% to 68%...functional coverage has increased from 40% to 71%...and constrained-random simulation has increased from 41% to 62%.  There appears to be a leveling off or possible saturation in terms of adoption within the past two years…but nonetheless…these are impressive increases since 2007.  I believe that the industry had been forced to mature its processes to address rising complexity.</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 little closer at constrained-random simulation. If you recall, I talked about bug</a:t>
            </a:r>
            <a:r>
              <a:rPr lang="en-US" baseline="0" dirty="0" smtClean="0"/>
              <a:t> density earlier and the need for techniques to address concurrent data paths. Constrained-random is one of those effective techniques that can be applied on concurrent designs. </a:t>
            </a:r>
          </a:p>
          <a:p>
            <a:endParaRPr lang="en-US" baseline="0" dirty="0" smtClean="0"/>
          </a:p>
          <a:p>
            <a:r>
              <a:rPr lang="en-US" baseline="0" dirty="0" smtClean="0"/>
              <a:t>We have seen a 16% increase use of constrained-random over directed testing for block-level verification within the past two years.  Part of this is due to the maturing of various industry standards, such as </a:t>
            </a:r>
            <a:r>
              <a:rPr lang="en-US" baseline="0" dirty="0" err="1" smtClean="0"/>
              <a:t>SystemVerilog</a:t>
            </a:r>
            <a:r>
              <a:rPr lang="en-US" baseline="0" dirty="0" smtClean="0"/>
              <a:t> and UVM—which facilitate the creation of constrained-random </a:t>
            </a:r>
            <a:r>
              <a:rPr lang="en-US" baseline="0" dirty="0" err="1" smtClean="0"/>
              <a:t>testbenches</a:t>
            </a:r>
            <a:r>
              <a:rPr lang="en-US" baseline="0" dirty="0" smtClean="0"/>
              <a:t>.</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2012 Wilson Research Group Functional Verification Study</a:t>
            </a:r>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indication  that</a:t>
            </a:r>
            <a:r>
              <a:rPr lang="en-US" baseline="0" dirty="0" smtClean="0"/>
              <a:t> the industry is moving “beyond the status quo” and maturing its processes…is the adoption of formal-based technologies into the flow.  Here we see, the larger the design size, the more adoption of formal techniques into the flow.</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Presentation Title</a:t>
            </a:r>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u="none" baseline="0" dirty="0" smtClean="0"/>
              <a:t>Formal property checking adoption in the industry can be traced back to a handful of advanced processor company’s back in the early 1990’s.  The languages used to describe assertions and the tools used to prove these assertions all originated from academia. Hence, there was a big learning curve and high expertise required for successful adoption. In general, only formal experts with PhDs could apply these techniques. There was a huge investment required in terms of both expertise and time.  The industry adoption rate was extremely low—as I previously mention, only the large processor companies could afford to invest in this type of research and expertise.</a:t>
            </a:r>
          </a:p>
          <a:p>
            <a:endParaRPr lang="en-CA" baseline="0" dirty="0" smtClean="0"/>
          </a:p>
          <a:p>
            <a:r>
              <a:rPr lang="en-CA" dirty="0" smtClean="0"/>
              <a:t>By early</a:t>
            </a:r>
            <a:r>
              <a:rPr lang="en-CA" baseline="0" dirty="0" smtClean="0"/>
              <a:t> 2000, automated applications began to appear.  Essentially, this is narrowing the scope of formal property checking to focus on solving a specification problem domain—such as validating correct Interconnect, which we will see an example in a minute.  The key point is that the engineering adopting this form of formal analysis didn’t have to be an expert in formal tools or general assertion languages. Semiautomatic techniques could generate a set of assertions off of a users </a:t>
            </a:r>
            <a:r>
              <a:rPr lang="en-CA" baseline="0" dirty="0" err="1" smtClean="0"/>
              <a:t>speadsheet</a:t>
            </a:r>
            <a:r>
              <a:rPr lang="en-CA" baseline="0" dirty="0" smtClean="0"/>
              <a:t>—therefore the engineer didn’t have to be an expert in assertions languages.</a:t>
            </a:r>
          </a:p>
          <a:p>
            <a:endParaRPr lang="en-CA" baseline="0" dirty="0" smtClean="0"/>
          </a:p>
          <a:p>
            <a:r>
              <a:rPr lang="en-CA" baseline="0" dirty="0" smtClean="0"/>
              <a:t>What we see emerging today is fully automatic formal solutions.  You can think of this as </a:t>
            </a:r>
          </a:p>
          <a:p>
            <a:r>
              <a:rPr lang="en-CA" baseline="0" dirty="0" smtClean="0"/>
              <a:t>- Push-button formal</a:t>
            </a:r>
          </a:p>
          <a:p>
            <a:pPr marL="163843" indent="-163843">
              <a:buFontTx/>
              <a:buChar char="-"/>
            </a:pPr>
            <a:r>
              <a:rPr lang="en-CA" baseline="0" dirty="0" smtClean="0"/>
              <a:t>Assertions inferred – under the hood – user is shielded from them</a:t>
            </a:r>
          </a:p>
          <a:p>
            <a:pPr marL="163843" indent="-163843">
              <a:buFontTx/>
              <a:buChar char="-"/>
            </a:pPr>
            <a:r>
              <a:rPr lang="en-CA" baseline="0" dirty="0" smtClean="0"/>
              <a:t>Easy for everyone to use with low effort</a:t>
            </a:r>
          </a:p>
          <a:p>
            <a:pPr marL="163843" indent="-163843">
              <a:buFontTx/>
              <a:buChar char="-"/>
            </a:pPr>
            <a:endParaRPr lang="en-CA" baseline="0" dirty="0" smtClean="0"/>
          </a:p>
          <a:p>
            <a:pPr marL="163843" indent="-163843"/>
            <a:endParaRPr lang="en-CA" baseline="0" dirty="0" smtClean="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extLst>
      <p:ext uri="{BB962C8B-B14F-4D97-AF65-F5344CB8AC3E}">
        <p14:creationId xmlns:p14="http://schemas.microsoft.com/office/powerpoint/2010/main" val="19197682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next stage I want to talk about is the interconnect</a:t>
            </a:r>
            <a:r>
              <a:rPr lang="en-US" baseline="0" dirty="0" smtClean="0"/>
              <a:t> verification stage of today’s </a:t>
            </a:r>
            <a:r>
              <a:rPr lang="en-US" baseline="0" dirty="0" err="1" smtClean="0"/>
              <a:t>SoC</a:t>
            </a:r>
            <a:r>
              <a:rPr lang="en-US" baseline="0" dirty="0" smtClean="0"/>
              <a:t> verification process.  Now, interconnect is not simply a wire-to-wire connection with potentially some </a:t>
            </a:r>
            <a:r>
              <a:rPr lang="en-US" baseline="0" dirty="0" err="1" smtClean="0"/>
              <a:t>muxes</a:t>
            </a:r>
            <a:r>
              <a:rPr lang="en-US" baseline="0" dirty="0" smtClean="0"/>
              <a:t> through the path.  Today’s interconnect often involves a lot of logic—and a lot of IP.  Our invited speaker, Ashley Stevens from ARM, will talk after lunch today about the new AMBA® 5 CHI (Coherent Hub Interface). You’ll here more about interconnect verification and the importance of VIP later today from Steve Bailey.</a:t>
            </a:r>
            <a:endParaRPr lang="en-US" dirty="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53</a:t>
            </a:fld>
            <a:endParaRPr lang="en-US" dirty="0"/>
          </a:p>
        </p:txBody>
      </p:sp>
    </p:spTree>
    <p:extLst>
      <p:ext uri="{BB962C8B-B14F-4D97-AF65-F5344CB8AC3E}">
        <p14:creationId xmlns:p14="http://schemas.microsoft.com/office/powerpoint/2010/main" val="414101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4340" name="Slide Number Placeholder 3"/>
          <p:cNvSpPr>
            <a:spLocks noGrp="1"/>
          </p:cNvSpPr>
          <p:nvPr>
            <p:ph type="sldNum" sz="quarter" idx="5"/>
          </p:nvPr>
        </p:nvSpPr>
        <p:spPr>
          <a:xfrm>
            <a:off x="3934198" y="8757708"/>
            <a:ext cx="3011080" cy="4610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a:solidFill>
                  <a:schemeClr val="tx1"/>
                </a:solidFill>
                <a:latin typeface="Arial" pitchFamily="34" charset="0"/>
              </a:defRPr>
            </a:lvl1pPr>
            <a:lvl2pPr marL="710037" indent="-273091" eaLnBrk="0" hangingPunct="0">
              <a:defRPr sz="1100" b="1">
                <a:solidFill>
                  <a:schemeClr val="tx1"/>
                </a:solidFill>
                <a:latin typeface="Arial" pitchFamily="34" charset="0"/>
              </a:defRPr>
            </a:lvl2pPr>
            <a:lvl3pPr marL="1092365" indent="-218473" eaLnBrk="0" hangingPunct="0">
              <a:defRPr sz="1100" b="1">
                <a:solidFill>
                  <a:schemeClr val="tx1"/>
                </a:solidFill>
                <a:latin typeface="Arial" pitchFamily="34" charset="0"/>
              </a:defRPr>
            </a:lvl3pPr>
            <a:lvl4pPr marL="1529311" indent="-218473" eaLnBrk="0" hangingPunct="0">
              <a:defRPr sz="1100" b="1">
                <a:solidFill>
                  <a:schemeClr val="tx1"/>
                </a:solidFill>
                <a:latin typeface="Arial" pitchFamily="34" charset="0"/>
              </a:defRPr>
            </a:lvl4pPr>
            <a:lvl5pPr marL="1966257" indent="-218473" eaLnBrk="0" hangingPunct="0">
              <a:defRPr sz="1100" b="1">
                <a:solidFill>
                  <a:schemeClr val="tx1"/>
                </a:solidFill>
                <a:latin typeface="Arial" pitchFamily="34" charset="0"/>
              </a:defRPr>
            </a:lvl5pPr>
            <a:lvl6pPr marL="2403203" indent="-218473" eaLnBrk="0" fontAlgn="base" hangingPunct="0">
              <a:spcBef>
                <a:spcPct val="0"/>
              </a:spcBef>
              <a:spcAft>
                <a:spcPct val="0"/>
              </a:spcAft>
              <a:defRPr sz="1100" b="1">
                <a:solidFill>
                  <a:schemeClr val="tx1"/>
                </a:solidFill>
                <a:latin typeface="Arial" pitchFamily="34" charset="0"/>
              </a:defRPr>
            </a:lvl6pPr>
            <a:lvl7pPr marL="2840149" indent="-218473" eaLnBrk="0" fontAlgn="base" hangingPunct="0">
              <a:spcBef>
                <a:spcPct val="0"/>
              </a:spcBef>
              <a:spcAft>
                <a:spcPct val="0"/>
              </a:spcAft>
              <a:defRPr sz="1100" b="1">
                <a:solidFill>
                  <a:schemeClr val="tx1"/>
                </a:solidFill>
                <a:latin typeface="Arial" pitchFamily="34" charset="0"/>
              </a:defRPr>
            </a:lvl7pPr>
            <a:lvl8pPr marL="3277095" indent="-218473" eaLnBrk="0" fontAlgn="base" hangingPunct="0">
              <a:spcBef>
                <a:spcPct val="0"/>
              </a:spcBef>
              <a:spcAft>
                <a:spcPct val="0"/>
              </a:spcAft>
              <a:defRPr sz="1100" b="1">
                <a:solidFill>
                  <a:schemeClr val="tx1"/>
                </a:solidFill>
                <a:latin typeface="Arial" pitchFamily="34" charset="0"/>
              </a:defRPr>
            </a:lvl8pPr>
            <a:lvl9pPr marL="3714041" indent="-218473" eaLnBrk="0" fontAlgn="base" hangingPunct="0">
              <a:spcBef>
                <a:spcPct val="0"/>
              </a:spcBef>
              <a:spcAft>
                <a:spcPct val="0"/>
              </a:spcAft>
              <a:defRPr sz="1100" b="1">
                <a:solidFill>
                  <a:schemeClr val="tx1"/>
                </a:solidFill>
                <a:latin typeface="Arial" pitchFamily="34" charset="0"/>
              </a:defRPr>
            </a:lvl9pPr>
          </a:lstStyle>
          <a:p>
            <a:pPr eaLnBrk="1" hangingPunct="1"/>
            <a:fld id="{C34AAA4D-405C-427C-804B-4172F28E0066}" type="slidenum">
              <a:rPr lang="en-US" b="0" smtClean="0"/>
              <a:pPr eaLnBrk="1" hangingPunct="1"/>
              <a:t>8</a:t>
            </a:fld>
            <a:endParaRPr lang="en-US" b="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stage</a:t>
            </a:r>
            <a:r>
              <a:rPr lang="en-US" baseline="0" dirty="0" smtClean="0"/>
              <a:t> of the </a:t>
            </a:r>
            <a:r>
              <a:rPr lang="en-US" baseline="0" dirty="0" err="1" smtClean="0"/>
              <a:t>SoC</a:t>
            </a:r>
            <a:r>
              <a:rPr lang="en-US" baseline="0" dirty="0" smtClean="0"/>
              <a:t> Verification Process involves Integration Verification. The first step of verification is to ensure that all the IP blocks are connected correct.  In other words, you don’t want to waste cycles running functional scenarios or use cases only to learn that the IP blocks are not connected correctly.  This connectivity verification is not a simple point to point check. The connections can vary under different modes—and this needs to be check. Formal-based techniques are often used here since they are exhaustive and complete—and, since the formal techniques are automated, they require signification less work than verifying connectivity through writing a set of directed test.</a:t>
            </a:r>
          </a:p>
          <a:p>
            <a:endParaRPr lang="en-US" baseline="0" dirty="0" smtClean="0"/>
          </a:p>
          <a:p>
            <a:r>
              <a:rPr lang="en-US" baseline="0" dirty="0" smtClean="0"/>
              <a:t>After the connectivity checking, we need to verify that the processors(s) can properly access all control registers and memories—and that the </a:t>
            </a:r>
            <a:r>
              <a:rPr lang="en-US" baseline="0" dirty="0" err="1" smtClean="0"/>
              <a:t>SoC</a:t>
            </a:r>
            <a:r>
              <a:rPr lang="en-US" baseline="0" dirty="0" smtClean="0"/>
              <a:t> can be </a:t>
            </a:r>
            <a:r>
              <a:rPr lang="en-US" baseline="0" dirty="0" err="1" smtClean="0"/>
              <a:t>confifured</a:t>
            </a:r>
            <a:r>
              <a:rPr lang="en-US" baseline="0" dirty="0" smtClean="0"/>
              <a:t> properly.  Again, we don’t want to find these types of problems when running use-cases—since it is more expensive to find and fix these bugs later on.</a:t>
            </a:r>
          </a:p>
          <a:p>
            <a:endParaRPr lang="en-US" baseline="0" dirty="0" smtClean="0"/>
          </a:p>
          <a:p>
            <a:pPr marL="0" marR="0" indent="0" algn="l" defTabSz="228600" rtl="0" eaLnBrk="0" fontAlgn="base" latinLnBrk="0" hangingPunct="0">
              <a:lnSpc>
                <a:spcPct val="100000"/>
              </a:lnSpc>
              <a:spcBef>
                <a:spcPct val="30000"/>
              </a:spcBef>
              <a:spcAft>
                <a:spcPct val="0"/>
              </a:spcAft>
              <a:buClrTx/>
              <a:buSzTx/>
              <a:buFontTx/>
              <a:buNone/>
              <a:tabLst/>
              <a:defRPr/>
            </a:pPr>
            <a:r>
              <a:rPr lang="en-US" baseline="0" dirty="0" smtClean="0"/>
              <a:t>Clock domain crossing verification is also necessary at this stage as we integrate multiple IP blocks. </a:t>
            </a:r>
            <a:r>
              <a:rPr lang="en-US" dirty="0" smtClean="0"/>
              <a:t>In fact, let’s look at some data</a:t>
            </a:r>
            <a:r>
              <a:rPr lang="en-US" baseline="0" dirty="0" smtClean="0"/>
              <a:t> related to multiple asynchronous clock domains found in today’s designs.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54</a:t>
            </a:fld>
            <a:endParaRPr lang="en-US" dirty="0"/>
          </a:p>
        </p:txBody>
      </p:sp>
    </p:spTree>
    <p:extLst>
      <p:ext uri="{BB962C8B-B14F-4D97-AF65-F5344CB8AC3E}">
        <p14:creationId xmlns:p14="http://schemas.microsoft.com/office/powerpoint/2010/main" val="4141019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that</a:t>
            </a:r>
            <a:r>
              <a:rPr lang="en-US" baseline="0" dirty="0" smtClean="0"/>
              <a:t> mean number of clock domains partitioned by design size, from &lt;5M gates, 5-20M gates, and &gt;20M gates. Not too big of a suppress…the larger the design, the more IPs with their own clocking and power requirements…..the more clock domains.</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stage in the </a:t>
            </a:r>
            <a:r>
              <a:rPr lang="en-US" dirty="0" err="1" smtClean="0"/>
              <a:t>SoC</a:t>
            </a:r>
            <a:r>
              <a:rPr lang="en-US" dirty="0" smtClean="0"/>
              <a:t> Verification Process focuses on software</a:t>
            </a:r>
            <a:r>
              <a:rPr lang="en-US" baseline="0" dirty="0" smtClean="0"/>
              <a:t> verification and verifying that the </a:t>
            </a:r>
            <a:r>
              <a:rPr lang="en-US" baseline="0" dirty="0" err="1" smtClean="0"/>
              <a:t>SoC</a:t>
            </a:r>
            <a:r>
              <a:rPr lang="en-US" baseline="0" dirty="0" smtClean="0"/>
              <a:t> application is functioning as intended.</a:t>
            </a:r>
            <a:endParaRPr lang="en-US" dirty="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56</a:t>
            </a:fld>
            <a:endParaRPr lang="en-US" dirty="0"/>
          </a:p>
        </p:txBody>
      </p:sp>
    </p:spTree>
    <p:extLst>
      <p:ext uri="{BB962C8B-B14F-4D97-AF65-F5344CB8AC3E}">
        <p14:creationId xmlns:p14="http://schemas.microsoft.com/office/powerpoint/2010/main" val="41410199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as you know, </a:t>
            </a:r>
            <a:r>
              <a:rPr lang="en-US" dirty="0" err="1" smtClean="0"/>
              <a:t>SoC</a:t>
            </a:r>
            <a:r>
              <a:rPr lang="en-US" baseline="0" dirty="0" smtClean="0"/>
              <a:t> design involves a lot of software. On this slide I am showing the ITRS 2010 report where they track the total SW engineering cost + ESA tools, and the total HW engineering cost + EDA </a:t>
            </a:r>
            <a:r>
              <a:rPr lang="en-US" baseline="0" dirty="0" err="1" smtClean="0"/>
              <a:t>tooks</a:t>
            </a:r>
            <a:r>
              <a:rPr lang="en-US" baseline="0" dirty="0" smtClean="0"/>
              <a:t> for a typical </a:t>
            </a:r>
            <a:r>
              <a:rPr lang="en-US" baseline="0" dirty="0" err="1" smtClean="0"/>
              <a:t>SoC</a:t>
            </a:r>
            <a:r>
              <a:rPr lang="en-US" baseline="0" dirty="0" smtClean="0"/>
              <a:t> consumer product.   It’s interesting to note that software hardware cost has basically remained flat over the past 12 years—while software cost are skyrocketing! As Gary Smith says: It’s the software, stupid!</a:t>
            </a:r>
          </a:p>
          <a:p>
            <a:endParaRPr lang="en-US" baseline="0" dirty="0" smtClean="0"/>
          </a:p>
          <a:p>
            <a:r>
              <a:rPr lang="en-US" baseline="0" dirty="0" smtClean="0"/>
              <a:t>Verifying the software component of the </a:t>
            </a:r>
            <a:r>
              <a:rPr lang="en-US" baseline="0" dirty="0" err="1" smtClean="0"/>
              <a:t>SoC</a:t>
            </a:r>
            <a:r>
              <a:rPr lang="en-US" baseline="0" dirty="0" smtClean="0"/>
              <a:t> (from device drivers, firmware, OS, middleware, and on and on).</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57</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826033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a:t>
            </a:r>
            <a:r>
              <a:rPr lang="en-US" baseline="0" dirty="0" smtClean="0"/>
              <a:t> did was partition the data by design sizes &lt;5M gates, 5-20m gates, and &gt;20M gates.  What we found was the as design increase above 20M gates….the use of FPGA prototyping seems to decline.  This is likely due to the effort required to partition the design across multiple FPGAs, which introduces artificial latencies into the design and can present some additional challenges when developing software.</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Presentation Title</a:t>
            </a:r>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a:t>
            </a:r>
            <a:r>
              <a:rPr lang="en-US" baseline="0" dirty="0" smtClean="0"/>
              <a:t> generations of emulators were essentially a single user platform, housed in a special room with tons of physical devices.  Today’s generation of emulators, such as the </a:t>
            </a:r>
            <a:r>
              <a:rPr lang="en-US" baseline="0" dirty="0" err="1" smtClean="0"/>
              <a:t>Veloce</a:t>
            </a:r>
            <a:r>
              <a:rPr lang="en-US" baseline="0" dirty="0" smtClean="0"/>
              <a:t> II, are much more functional—supporting virtual devices, and allowing multiple users access to the platform for SW development and debug.</a:t>
            </a:r>
            <a:endParaRPr lang="en-US" dirty="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59</a:t>
            </a:fld>
            <a:endParaRPr lang="en-US" dirty="0"/>
          </a:p>
        </p:txBody>
      </p:sp>
    </p:spTree>
    <p:extLst>
      <p:ext uri="{BB962C8B-B14F-4D97-AF65-F5344CB8AC3E}">
        <p14:creationId xmlns:p14="http://schemas.microsoft.com/office/powerpoint/2010/main" val="3199295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other trend that has emerged today is that coverage measurements and power verification occurs across</a:t>
            </a:r>
            <a:r>
              <a:rPr lang="en-US" baseline="0" dirty="0" smtClean="0"/>
              <a:t> all aspects of this newly emerged </a:t>
            </a:r>
            <a:r>
              <a:rPr lang="en-US" baseline="0" dirty="0" err="1" smtClean="0"/>
              <a:t>SoC</a:t>
            </a:r>
            <a:r>
              <a:rPr lang="en-US" baseline="0" dirty="0" smtClean="0"/>
              <a:t> Verification process or flow.</a:t>
            </a:r>
            <a:endParaRPr lang="en-US" dirty="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60</a:t>
            </a:fld>
            <a:endParaRPr lang="en-US" dirty="0"/>
          </a:p>
        </p:txBody>
      </p:sp>
    </p:spTree>
    <p:extLst>
      <p:ext uri="{BB962C8B-B14F-4D97-AF65-F5344CB8AC3E}">
        <p14:creationId xmlns:p14="http://schemas.microsoft.com/office/powerpoint/2010/main" val="9333886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related to coverage, we see a shift in their importance within the last 5 years.  This</a:t>
            </a:r>
            <a:r>
              <a:rPr lang="en-US" baseline="0" dirty="0" smtClean="0"/>
              <a:t> graph shows various signoff criteria that is used to gate </a:t>
            </a:r>
            <a:r>
              <a:rPr lang="en-US" baseline="0" dirty="0" err="1" smtClean="0"/>
              <a:t>tapeout</a:t>
            </a:r>
            <a:r>
              <a:rPr lang="en-US" baseline="0" dirty="0" smtClean="0"/>
              <a:t> today. Notice that there has ben a decline in terms of importance on all other signoff criteria with the exception of achieving coverage targets.</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62</a:t>
            </a:fld>
            <a:endParaRPr lang="en-US" dirty="0"/>
          </a:p>
        </p:txBody>
      </p:sp>
    </p:spTree>
    <p:extLst>
      <p:ext uri="{BB962C8B-B14F-4D97-AF65-F5344CB8AC3E}">
        <p14:creationId xmlns:p14="http://schemas.microsoft.com/office/powerpoint/2010/main" val="27575726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 by looking at the effort involved</a:t>
            </a:r>
            <a:r>
              <a:rPr lang="en-US" baseline="0" dirty="0" smtClean="0"/>
              <a:t> in verification—and the results in terms of industry success.</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begin by</a:t>
            </a:r>
            <a:r>
              <a:rPr lang="en-US" baseline="0" dirty="0" smtClean="0"/>
              <a:t> explaining what I mean by “Beyond theory in terms of rising complexity.” Let’s talk about theory a minute.</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9</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5342854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 by looking at the effort involved</a:t>
            </a:r>
            <a:r>
              <a:rPr lang="en-US" baseline="0" dirty="0" smtClean="0"/>
              <a:t> in verification—and the results in terms of industry success.</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67</a:t>
            </a:fld>
            <a:endParaRPr lang="en-US" dirty="0"/>
          </a:p>
        </p:txBody>
      </p:sp>
    </p:spTree>
    <p:extLst>
      <p:ext uri="{BB962C8B-B14F-4D97-AF65-F5344CB8AC3E}">
        <p14:creationId xmlns:p14="http://schemas.microsoft.com/office/powerpoint/2010/main" val="41410199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a:t>
            </a:r>
            <a:r>
              <a:rPr lang="en-US" baseline="0" dirty="0" smtClean="0"/>
              <a:t> topic I want to focus on today I’ve titled “Beyond the status quo.”  The key take away in this section is that in today’s complex </a:t>
            </a:r>
            <a:r>
              <a:rPr lang="en-US" baseline="0" dirty="0" err="1" smtClean="0"/>
              <a:t>SoC</a:t>
            </a:r>
            <a:r>
              <a:rPr lang="en-US" baseline="0" dirty="0" smtClean="0"/>
              <a:t> world, it’s no longer possible to survive by maintaining the status quo. </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68</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534285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Silicon capacity grows at 58% / year.  Design productivity </a:t>
            </a:r>
            <a:r>
              <a:rPr lang="en-US" baseline="0" dirty="0" err="1" smtClean="0"/>
              <a:t>grwos</a:t>
            </a:r>
            <a:r>
              <a:rPr lang="en-US" baseline="0" dirty="0" smtClean="0"/>
              <a:t> at 21% per year.</a:t>
            </a:r>
          </a:p>
          <a:p>
            <a:endParaRPr lang="en-US" baseline="0" dirty="0" smtClean="0"/>
          </a:p>
          <a:p>
            <a:r>
              <a:rPr lang="en-US" baseline="0" dirty="0" smtClean="0"/>
              <a:t>So, what’s the solution to this increasing verification gap trend?  Well, like the design productivity gap, reuse will certainly help.  Yet, verification reuse by itself will not be enough to solve this problem.</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Silicon capacity grows at 58% / year.  Design productivity </a:t>
            </a:r>
            <a:r>
              <a:rPr lang="en-US" baseline="0" dirty="0" err="1" smtClean="0"/>
              <a:t>grwos</a:t>
            </a:r>
            <a:r>
              <a:rPr lang="en-US" baseline="0" dirty="0" smtClean="0"/>
              <a:t> at 21% per year.</a:t>
            </a:r>
          </a:p>
          <a:p>
            <a:endParaRPr lang="en-US" baseline="0" dirty="0" smtClean="0"/>
          </a:p>
          <a:p>
            <a:r>
              <a:rPr lang="en-US" baseline="0" dirty="0" smtClean="0"/>
              <a:t>So, what’s the solution to this increasing verification gap trend?  Well, like the design productivity gap, reuse will certainly help.  Yet, verification reuse by itself will not be enough to solve this problem.</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r>
              <a:rPr lang="en-US" dirty="0" smtClean="0">
                <a:latin typeface="Tahoma" charset="0"/>
              </a:rPr>
              <a:t>I believe that the solution lies in the combination multiple strategies—which include reuse, acceleration, abstraction, and methodology. In</a:t>
            </a:r>
            <a:r>
              <a:rPr lang="en-US" baseline="0" dirty="0" smtClean="0">
                <a:latin typeface="Tahoma" charset="0"/>
              </a:rPr>
              <a:t> fact, i</a:t>
            </a:r>
            <a:r>
              <a:rPr lang="en-US" dirty="0" smtClean="0">
                <a:latin typeface="Tahoma" charset="0"/>
              </a:rPr>
              <a:t>t’s this combination of these strategies that form the foundation of Mentor’s verification solutions—and</a:t>
            </a:r>
            <a:r>
              <a:rPr lang="en-US" baseline="0" dirty="0" smtClean="0">
                <a:latin typeface="Tahoma" charset="0"/>
              </a:rPr>
              <a:t> the focus of today’s seminar.</a:t>
            </a:r>
            <a:endParaRPr lang="en-US" dirty="0" smtClean="0">
              <a:latin typeface="Tahoma" charset="0"/>
            </a:endParaRPr>
          </a:p>
          <a:p>
            <a:endParaRPr lang="en-US" dirty="0" smtClean="0">
              <a:latin typeface="Tahoma" charset="0"/>
            </a:endParaRPr>
          </a:p>
        </p:txBody>
      </p:sp>
      <p:sp>
        <p:nvSpPr>
          <p:cNvPr id="4" name="Header Placeholder 3"/>
          <p:cNvSpPr txBox="1">
            <a:spLocks noGrp="1"/>
          </p:cNvSpPr>
          <p:nvPr/>
        </p:nvSpPr>
        <p:spPr bwMode="auto">
          <a:xfrm>
            <a:off x="0" y="1"/>
            <a:ext cx="6946900" cy="423863"/>
          </a:xfrm>
          <a:prstGeom prst="rect">
            <a:avLst/>
          </a:prstGeom>
          <a:noFill/>
          <a:ln>
            <a:miter lim="800000"/>
            <a:headEnd/>
            <a:tailEnd/>
          </a:ln>
        </p:spPr>
        <p:txBody>
          <a:bodyPr lIns="91436" tIns="228588" rIns="92377" bIns="45718" anchorCtr="1"/>
          <a:lstStyle/>
          <a:p>
            <a:pPr algn="ctr" defTabSz="923878"/>
            <a:r>
              <a:rPr lang="en-US" sz="900" dirty="0">
                <a:solidFill>
                  <a:prstClr val="black"/>
                </a:solidFill>
                <a:latin typeface="Tahoma" charset="0"/>
                <a:ea typeface="ＭＳ Ｐゴシック" pitchFamily="50" charset="-128"/>
              </a:rPr>
              <a:t>Presentation Title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a:xfrm>
            <a:off x="916605" y="4360165"/>
            <a:ext cx="5113690" cy="4132804"/>
          </a:xfrm>
          <a:noFill/>
        </p:spPr>
        <p:txBody>
          <a:bodyPr lIns="91039" tIns="45521" rIns="91039" bIns="45521"/>
          <a:lstStyle/>
          <a:p>
            <a:pPr lvl="1"/>
            <a:r>
              <a:rPr lang="en-US" smtClean="0"/>
              <a:t>Abstraction level steps come every 15 to 20 years, with substantial overlap.</a:t>
            </a:r>
          </a:p>
          <a:p>
            <a:pPr lvl="2"/>
            <a:r>
              <a:rPr lang="en-US" smtClean="0"/>
              <a:t>When I joined the semiconductor industry, engineers had finally developed confidence in using SPICE simulations at the transistor level</a:t>
            </a:r>
          </a:p>
          <a:p>
            <a:pPr lvl="2"/>
            <a:r>
              <a:rPr lang="en-US" smtClean="0"/>
              <a:t>By the 1980’s, gate level simulation began to penetrate design flows and gate level hardware accelerators began to emerge</a:t>
            </a:r>
          </a:p>
          <a:p>
            <a:pPr lvl="2"/>
            <a:r>
              <a:rPr lang="en-US" smtClean="0"/>
              <a:t>In the 1990’s, RTL (Verilog and VHDL) began to achieve broad adoption</a:t>
            </a:r>
          </a:p>
          <a:p>
            <a:pPr lvl="2"/>
            <a:r>
              <a:rPr lang="en-US" smtClean="0"/>
              <a:t>The next step will be transaction level modeling and verification and we are overdue.</a:t>
            </a:r>
          </a:p>
          <a:p>
            <a:pPr lvl="2"/>
            <a:r>
              <a:rPr lang="en-US" smtClean="0"/>
              <a:t>Each of us can assume that we are good for three levels of abstraction in our careers.  Those of us who started with transistors can expect to become comfortable with TLM within one career</a:t>
            </a:r>
          </a:p>
          <a:p>
            <a:pPr lvl="1"/>
            <a:endParaRPr lang="en-US" smtClean="0"/>
          </a:p>
          <a:p>
            <a:pPr lvl="1"/>
            <a:r>
              <a:rPr lang="en-US" smtClean="0"/>
              <a:t>(For each abstraction, we have to give something up to gain the 10X-100X+ speed increase.</a:t>
            </a:r>
          </a:p>
          <a:p>
            <a:pPr lvl="1"/>
            <a:r>
              <a:rPr lang="en-US" smtClean="0"/>
              <a:t>At gate level, we threw away the details of transistor operation and assumed that someone who implemented the physical design would take care of that.</a:t>
            </a:r>
          </a:p>
          <a:p>
            <a:pPr lvl="2"/>
            <a:r>
              <a:rPr lang="en-US" smtClean="0"/>
              <a:t>At RTL level, we assumed synchronous design and threw away timing information, assuming that someone would take care of the insertion of timing when they automatically generated a gate-level representation through logic synthesis</a:t>
            </a:r>
          </a:p>
          <a:p>
            <a:pPr lvl="2"/>
            <a:r>
              <a:rPr lang="en-US" smtClean="0"/>
              <a:t>At transaction level, we’re likely to throw away detailed information on how blocks of the design communicate with one another and just assume that information packets will instantaneously move between blocks.  Someone can insert the compression of that data into serial bit streams and the decompression in a later, automated stage of the design)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a:xfrm>
            <a:off x="926254" y="4379515"/>
            <a:ext cx="5094393" cy="4148930"/>
          </a:xfrm>
        </p:spPr>
        <p:txBody>
          <a:bodyPr lIns="91391" tIns="45696" rIns="91391" bIns="45696"/>
          <a:lstStyle/>
          <a:p>
            <a:pPr lvl="1"/>
            <a:r>
              <a:rPr lang="en-US" smtClean="0"/>
              <a:t>So how is TLM going to impact that need for 10X-100X+ improvement?  It already has begun.</a:t>
            </a:r>
          </a:p>
          <a:p>
            <a:pPr lvl="2"/>
            <a:r>
              <a:rPr lang="en-US" smtClean="0"/>
              <a:t>Mixed language simulators already include the ability to simulate at higher levels of abstraction.  And special purpose tools are available for even higher levels of abstraction that can drive simulation speed to 10,000X or more when compared to RTL simulation in Verilog or System Verilog.</a:t>
            </a:r>
          </a:p>
          <a:p>
            <a:pPr lvl="2"/>
            <a:r>
              <a:rPr lang="en-US" smtClean="0"/>
              <a:t>Verification IP will automatically synthesize the abstraction adaptation layers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specifically, I want to discuss</a:t>
            </a:r>
            <a:r>
              <a:rPr lang="en-US" baseline="0" dirty="0" smtClean="0"/>
              <a:t> the difference between theory and practice.</a:t>
            </a:r>
          </a:p>
          <a:p>
            <a:endParaRPr lang="en-US" baseline="0" dirty="0" smtClean="0"/>
          </a:p>
          <a:p>
            <a:r>
              <a:rPr lang="en-US" baseline="0" dirty="0" smtClean="0"/>
              <a:t>Now, in theory there is no difference between theory and practice, but in practice there is.</a:t>
            </a:r>
          </a:p>
          <a:p>
            <a:endParaRPr lang="en-US" baseline="0" dirty="0" smtClean="0"/>
          </a:p>
          <a:p>
            <a:r>
              <a:rPr lang="en-US" baseline="0" dirty="0" smtClean="0"/>
              <a:t>Let’s see an example…</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10</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9652417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a:spcBef>
                <a:spcPts val="812"/>
              </a:spcBef>
            </a:pPr>
            <a:r>
              <a:rPr lang="en-US" sz="1100" b="1" dirty="0"/>
              <a:t>- Abstraction </a:t>
            </a:r>
            <a:r>
              <a:rPr lang="en-US" sz="1100" dirty="0"/>
              <a:t>fundamental to improved quality and schedule</a:t>
            </a:r>
          </a:p>
          <a:p>
            <a:pPr>
              <a:spcBef>
                <a:spcPts val="812"/>
              </a:spcBef>
            </a:pPr>
            <a:r>
              <a:rPr lang="en-US" sz="1100" dirty="0"/>
              <a:t>- It’s more efficient to prevent bugs than to find them</a:t>
            </a:r>
          </a:p>
          <a:p>
            <a:endParaRPr lang="en-US" dirty="0" smtClean="0">
              <a:latin typeface="Tahoma" pitchFamily="34" charset="0"/>
            </a:endParaRPr>
          </a:p>
        </p:txBody>
      </p:sp>
      <p:sp>
        <p:nvSpPr>
          <p:cNvPr id="152580" name="Header Placeholder 3"/>
          <p:cNvSpPr txBox="1">
            <a:spLocks noGrp="1"/>
          </p:cNvSpPr>
          <p:nvPr/>
        </p:nvSpPr>
        <p:spPr bwMode="auto">
          <a:xfrm>
            <a:off x="0" y="1"/>
            <a:ext cx="6946900" cy="423863"/>
          </a:xfrm>
          <a:prstGeom prst="rect">
            <a:avLst/>
          </a:prstGeom>
          <a:noFill/>
          <a:ln w="9525">
            <a:noFill/>
            <a:miter lim="800000"/>
            <a:headEnd/>
            <a:tailEnd/>
          </a:ln>
        </p:spPr>
        <p:txBody>
          <a:bodyPr lIns="91436" tIns="228588" rIns="92377" bIns="45718" anchorCtr="1"/>
          <a:lstStyle/>
          <a:p>
            <a:pPr algn="ctr" defTabSz="923878"/>
            <a:r>
              <a:rPr lang="en-US" sz="900" dirty="0"/>
              <a:t>Presentation Title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4340" name="Slide Number Placeholder 3"/>
          <p:cNvSpPr>
            <a:spLocks noGrp="1"/>
          </p:cNvSpPr>
          <p:nvPr>
            <p:ph type="sldNum" sz="quarter" idx="5"/>
          </p:nvPr>
        </p:nvSpPr>
        <p:spPr>
          <a:xfrm>
            <a:off x="3934198" y="8757708"/>
            <a:ext cx="3011080" cy="4610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a:solidFill>
                  <a:schemeClr val="tx1"/>
                </a:solidFill>
                <a:latin typeface="Arial" pitchFamily="34" charset="0"/>
              </a:defRPr>
            </a:lvl1pPr>
            <a:lvl2pPr marL="710037" indent="-273091" eaLnBrk="0" hangingPunct="0">
              <a:defRPr sz="1100" b="1">
                <a:solidFill>
                  <a:schemeClr val="tx1"/>
                </a:solidFill>
                <a:latin typeface="Arial" pitchFamily="34" charset="0"/>
              </a:defRPr>
            </a:lvl2pPr>
            <a:lvl3pPr marL="1092365" indent="-218473" eaLnBrk="0" hangingPunct="0">
              <a:defRPr sz="1100" b="1">
                <a:solidFill>
                  <a:schemeClr val="tx1"/>
                </a:solidFill>
                <a:latin typeface="Arial" pitchFamily="34" charset="0"/>
              </a:defRPr>
            </a:lvl3pPr>
            <a:lvl4pPr marL="1529311" indent="-218473" eaLnBrk="0" hangingPunct="0">
              <a:defRPr sz="1100" b="1">
                <a:solidFill>
                  <a:schemeClr val="tx1"/>
                </a:solidFill>
                <a:latin typeface="Arial" pitchFamily="34" charset="0"/>
              </a:defRPr>
            </a:lvl4pPr>
            <a:lvl5pPr marL="1966257" indent="-218473" eaLnBrk="0" hangingPunct="0">
              <a:defRPr sz="1100" b="1">
                <a:solidFill>
                  <a:schemeClr val="tx1"/>
                </a:solidFill>
                <a:latin typeface="Arial" pitchFamily="34" charset="0"/>
              </a:defRPr>
            </a:lvl5pPr>
            <a:lvl6pPr marL="2403203" indent="-218473" eaLnBrk="0" fontAlgn="base" hangingPunct="0">
              <a:spcBef>
                <a:spcPct val="0"/>
              </a:spcBef>
              <a:spcAft>
                <a:spcPct val="0"/>
              </a:spcAft>
              <a:defRPr sz="1100" b="1">
                <a:solidFill>
                  <a:schemeClr val="tx1"/>
                </a:solidFill>
                <a:latin typeface="Arial" pitchFamily="34" charset="0"/>
              </a:defRPr>
            </a:lvl6pPr>
            <a:lvl7pPr marL="2840149" indent="-218473" eaLnBrk="0" fontAlgn="base" hangingPunct="0">
              <a:spcBef>
                <a:spcPct val="0"/>
              </a:spcBef>
              <a:spcAft>
                <a:spcPct val="0"/>
              </a:spcAft>
              <a:defRPr sz="1100" b="1">
                <a:solidFill>
                  <a:schemeClr val="tx1"/>
                </a:solidFill>
                <a:latin typeface="Arial" pitchFamily="34" charset="0"/>
              </a:defRPr>
            </a:lvl7pPr>
            <a:lvl8pPr marL="3277095" indent="-218473" eaLnBrk="0" fontAlgn="base" hangingPunct="0">
              <a:spcBef>
                <a:spcPct val="0"/>
              </a:spcBef>
              <a:spcAft>
                <a:spcPct val="0"/>
              </a:spcAft>
              <a:defRPr sz="1100" b="1">
                <a:solidFill>
                  <a:schemeClr val="tx1"/>
                </a:solidFill>
                <a:latin typeface="Arial" pitchFamily="34" charset="0"/>
              </a:defRPr>
            </a:lvl8pPr>
            <a:lvl9pPr marL="3714041" indent="-218473" eaLnBrk="0" fontAlgn="base" hangingPunct="0">
              <a:spcBef>
                <a:spcPct val="0"/>
              </a:spcBef>
              <a:spcAft>
                <a:spcPct val="0"/>
              </a:spcAft>
              <a:defRPr sz="1100" b="1">
                <a:solidFill>
                  <a:schemeClr val="tx1"/>
                </a:solidFill>
                <a:latin typeface="Arial" pitchFamily="34" charset="0"/>
              </a:defRPr>
            </a:lvl9pPr>
          </a:lstStyle>
          <a:p>
            <a:pPr eaLnBrk="1" hangingPunct="1"/>
            <a:fld id="{C34AAA4D-405C-427C-804B-4172F28E0066}" type="slidenum">
              <a:rPr lang="en-US" b="0" smtClean="0"/>
              <a:pPr eaLnBrk="1" hangingPunct="1"/>
              <a:t>75</a:t>
            </a:fld>
            <a:endParaRPr lang="en-US" b="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CC809E-2781-45BD-9EA3-3498EE3E948F}" type="slidenum">
              <a:rPr lang="en-US" smtClean="0"/>
              <a:pPr>
                <a:defRPr/>
              </a:pPr>
              <a:t>76</a:t>
            </a:fld>
            <a:endParaRPr lang="en-US" dirty="0"/>
          </a:p>
        </p:txBody>
      </p:sp>
    </p:spTree>
    <p:extLst>
      <p:ext uri="{BB962C8B-B14F-4D97-AF65-F5344CB8AC3E}">
        <p14:creationId xmlns:p14="http://schemas.microsoft.com/office/powerpoint/2010/main" val="128371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a:t>
            </a:r>
            <a:r>
              <a:rPr lang="en-US" smtClean="0"/>
              <a:t>theory.</a:t>
            </a:r>
            <a:r>
              <a:rPr lang="en-US" baseline="0" smtClean="0"/>
              <a:t> </a:t>
            </a:r>
            <a:r>
              <a:rPr lang="en-US" smtClean="0"/>
              <a:t>Here </a:t>
            </a:r>
            <a:r>
              <a:rPr lang="en-US" dirty="0" smtClean="0"/>
              <a:t>we have two</a:t>
            </a:r>
            <a:r>
              <a:rPr lang="en-US" baseline="0" dirty="0" smtClean="0"/>
              <a:t> guys who have already in their heads planed out the perfect day.  </a:t>
            </a:r>
            <a:endParaRPr lang="en-US" dirty="0" smtClean="0"/>
          </a:p>
          <a:p>
            <a:endParaRPr lang="en-US" dirty="0" smtClean="0"/>
          </a:p>
          <a:p>
            <a:r>
              <a:rPr lang="en-US" dirty="0" smtClean="0"/>
              <a:t>In other words, in</a:t>
            </a:r>
            <a:r>
              <a:rPr lang="en-US" baseline="0" dirty="0" smtClean="0"/>
              <a:t> theory, everything is clear, but nothings works. I mean, after all, nothing has to, it is only theory.</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11</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337595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as in practice, everything works, but nothing is clear. Look what happened to hour perfect</a:t>
            </a:r>
            <a:r>
              <a:rPr lang="en-US" baseline="0" dirty="0" smtClean="0"/>
              <a:t> day! I don’t know about you, but the first time I saw this picture, it reminded me on a few projects I worked on when I was a young engineer.</a:t>
            </a:r>
            <a:endParaRPr lang="en-US"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Slide Number Placeholder 4"/>
          <p:cNvSpPr>
            <a:spLocks noGrp="1"/>
          </p:cNvSpPr>
          <p:nvPr>
            <p:ph type="sldNum" sz="quarter" idx="11"/>
          </p:nvPr>
        </p:nvSpPr>
        <p:spPr/>
        <p:txBody>
          <a:bodyPr/>
          <a:lstStyle/>
          <a:p>
            <a:fld id="{4EF60D13-6827-4DE5-BBDB-189D9C1C94B1}" type="slidenum">
              <a:rPr lang="en-US" smtClean="0"/>
              <a:pPr/>
              <a:t>12</a:t>
            </a:fld>
            <a:endParaRPr lang="en-US"/>
          </a:p>
        </p:txBody>
      </p:sp>
      <p:sp>
        <p:nvSpPr>
          <p:cNvPr id="6" name="Footer Placeholder 5"/>
          <p:cNvSpPr>
            <a:spLocks noGrp="1"/>
          </p:cNvSpPr>
          <p:nvPr>
            <p:ph type="ftr" sz="quarter" idx="12"/>
          </p:nvPr>
        </p:nvSpPr>
        <p:spPr/>
        <p:txBody>
          <a:bodyPr/>
          <a:lstStyle/>
          <a:p>
            <a:r>
              <a:rPr lang="en-US" smtClean="0"/>
              <a:t>Your Initials, Presentation Title, Month Year</a:t>
            </a:r>
            <a:endParaRPr lang="en-US" dirty="0"/>
          </a:p>
        </p:txBody>
      </p:sp>
    </p:spTree>
    <p:extLst>
      <p:ext uri="{BB962C8B-B14F-4D97-AF65-F5344CB8AC3E}">
        <p14:creationId xmlns:p14="http://schemas.microsoft.com/office/powerpoint/2010/main" val="1870121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0" y="0"/>
            <a:ext cx="9144000" cy="6858001"/>
            <a:chOff x="0" y="0"/>
            <a:chExt cx="9144000" cy="6858001"/>
          </a:xfrm>
        </p:grpSpPr>
        <p:pic>
          <p:nvPicPr>
            <p:cNvPr id="1026" name="Picture 2" descr="C:\Documents and Settings\lseigneu\Desktop\PPT2007-revD\Final RevD BKGs\BKG-rev-D-150dpi_Corp.jpg"/>
            <p:cNvPicPr>
              <a:picLocks noChangeAspect="1" noChangeArrowheads="1"/>
            </p:cNvPicPr>
            <p:nvPr userDrawn="1"/>
          </p:nvPicPr>
          <p:blipFill>
            <a:blip r:embed="rId2"/>
            <a:srcRect/>
            <a:stretch>
              <a:fillRect/>
            </a:stretch>
          </p:blipFill>
          <p:spPr bwMode="auto">
            <a:xfrm>
              <a:off x="0" y="0"/>
              <a:ext cx="9144000" cy="6858001"/>
            </a:xfrm>
            <a:prstGeom prst="rect">
              <a:avLst/>
            </a:prstGeom>
            <a:noFill/>
          </p:spPr>
        </p:pic>
        <p:grpSp>
          <p:nvGrpSpPr>
            <p:cNvPr id="6" name="Group 5"/>
            <p:cNvGrpSpPr/>
            <p:nvPr userDrawn="1"/>
          </p:nvGrpSpPr>
          <p:grpSpPr>
            <a:xfrm>
              <a:off x="6847605" y="5514110"/>
              <a:ext cx="2171700" cy="1219200"/>
              <a:chOff x="6839568" y="5506068"/>
              <a:chExt cx="2171700" cy="1219200"/>
            </a:xfrm>
          </p:grpSpPr>
          <p:sp>
            <p:nvSpPr>
              <p:cNvPr id="7" name="Rectangle 6"/>
              <p:cNvSpPr/>
              <p:nvPr/>
            </p:nvSpPr>
            <p:spPr>
              <a:xfrm>
                <a:off x="6839568" y="5506068"/>
                <a:ext cx="2171700" cy="1219200"/>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pic>
            <p:nvPicPr>
              <p:cNvPr id="8" name="Picture 4" descr="N:\GRAPHICS DROP\_to Linda\MGC-Logo_PMS201 [Converted].emf"/>
              <p:cNvPicPr>
                <a:picLocks noChangeAspect="1" noChangeArrowheads="1"/>
              </p:cNvPicPr>
              <p:nvPr/>
            </p:nvPicPr>
            <p:blipFill>
              <a:blip r:embed="rId3" cstate="print"/>
              <a:srcRect/>
              <a:stretch>
                <a:fillRect/>
              </a:stretch>
            </p:blipFill>
            <p:spPr bwMode="auto">
              <a:xfrm>
                <a:off x="7068450" y="5855900"/>
                <a:ext cx="1716300" cy="568547"/>
              </a:xfrm>
              <a:prstGeom prst="rect">
                <a:avLst/>
              </a:prstGeom>
              <a:noFill/>
            </p:spPr>
          </p:pic>
        </p:grpSp>
      </p:grpSp>
      <p:sp>
        <p:nvSpPr>
          <p:cNvPr id="128023" name="Rectangle 23"/>
          <p:cNvSpPr>
            <a:spLocks noGrp="1" noChangeArrowheads="1"/>
          </p:cNvSpPr>
          <p:nvPr>
            <p:ph type="subTitle" sz="quarter" idx="1"/>
          </p:nvPr>
        </p:nvSpPr>
        <p:spPr>
          <a:xfrm>
            <a:off x="3457575" y="2852738"/>
            <a:ext cx="5313363" cy="541337"/>
          </a:xfrm>
        </p:spPr>
        <p:txBody>
          <a:bodyPr lIns="0" rIns="0"/>
          <a:lstStyle>
            <a:lvl1pPr marL="0" indent="0">
              <a:buFont typeface="Wingdings" pitchFamily="-112" charset="2"/>
              <a:buNone/>
              <a:tabLst>
                <a:tab pos="3886200" algn="l"/>
              </a:tabLst>
              <a:defRPr/>
            </a:lvl1pPr>
          </a:lstStyle>
          <a:p>
            <a:r>
              <a:rPr lang="en-US" smtClean="0"/>
              <a:t>Click to edit Master subtitle style</a:t>
            </a:r>
            <a:endParaRPr lang="en-US" dirty="0"/>
          </a:p>
        </p:txBody>
      </p:sp>
      <p:sp>
        <p:nvSpPr>
          <p:cNvPr id="128007" name="Rectangle 2"/>
          <p:cNvSpPr>
            <a:spLocks noGrp="1" noChangeArrowheads="1"/>
          </p:cNvSpPr>
          <p:nvPr>
            <p:ph type="ctrTitle"/>
          </p:nvPr>
        </p:nvSpPr>
        <p:spPr>
          <a:xfrm>
            <a:off x="3457575" y="914400"/>
            <a:ext cx="5303838" cy="1752600"/>
          </a:xfrm>
        </p:spPr>
        <p:txBody>
          <a:bodyPr lIns="0" rIns="0"/>
          <a:lstStyle>
            <a:lvl1pPr>
              <a:defRPr sz="3600">
                <a:solidFill>
                  <a:schemeClr val="bg1"/>
                </a:solidFill>
              </a:defRPr>
            </a:lvl1p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
        <p:nvSpPr>
          <p:cNvPr id="5" name="Content Placeholder 2"/>
          <p:cNvSpPr>
            <a:spLocks noGrp="1"/>
          </p:cNvSpPr>
          <p:nvPr>
            <p:ph sz="half" idx="1"/>
          </p:nvPr>
        </p:nvSpPr>
        <p:spPr>
          <a:xfrm>
            <a:off x="0" y="1316038"/>
            <a:ext cx="4495800" cy="50704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4648200" y="1316038"/>
            <a:ext cx="4495800" cy="5070475"/>
          </a:xfrm>
        </p:spPr>
        <p:txBody>
          <a:bodyPr/>
          <a:lstStyle>
            <a:lvl1pPr marL="342900" marR="0" indent="-342900" algn="l" defTabSz="914400" rtl="0" eaLnBrk="0" fontAlgn="base" latinLnBrk="0" hangingPunct="0">
              <a:lnSpc>
                <a:spcPct val="100000"/>
              </a:lnSpc>
              <a:spcBef>
                <a:spcPct val="30000"/>
              </a:spcBef>
              <a:spcAft>
                <a:spcPct val="0"/>
              </a:spcAft>
              <a:buClr>
                <a:srgbClr val="428C8A"/>
              </a:buClr>
              <a:buSzPct val="80000"/>
              <a:buFont typeface="Wingdings" pitchFamily="-112" charset="2"/>
              <a:buChar char="n"/>
              <a:tabLst/>
              <a:defRPr sz="2400"/>
            </a:lvl1pPr>
            <a:lvl2pPr>
              <a:defRPr sz="2000"/>
            </a:lvl2pPr>
            <a:lvl3pPr>
              <a:defRPr sz="1800"/>
            </a:lvl3pPr>
            <a:lvl4pPr>
              <a:defRPr sz="1600"/>
            </a:lvl4pPr>
            <a:lvl5pPr marL="2057400" marR="0" indent="-228600" algn="l" defTabSz="914400" rtl="0" eaLnBrk="0" fontAlgn="base" latinLnBrk="0" hangingPunct="0">
              <a:lnSpc>
                <a:spcPct val="100000"/>
              </a:lnSpc>
              <a:spcBef>
                <a:spcPct val="30000"/>
              </a:spcBef>
              <a:spcAft>
                <a:spcPct val="0"/>
              </a:spcAft>
              <a:buClr>
                <a:schemeClr val="bg2"/>
              </a:buClr>
              <a:buSzTx/>
              <a:buFont typeface="Tahoma" pitchFamily="-112" charset="0"/>
              <a:buNone/>
              <a:tabLs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
        <p:nvSpPr>
          <p:cNvPr id="5" name="Text Placeholder 2"/>
          <p:cNvSpPr>
            <a:spLocks noGrp="1"/>
          </p:cNvSpPr>
          <p:nvPr>
            <p:ph type="body" idx="1"/>
          </p:nvPr>
        </p:nvSpPr>
        <p:spPr>
          <a:xfrm>
            <a:off x="457200" y="1295400"/>
            <a:ext cx="4040188" cy="879475"/>
          </a:xfrm>
        </p:spPr>
        <p:txBody>
          <a:bodyPr lIns="118872" rIns="11887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p:spPr>
        <p:txBody>
          <a:bodyPr lIns="118872" rIns="118872"/>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3"/>
          </p:nvPr>
        </p:nvSpPr>
        <p:spPr>
          <a:xfrm>
            <a:off x="4645025" y="1295400"/>
            <a:ext cx="4041775" cy="879475"/>
          </a:xfrm>
        </p:spPr>
        <p:txBody>
          <a:bodyPr lIns="118872" rIns="118872"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p:spPr>
        <p:txBody>
          <a:bodyPr lIns="118872" rIns="118872"/>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pic>
        <p:nvPicPr>
          <p:cNvPr id="5" name="Picture 11" descr="BKG-12x-Rul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0"/>
          <p:cNvGrpSpPr>
            <a:grpSpLocks/>
          </p:cNvGrpSpPr>
          <p:nvPr userDrawn="1"/>
        </p:nvGrpSpPr>
        <p:grpSpPr bwMode="auto">
          <a:xfrm>
            <a:off x="5648325" y="6510338"/>
            <a:ext cx="2419350" cy="323850"/>
            <a:chOff x="2445" y="4095"/>
            <a:chExt cx="1524" cy="204"/>
          </a:xfrm>
        </p:grpSpPr>
        <p:sp>
          <p:nvSpPr>
            <p:cNvPr id="7" name="Text Box 24"/>
            <p:cNvSpPr txBox="1">
              <a:spLocks noChangeArrowheads="1"/>
            </p:cNvSpPr>
            <p:nvPr userDrawn="1"/>
          </p:nvSpPr>
          <p:spPr bwMode="auto">
            <a:xfrm>
              <a:off x="2445" y="4095"/>
              <a:ext cx="1524" cy="125"/>
            </a:xfrm>
            <a:prstGeom prst="rect">
              <a:avLst/>
            </a:prstGeom>
            <a:noFill/>
            <a:ln w="9525">
              <a:noFill/>
              <a:miter lim="800000"/>
              <a:headEnd/>
              <a:tailEnd/>
            </a:ln>
            <a:effectLst/>
          </p:spPr>
          <p:txBody>
            <a:bodyPr>
              <a:spAutoFit/>
            </a:bodyPr>
            <a:lstStyle>
              <a:lvl1pPr eaLnBrk="0" hangingPunct="0">
                <a:defRPr sz="3200">
                  <a:solidFill>
                    <a:schemeClr val="tx1"/>
                  </a:solidFill>
                  <a:latin typeface="Tahoma" charset="0"/>
                  <a:ea typeface="MS PGothic" pitchFamily="34" charset="-128"/>
                </a:defRPr>
              </a:lvl1pPr>
              <a:lvl2pPr marL="37931725" indent="-37474525" eaLnBrk="0" hangingPunct="0">
                <a:defRPr sz="3200">
                  <a:solidFill>
                    <a:schemeClr val="tx1"/>
                  </a:solidFill>
                  <a:latin typeface="Tahoma" charset="0"/>
                  <a:ea typeface="MS PGothic" pitchFamily="34" charset="-128"/>
                </a:defRPr>
              </a:lvl2pPr>
              <a:lvl3pPr eaLnBrk="0" hangingPunct="0">
                <a:defRPr sz="3200">
                  <a:solidFill>
                    <a:schemeClr val="tx1"/>
                  </a:solidFill>
                  <a:latin typeface="Tahoma" charset="0"/>
                  <a:ea typeface="MS PGothic" pitchFamily="34" charset="-128"/>
                </a:defRPr>
              </a:lvl3pPr>
              <a:lvl4pPr eaLnBrk="0" hangingPunct="0">
                <a:defRPr sz="3200">
                  <a:solidFill>
                    <a:schemeClr val="tx1"/>
                  </a:solidFill>
                  <a:latin typeface="Tahoma" charset="0"/>
                  <a:ea typeface="MS PGothic" pitchFamily="34" charset="-128"/>
                </a:defRPr>
              </a:lvl4pPr>
              <a:lvl5pPr eaLnBrk="0" hangingPunct="0">
                <a:defRPr sz="3200">
                  <a:solidFill>
                    <a:schemeClr val="tx1"/>
                  </a:solidFill>
                  <a:latin typeface="Tahoma" charset="0"/>
                  <a:ea typeface="MS PGothic" pitchFamily="34" charset="-128"/>
                </a:defRPr>
              </a:lvl5pPr>
              <a:lvl6pPr marL="457200" eaLnBrk="0" fontAlgn="base" hangingPunct="0">
                <a:spcBef>
                  <a:spcPct val="0"/>
                </a:spcBef>
                <a:spcAft>
                  <a:spcPct val="0"/>
                </a:spcAft>
                <a:defRPr sz="3200">
                  <a:solidFill>
                    <a:schemeClr val="tx1"/>
                  </a:solidFill>
                  <a:latin typeface="Tahoma" charset="0"/>
                  <a:ea typeface="MS PGothic" pitchFamily="34" charset="-128"/>
                </a:defRPr>
              </a:lvl6pPr>
              <a:lvl7pPr marL="914400" eaLnBrk="0" fontAlgn="base" hangingPunct="0">
                <a:spcBef>
                  <a:spcPct val="0"/>
                </a:spcBef>
                <a:spcAft>
                  <a:spcPct val="0"/>
                </a:spcAft>
                <a:defRPr sz="3200">
                  <a:solidFill>
                    <a:schemeClr val="tx1"/>
                  </a:solidFill>
                  <a:latin typeface="Tahoma" charset="0"/>
                  <a:ea typeface="MS PGothic" pitchFamily="34" charset="-128"/>
                </a:defRPr>
              </a:lvl7pPr>
              <a:lvl8pPr marL="1371600" eaLnBrk="0" fontAlgn="base" hangingPunct="0">
                <a:spcBef>
                  <a:spcPct val="0"/>
                </a:spcBef>
                <a:spcAft>
                  <a:spcPct val="0"/>
                </a:spcAft>
                <a:defRPr sz="3200">
                  <a:solidFill>
                    <a:schemeClr val="tx1"/>
                  </a:solidFill>
                  <a:latin typeface="Tahoma" charset="0"/>
                  <a:ea typeface="MS PGothic" pitchFamily="34" charset="-128"/>
                </a:defRPr>
              </a:lvl8pPr>
              <a:lvl9pPr marL="1828800" eaLnBrk="0" fontAlgn="base" hangingPunct="0">
                <a:spcBef>
                  <a:spcPct val="0"/>
                </a:spcBef>
                <a:spcAft>
                  <a:spcPct val="0"/>
                </a:spcAft>
                <a:defRPr sz="3200">
                  <a:solidFill>
                    <a:schemeClr val="tx1"/>
                  </a:solidFill>
                  <a:latin typeface="Tahoma" charset="0"/>
                  <a:ea typeface="MS PGothic" pitchFamily="34" charset="-128"/>
                </a:defRPr>
              </a:lvl9pPr>
            </a:lstStyle>
            <a:p>
              <a:pPr eaLnBrk="1" hangingPunct="1">
                <a:spcBef>
                  <a:spcPct val="50000"/>
                </a:spcBef>
              </a:pPr>
              <a:r>
                <a:rPr lang="en-US" sz="700">
                  <a:solidFill>
                    <a:schemeClr val="tx2"/>
                  </a:solidFill>
                </a:rPr>
                <a:t>© 2010 Mentor Graphics Corp. Company Confidential</a:t>
              </a:r>
            </a:p>
          </p:txBody>
        </p:sp>
        <p:sp>
          <p:nvSpPr>
            <p:cNvPr id="8" name="Text Box 22"/>
            <p:cNvSpPr txBox="1">
              <a:spLocks noChangeArrowheads="1"/>
            </p:cNvSpPr>
            <p:nvPr userDrawn="1"/>
          </p:nvSpPr>
          <p:spPr bwMode="auto">
            <a:xfrm>
              <a:off x="2448" y="4164"/>
              <a:ext cx="912" cy="135"/>
            </a:xfrm>
            <a:prstGeom prst="rect">
              <a:avLst/>
            </a:prstGeom>
            <a:noFill/>
            <a:ln w="9525">
              <a:noFill/>
              <a:miter lim="800000"/>
              <a:headEnd/>
              <a:tailEnd/>
            </a:ln>
            <a:effectLst/>
          </p:spPr>
          <p:txBody>
            <a:bodyPr rIns="228600"/>
            <a:lstStyle/>
            <a:p>
              <a:pPr>
                <a:spcBef>
                  <a:spcPct val="50000"/>
                </a:spcBef>
                <a:defRPr/>
              </a:pPr>
              <a:r>
                <a:rPr lang="en-US" sz="800" b="1" dirty="0">
                  <a:solidFill>
                    <a:schemeClr val="tx2"/>
                  </a:solidFill>
                  <a:latin typeface="Tahoma" pitchFamily="-112" charset="0"/>
                  <a:ea typeface="ＭＳ Ｐゴシック" pitchFamily="-112" charset="-128"/>
                  <a:cs typeface="ＭＳ Ｐゴシック" pitchFamily="-112" charset="-128"/>
                </a:rPr>
                <a:t>www.mentor.com</a:t>
              </a:r>
            </a:p>
          </p:txBody>
        </p:sp>
      </p:grpSp>
      <p:sp>
        <p:nvSpPr>
          <p:cNvPr id="9" name="Rectangle 10"/>
          <p:cNvSpPr>
            <a:spLocks noChangeArrowheads="1"/>
          </p:cNvSpPr>
          <p:nvPr userDrawn="1"/>
        </p:nvSpPr>
        <p:spPr bwMode="auto">
          <a:xfrm>
            <a:off x="8027988" y="6500813"/>
            <a:ext cx="1116012" cy="357187"/>
          </a:xfrm>
          <a:prstGeom prst="rect">
            <a:avLst/>
          </a:prstGeom>
          <a:solidFill>
            <a:schemeClr val="bg1"/>
          </a:solidFill>
          <a:ln w="9525">
            <a:noFill/>
            <a:miter lim="800000"/>
            <a:headEnd/>
            <a:tailEnd/>
          </a:ln>
          <a:effectLst/>
        </p:spPr>
        <p:txBody>
          <a:bodyPr wrap="none" anchor="ctr"/>
          <a:lstStyle/>
          <a:p>
            <a:pPr>
              <a:defRPr/>
            </a:pPr>
            <a:endParaRPr lang="en-US">
              <a:cs typeface="MS PGothic" pitchFamily="34" charset="-128"/>
            </a:endParaRPr>
          </a:p>
        </p:txBody>
      </p:sp>
      <p:sp>
        <p:nvSpPr>
          <p:cNvPr id="2" name="Title 1"/>
          <p:cNvSpPr>
            <a:spLocks noGrp="1"/>
          </p:cNvSpPr>
          <p:nvPr>
            <p:ph type="title"/>
          </p:nvPr>
        </p:nvSpPr>
        <p:spPr>
          <a:xfrm>
            <a:off x="573088" y="152400"/>
            <a:ext cx="84201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429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6"/>
          <p:cNvSpPr>
            <a:spLocks noGrp="1" noChangeArrowheads="1"/>
          </p:cNvSpPr>
          <p:nvPr>
            <p:ph type="ftr" sz="quarter" idx="10"/>
          </p:nvPr>
        </p:nvSpPr>
        <p:spPr/>
        <p:txBody>
          <a:bodyPr/>
          <a:lstStyle>
            <a:lvl1pPr>
              <a:defRPr/>
            </a:lvl1pPr>
          </a:lstStyle>
          <a:p>
            <a:r>
              <a:rPr lang="en-US" smtClean="0"/>
              <a:t>HF, MemoCODE, 2013</a:t>
            </a:r>
            <a:endParaRPr lang="en-US"/>
          </a:p>
        </p:txBody>
      </p:sp>
      <p:sp>
        <p:nvSpPr>
          <p:cNvPr id="11" name="Rectangle 17"/>
          <p:cNvSpPr>
            <a:spLocks noGrp="1" noChangeArrowheads="1"/>
          </p:cNvSpPr>
          <p:nvPr>
            <p:ph type="sldNum" sz="quarter" idx="11"/>
          </p:nvPr>
        </p:nvSpPr>
        <p:spPr/>
        <p:txBody>
          <a:bodyPr/>
          <a:lstStyle>
            <a:lvl1pPr>
              <a:defRPr/>
            </a:lvl1pPr>
          </a:lstStyle>
          <a:p>
            <a:fld id="{D0D817A7-507B-4380-9576-883A4888C1E2}" type="slidenum">
              <a:rPr lang="en-US"/>
              <a:pPr/>
              <a:t>‹#›</a:t>
            </a:fld>
            <a:endParaRPr lang="en-US"/>
          </a:p>
        </p:txBody>
      </p:sp>
    </p:spTree>
    <p:extLst>
      <p:ext uri="{BB962C8B-B14F-4D97-AF65-F5344CB8AC3E}">
        <p14:creationId xmlns:p14="http://schemas.microsoft.com/office/powerpoint/2010/main" val="40865188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
        <p:nvSpPr>
          <p:cNvPr id="5" name="Content Placeholder 2"/>
          <p:cNvSpPr>
            <a:spLocks noGrp="1"/>
          </p:cNvSpPr>
          <p:nvPr>
            <p:ph idx="1"/>
          </p:nvPr>
        </p:nvSpPr>
        <p:spPr>
          <a:xfrm>
            <a:off x="0" y="1316038"/>
            <a:ext cx="9144000" cy="5070475"/>
          </a:xfrm>
        </p:spPr>
        <p:txBody>
          <a:bodyPr/>
          <a:lstStyle>
            <a:lvl1pPr>
              <a:spcBef>
                <a:spcPts val="850"/>
              </a:spcBef>
              <a:defRPr/>
            </a:lvl1pPr>
            <a:lvl4pPr>
              <a:defRPr/>
            </a:lvl4pPr>
            <a:lvl5pPr>
              <a:buFont typeface="Arial" pitchFamily="34" charset="0"/>
              <a:buChar cha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
        <p:nvSpPr>
          <p:cNvPr id="5" name="Content Placeholder 3"/>
          <p:cNvSpPr>
            <a:spLocks noGrp="1"/>
          </p:cNvSpPr>
          <p:nvPr>
            <p:ph sz="half" idx="2"/>
          </p:nvPr>
        </p:nvSpPr>
        <p:spPr>
          <a:xfrm>
            <a:off x="3957638" y="1316038"/>
            <a:ext cx="5186362" cy="5070475"/>
          </a:xfrm>
        </p:spPr>
        <p:txBody>
          <a:bodyPr lIns="228600"/>
          <a:lstStyle>
            <a:lvl1pPr>
              <a:spcBef>
                <a:spcPts val="850"/>
              </a:spcBef>
              <a:defRPr sz="2400"/>
            </a:lvl1pPr>
            <a:lvl2pPr>
              <a:defRPr sz="2000"/>
            </a:lvl2pPr>
            <a:lvl3pPr>
              <a:defRPr sz="1800"/>
            </a:lvl3pPr>
            <a:lvl4pPr>
              <a:defRPr sz="1800"/>
            </a:lvl4pPr>
            <a:lvl5pPr>
              <a:spcBef>
                <a:spcPts val="0"/>
              </a:spcBef>
              <a:buFont typeface="Tahoma"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
        <p:nvSpPr>
          <p:cNvPr id="5" name="Table Placeholder 2"/>
          <p:cNvSpPr>
            <a:spLocks noGrp="1"/>
          </p:cNvSpPr>
          <p:nvPr>
            <p:ph type="tbl" idx="1"/>
          </p:nvPr>
        </p:nvSpPr>
        <p:spPr>
          <a:xfrm>
            <a:off x="0" y="1316038"/>
            <a:ext cx="9144000" cy="5070475"/>
          </a:xfrm>
        </p:spPr>
        <p:txBody>
          <a:bodyPr/>
          <a:lstStyle/>
          <a:p>
            <a:pPr lvl="0"/>
            <a:r>
              <a:rPr lang="en-US" noProof="0" smtClean="0"/>
              <a:t>Click icon to add table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6259" name="Picture 3" descr="C:\Documents and Settings\lseigneu\Desktop\PPT MAIN DEV\TESTING FILE SIZES\SET PS bkgs in PP saved as JPGs then used for template\A\_B AS POSTED w C bkgs dropped in\Slide5.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sp>
        <p:nvSpPr>
          <p:cNvPr id="2" name="Title 1"/>
          <p:cNvSpPr>
            <a:spLocks noGrp="1"/>
          </p:cNvSpPr>
          <p:nvPr>
            <p:ph type="title"/>
          </p:nvPr>
        </p:nvSpPr>
        <p:spPr>
          <a:xfrm>
            <a:off x="722313" y="2616200"/>
            <a:ext cx="7772400" cy="1612900"/>
          </a:xfrm>
        </p:spPr>
        <p:txBody>
          <a:bodyPr anchor="ctr" anchorCtr="1"/>
          <a:lstStyle>
            <a:lvl1pPr algn="ctr">
              <a:defRPr sz="36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171700"/>
            <a:ext cx="7772400" cy="444500"/>
          </a:xfrm>
        </p:spPr>
        <p:txBody>
          <a:bodyPr anchor="b"/>
          <a:lstStyle>
            <a:lvl1pPr marL="0" indent="0" algn="ctr">
              <a:buNone/>
              <a:defRPr sz="16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Quote 01">
    <p:spTree>
      <p:nvGrpSpPr>
        <p:cNvPr id="1" name=""/>
        <p:cNvGrpSpPr/>
        <p:nvPr/>
      </p:nvGrpSpPr>
      <p:grpSpPr>
        <a:xfrm>
          <a:off x="0" y="0"/>
          <a:ext cx="0" cy="0"/>
          <a:chOff x="0" y="0"/>
          <a:chExt cx="0" cy="0"/>
        </a:xfrm>
      </p:grpSpPr>
      <p:pic>
        <p:nvPicPr>
          <p:cNvPr id="5" name="Picture 2" descr="C:\Documents and Settings\lseigneu\Desktop\PPT MAIN DEV\TESTING FILE SIZES\SET PS bkgs in PP saved as JPGs then used for template\A\_B AS POSTED w C bkgs dropped in\Slide4.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1828800"/>
            <a:ext cx="9144000" cy="2832100"/>
          </a:xfrm>
        </p:spPr>
        <p:txBody>
          <a:bodyPr anchor="ctr" anchorCtr="1"/>
          <a:lstStyle>
            <a:lvl1pPr algn="ctr">
              <a:defRPr sz="3200" b="1" i="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99000"/>
            <a:ext cx="7772400" cy="444500"/>
          </a:xfrm>
        </p:spPr>
        <p:txBody>
          <a:bodyPr anchor="b"/>
          <a:lstStyle>
            <a:lvl1pPr marL="0" indent="0" algn="r">
              <a:buNone/>
              <a:defRPr sz="1600" i="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no top rule">
    <p:spTree>
      <p:nvGrpSpPr>
        <p:cNvPr id="1" name=""/>
        <p:cNvGrpSpPr/>
        <p:nvPr/>
      </p:nvGrpSpPr>
      <p:grpSpPr>
        <a:xfrm>
          <a:off x="0" y="0"/>
          <a:ext cx="0" cy="0"/>
          <a:chOff x="0" y="0"/>
          <a:chExt cx="0" cy="0"/>
        </a:xfrm>
      </p:grpSpPr>
      <p:sp>
        <p:nvSpPr>
          <p:cNvPr id="5" name="Rectangle 4"/>
          <p:cNvSpPr/>
          <p:nvPr userDrawn="1"/>
        </p:nvSpPr>
        <p:spPr>
          <a:xfrm>
            <a:off x="0" y="1066800"/>
            <a:ext cx="9144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losing-End">
    <p:spTree>
      <p:nvGrpSpPr>
        <p:cNvPr id="1" name=""/>
        <p:cNvGrpSpPr/>
        <p:nvPr/>
      </p:nvGrpSpPr>
      <p:grpSpPr>
        <a:xfrm>
          <a:off x="0" y="0"/>
          <a:ext cx="0" cy="0"/>
          <a:chOff x="0" y="0"/>
          <a:chExt cx="0" cy="0"/>
        </a:xfrm>
      </p:grpSpPr>
      <p:pic>
        <p:nvPicPr>
          <p:cNvPr id="5" name="Picture 3" descr="C:\Documents and Settings\lseigneu\Desktop\template 032110 home\lite close.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BKG-12x-Rules.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0" y="1316038"/>
            <a:ext cx="9144000" cy="5070475"/>
          </a:xfrm>
          <a:prstGeom prst="rect">
            <a:avLst/>
          </a:prstGeom>
          <a:noFill/>
          <a:ln w="9525">
            <a:noFill/>
            <a:miter lim="800000"/>
            <a:headEnd/>
            <a:tailEnd/>
          </a:ln>
        </p:spPr>
        <p:txBody>
          <a:bodyPr vert="horz" wrap="square" lIns="457200" tIns="45720" rIns="45720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
        <p:nvSpPr>
          <p:cNvPr id="1029" name="Rectangle 2"/>
          <p:cNvSpPr>
            <a:spLocks noGrp="1" noChangeArrowheads="1"/>
          </p:cNvSpPr>
          <p:nvPr>
            <p:ph type="title"/>
          </p:nvPr>
        </p:nvSpPr>
        <p:spPr bwMode="auto">
          <a:xfrm>
            <a:off x="0" y="0"/>
            <a:ext cx="9144000" cy="1066800"/>
          </a:xfrm>
          <a:prstGeom prst="rect">
            <a:avLst/>
          </a:prstGeom>
          <a:noFill/>
          <a:ln w="9525">
            <a:noFill/>
            <a:miter lim="800000"/>
            <a:headEnd/>
            <a:tailEnd/>
          </a:ln>
        </p:spPr>
        <p:txBody>
          <a:bodyPr vert="horz" wrap="square" lIns="457200" tIns="45720" rIns="457200" bIns="45720" numCol="1" anchor="b" anchorCtr="0" compatLnSpc="1">
            <a:prstTxWarp prst="textNoShape">
              <a:avLst/>
            </a:prstTxWarp>
          </a:bodyPr>
          <a:lstStyle/>
          <a:p>
            <a:pPr lvl="0"/>
            <a:r>
              <a:rPr lang="en-US" smtClean="0"/>
              <a:t>Click to edit Master title style</a:t>
            </a:r>
            <a:endParaRPr lang="en-US" dirty="0" smtClean="0"/>
          </a:p>
        </p:txBody>
      </p:sp>
      <p:sp>
        <p:nvSpPr>
          <p:cNvPr id="1050" name="Rectangle 26"/>
          <p:cNvSpPr>
            <a:spLocks noGrp="1" noChangeArrowheads="1"/>
          </p:cNvSpPr>
          <p:nvPr>
            <p:ph type="ftr" sz="quarter" idx="3"/>
          </p:nvPr>
        </p:nvSpPr>
        <p:spPr bwMode="auto">
          <a:xfrm>
            <a:off x="380999" y="6626225"/>
            <a:ext cx="5212080" cy="231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chemeClr val="tx2"/>
                </a:solidFill>
                <a:ea typeface="+mn-ea"/>
              </a:defRPr>
            </a:lvl1pPr>
          </a:lstStyle>
          <a:p>
            <a:pPr>
              <a:defRPr/>
            </a:pPr>
            <a:r>
              <a:rPr lang="en-US" smtClean="0"/>
              <a:t>HF, MemoCODE, 2013</a:t>
            </a:r>
            <a:endParaRPr lang="en-US" dirty="0"/>
          </a:p>
        </p:txBody>
      </p:sp>
      <p:sp>
        <p:nvSpPr>
          <p:cNvPr id="10" name="Slide Number Placeholder 9"/>
          <p:cNvSpPr>
            <a:spLocks noGrp="1"/>
          </p:cNvSpPr>
          <p:nvPr>
            <p:ph type="sldNum" sz="quarter" idx="4"/>
          </p:nvPr>
        </p:nvSpPr>
        <p:spPr>
          <a:xfrm>
            <a:off x="0" y="6629400"/>
            <a:ext cx="381000" cy="228600"/>
          </a:xfrm>
          <a:prstGeom prst="rect">
            <a:avLst/>
          </a:prstGeom>
        </p:spPr>
        <p:txBody>
          <a:bodyPr vert="horz" lIns="91440" tIns="45720" rIns="91440" bIns="45720" rtlCol="0" anchor="b" anchorCtr="0"/>
          <a:lstStyle>
            <a:lvl1pPr algn="ctr">
              <a:defRPr sz="800">
                <a:solidFill>
                  <a:schemeClr val="tx2"/>
                </a:solidFill>
              </a:defRPr>
            </a:lvl1pPr>
          </a:lstStyle>
          <a:p>
            <a:fld id="{B4689765-5485-4130-8525-AA8B12692EFF}" type="slidenum">
              <a:rPr lang="en-US" smtClean="0"/>
              <a:pPr/>
              <a:t>‹#›</a:t>
            </a:fld>
            <a:endParaRPr lang="en-US"/>
          </a:p>
        </p:txBody>
      </p:sp>
      <p:grpSp>
        <p:nvGrpSpPr>
          <p:cNvPr id="11" name="Group 10"/>
          <p:cNvGrpSpPr/>
          <p:nvPr/>
        </p:nvGrpSpPr>
        <p:grpSpPr>
          <a:xfrm>
            <a:off x="5648325" y="6510338"/>
            <a:ext cx="2419350" cy="323851"/>
            <a:chOff x="5648325" y="6510338"/>
            <a:chExt cx="2419350" cy="323851"/>
          </a:xfrm>
        </p:grpSpPr>
        <p:sp>
          <p:nvSpPr>
            <p:cNvPr id="1046" name="Text Box 22"/>
            <p:cNvSpPr txBox="1">
              <a:spLocks noChangeArrowheads="1"/>
            </p:cNvSpPr>
            <p:nvPr userDrawn="1"/>
          </p:nvSpPr>
          <p:spPr bwMode="auto">
            <a:xfrm>
              <a:off x="5653088" y="6619876"/>
              <a:ext cx="1447800" cy="214313"/>
            </a:xfrm>
            <a:prstGeom prst="rect">
              <a:avLst/>
            </a:prstGeom>
            <a:noFill/>
            <a:ln w="9525">
              <a:noFill/>
              <a:miter lim="800000"/>
              <a:headEnd/>
              <a:tailEnd/>
            </a:ln>
            <a:effectLst/>
          </p:spPr>
          <p:txBody>
            <a:bodyPr rIns="228600"/>
            <a:lstStyle/>
            <a:p>
              <a:pPr>
                <a:spcBef>
                  <a:spcPct val="50000"/>
                </a:spcBef>
                <a:defRPr/>
              </a:pPr>
              <a:r>
                <a:rPr lang="en-US" sz="800" b="1" dirty="0">
                  <a:solidFill>
                    <a:schemeClr val="tx2"/>
                  </a:solidFill>
                  <a:cs typeface="ＭＳ Ｐゴシック" pitchFamily="-112" charset="-128"/>
                </a:rPr>
                <a:t>www.mentor.com</a:t>
              </a:r>
            </a:p>
          </p:txBody>
        </p:sp>
        <p:sp>
          <p:nvSpPr>
            <p:cNvPr id="1048" name="Text Box 24"/>
            <p:cNvSpPr txBox="1">
              <a:spLocks noChangeArrowheads="1"/>
            </p:cNvSpPr>
            <p:nvPr userDrawn="1"/>
          </p:nvSpPr>
          <p:spPr bwMode="auto">
            <a:xfrm>
              <a:off x="5648325" y="6510338"/>
              <a:ext cx="2419350" cy="198438"/>
            </a:xfrm>
            <a:prstGeom prst="rect">
              <a:avLst/>
            </a:prstGeom>
            <a:noFill/>
            <a:ln w="9525">
              <a:noFill/>
              <a:miter lim="800000"/>
              <a:headEnd/>
              <a:tailEnd/>
            </a:ln>
            <a:effectLst/>
          </p:spPr>
          <p:txBody>
            <a:bodyPr>
              <a:spAutoFit/>
            </a:bodyPr>
            <a:lstStyle/>
            <a:p>
              <a:pPr>
                <a:spcBef>
                  <a:spcPct val="50000"/>
                </a:spcBef>
                <a:defRPr/>
              </a:pPr>
              <a:r>
                <a:rPr lang="en-US" sz="700" dirty="0">
                  <a:solidFill>
                    <a:schemeClr val="tx2"/>
                  </a:solidFill>
                </a:rPr>
                <a:t>© </a:t>
              </a:r>
              <a:r>
                <a:rPr lang="en-US" sz="700" dirty="0" smtClean="0">
                  <a:solidFill>
                    <a:schemeClr val="tx2"/>
                  </a:solidFill>
                </a:rPr>
                <a:t>2013 </a:t>
              </a:r>
              <a:r>
                <a:rPr lang="en-US" sz="700" dirty="0">
                  <a:solidFill>
                    <a:schemeClr val="tx2"/>
                  </a:solidFill>
                </a:rPr>
                <a:t>Mentor Graphics Corp. </a:t>
              </a:r>
              <a:r>
                <a:rPr lang="en-US" sz="700" dirty="0" smtClean="0">
                  <a:solidFill>
                    <a:schemeClr val="tx2"/>
                  </a:solidFill>
                </a:rPr>
                <a:t>   Company </a:t>
              </a:r>
              <a:r>
                <a:rPr lang="en-US" sz="700" dirty="0">
                  <a:solidFill>
                    <a:schemeClr val="tx2"/>
                  </a:solidFill>
                </a:rPr>
                <a:t>Confidential</a:t>
              </a:r>
            </a:p>
          </p:txBody>
        </p:sp>
      </p:grpSp>
    </p:spTree>
  </p:cSld>
  <p:clrMap bg1="lt1" tx1="dk1" bg2="lt2" tx2="dk2" accent1="accent1" accent2="accent2" accent3="accent3" accent4="accent4" accent5="accent5" accent6="accent6" hlink="hlink" folHlink="folHlink"/>
  <p:sldLayoutIdLst>
    <p:sldLayoutId id="2147483724" r:id="rId1"/>
    <p:sldLayoutId id="2147483739" r:id="rId2"/>
    <p:sldLayoutId id="2147483740" r:id="rId3"/>
    <p:sldLayoutId id="2147483741" r:id="rId4"/>
    <p:sldLayoutId id="2147483742" r:id="rId5"/>
    <p:sldLayoutId id="2147483726" r:id="rId6"/>
    <p:sldLayoutId id="2147483737" r:id="rId7"/>
    <p:sldLayoutId id="2147483743" r:id="rId8"/>
    <p:sldLayoutId id="2147483738" r:id="rId9"/>
    <p:sldLayoutId id="2147483744" r:id="rId10"/>
    <p:sldLayoutId id="2147483745" r:id="rId11"/>
    <p:sldLayoutId id="2147483746" r:id="rId12"/>
  </p:sldLayoutIdLst>
  <p:transition>
    <p:fade/>
  </p:transition>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2"/>
          </a:solidFill>
          <a:latin typeface="+mj-lt"/>
          <a:ea typeface="ＭＳ Ｐゴシック" pitchFamily="-112" charset="-128"/>
          <a:cs typeface="+mj-cs"/>
        </a:defRPr>
      </a:lvl1pPr>
      <a:lvl2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2pPr>
      <a:lvl3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3pPr>
      <a:lvl4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4pPr>
      <a:lvl5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5pPr>
      <a:lvl6pPr marL="457200" algn="l" rtl="0" eaLnBrk="1" fontAlgn="base" hangingPunct="1">
        <a:spcBef>
          <a:spcPct val="0"/>
        </a:spcBef>
        <a:spcAft>
          <a:spcPct val="0"/>
        </a:spcAft>
        <a:defRPr sz="3200" b="1">
          <a:solidFill>
            <a:schemeClr val="tx2"/>
          </a:solidFill>
          <a:latin typeface="Tahoma" pitchFamily="-112" charset="0"/>
        </a:defRPr>
      </a:lvl6pPr>
      <a:lvl7pPr marL="914400" algn="l" rtl="0" eaLnBrk="1" fontAlgn="base" hangingPunct="1">
        <a:spcBef>
          <a:spcPct val="0"/>
        </a:spcBef>
        <a:spcAft>
          <a:spcPct val="0"/>
        </a:spcAft>
        <a:defRPr sz="3200" b="1">
          <a:solidFill>
            <a:schemeClr val="tx2"/>
          </a:solidFill>
          <a:latin typeface="Tahoma" pitchFamily="-112" charset="0"/>
        </a:defRPr>
      </a:lvl7pPr>
      <a:lvl8pPr marL="1371600" algn="l" rtl="0" eaLnBrk="1" fontAlgn="base" hangingPunct="1">
        <a:spcBef>
          <a:spcPct val="0"/>
        </a:spcBef>
        <a:spcAft>
          <a:spcPct val="0"/>
        </a:spcAft>
        <a:defRPr sz="3200" b="1">
          <a:solidFill>
            <a:schemeClr val="tx2"/>
          </a:solidFill>
          <a:latin typeface="Tahoma" pitchFamily="-112" charset="0"/>
        </a:defRPr>
      </a:lvl8pPr>
      <a:lvl9pPr marL="1828800" algn="l" rtl="0" eaLnBrk="1" fontAlgn="base" hangingPunct="1">
        <a:spcBef>
          <a:spcPct val="0"/>
        </a:spcBef>
        <a:spcAft>
          <a:spcPct val="0"/>
        </a:spcAft>
        <a:defRPr sz="3200" b="1">
          <a:solidFill>
            <a:schemeClr val="tx2"/>
          </a:solidFill>
          <a:latin typeface="Tahoma" pitchFamily="-112" charset="0"/>
        </a:defRPr>
      </a:lvl9pPr>
    </p:titleStyle>
    <p:bodyStyle>
      <a:lvl1pPr marL="342900" indent="-342900" algn="l" rtl="0" eaLnBrk="1" fontAlgn="base" hangingPunct="1">
        <a:spcBef>
          <a:spcPct val="30000"/>
        </a:spcBef>
        <a:spcAft>
          <a:spcPct val="0"/>
        </a:spcAft>
        <a:buClr>
          <a:srgbClr val="428C8A"/>
        </a:buClr>
        <a:buSzPct val="80000"/>
        <a:buFont typeface="Wingdings" pitchFamily="-112" charset="2"/>
        <a:buChar char="n"/>
        <a:defRPr sz="2400">
          <a:solidFill>
            <a:schemeClr val="tx2"/>
          </a:solidFill>
          <a:latin typeface="+mn-lt"/>
          <a:ea typeface="ＭＳ Ｐゴシック" pitchFamily="-112" charset="-128"/>
          <a:cs typeface="+mn-cs"/>
        </a:defRPr>
      </a:lvl1pPr>
      <a:lvl2pPr marL="803275" indent="-346075" algn="l" rtl="0" eaLnBrk="1" fontAlgn="base" hangingPunct="1">
        <a:spcBef>
          <a:spcPts val="0"/>
        </a:spcBef>
        <a:spcAft>
          <a:spcPct val="0"/>
        </a:spcAft>
        <a:buClr>
          <a:schemeClr val="bg2"/>
        </a:buClr>
        <a:buFont typeface="Tahoma" pitchFamily="-112" charset="0"/>
        <a:buChar char="—"/>
        <a:defRPr sz="2000">
          <a:solidFill>
            <a:schemeClr val="bg2"/>
          </a:solidFill>
          <a:latin typeface="+mn-lt"/>
          <a:ea typeface="ＭＳ Ｐゴシック" pitchFamily="-112" charset="-128"/>
        </a:defRPr>
      </a:lvl2pPr>
      <a:lvl3pPr marL="1193800" indent="-228600" algn="l" rtl="0" eaLnBrk="1" fontAlgn="base" hangingPunct="1">
        <a:spcBef>
          <a:spcPts val="0"/>
        </a:spcBef>
        <a:spcAft>
          <a:spcPct val="0"/>
        </a:spcAft>
        <a:buClr>
          <a:schemeClr val="bg2"/>
        </a:buClr>
        <a:buFont typeface="Tahoma" pitchFamily="-112" charset="0"/>
        <a:buChar char="–"/>
        <a:defRPr>
          <a:solidFill>
            <a:schemeClr val="bg2"/>
          </a:solidFill>
          <a:latin typeface="+mn-lt"/>
          <a:ea typeface="ＭＳ Ｐゴシック" pitchFamily="-112" charset="-128"/>
        </a:defRPr>
      </a:lvl3pPr>
      <a:lvl4pPr marL="1600200" indent="-228600" algn="l" rtl="0" eaLnBrk="1" fontAlgn="base" hangingPunct="1">
        <a:spcBef>
          <a:spcPts val="0"/>
        </a:spcBef>
        <a:spcAft>
          <a:spcPct val="0"/>
        </a:spcAft>
        <a:buClr>
          <a:schemeClr val="bg2"/>
        </a:buClr>
        <a:buFont typeface="Tahoma" pitchFamily="-112" charset="0"/>
        <a:buChar char="–"/>
        <a:defRPr sz="1600">
          <a:solidFill>
            <a:schemeClr val="bg2"/>
          </a:solidFill>
          <a:latin typeface="+mn-lt"/>
          <a:ea typeface="ＭＳ Ｐゴシック" pitchFamily="-112" charset="-128"/>
        </a:defRPr>
      </a:lvl4pPr>
      <a:lvl5pPr marL="2057400" indent="-228600" algn="l" rtl="0" eaLnBrk="1" fontAlgn="base" hangingPunct="1">
        <a:spcBef>
          <a:spcPct val="30000"/>
        </a:spcBef>
        <a:spcAft>
          <a:spcPct val="0"/>
        </a:spcAft>
        <a:buClr>
          <a:schemeClr val="bg2"/>
        </a:buClr>
        <a:buFont typeface="Arial" pitchFamily="34" charset="0"/>
        <a:buChar char="•"/>
        <a:defRPr sz="1600">
          <a:solidFill>
            <a:schemeClr val="bg2"/>
          </a:solidFill>
          <a:latin typeface="+mn-lt"/>
          <a:ea typeface="ＭＳ Ｐゴシック" pitchFamily="-112" charset="-128"/>
        </a:defRPr>
      </a:lvl5pPr>
      <a:lvl6pPr marL="25146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eaLnBrk="1" fontAlgn="base" hangingPunct="1">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4.jpeg"/><Relationship Id="rId4" Type="http://schemas.openxmlformats.org/officeDocument/2006/relationships/hyperlink" Target="http://www.google.com/url?sa=i&amp;rct=j&amp;q=boat%20flipped&amp;source=images&amp;cd=&amp;cad=rja&amp;docid=jSiimmTOKzVhSM&amp;tbnid=40AAk08FNA-Z2M:&amp;ved=0CAUQjRw&amp;url=http://jacksonkayak.com/blog/2012/09/15/deep-water-re-entry-in-a-coosa/&amp;ei=feUUUoeALMKZiQLG9YHYCg&amp;bvm=bv.51156542,d.cGE&amp;psig=AFQjCNHEoS-ugzmRBc6fMGwTV1YF7MIM0g&amp;ust=1377187570643316"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chart" Target="../charts/chart1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chart" Target="../charts/chart1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chart" Target="../charts/chart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ctrTitle"/>
          </p:nvPr>
        </p:nvSpPr>
        <p:spPr>
          <a:xfrm>
            <a:off x="3457574" y="304800"/>
            <a:ext cx="5991226" cy="1752600"/>
          </a:xfrm>
        </p:spPr>
        <p:txBody>
          <a:bodyPr/>
          <a:lstStyle/>
          <a:p>
            <a:pPr>
              <a:lnSpc>
                <a:spcPct val="150000"/>
              </a:lnSpc>
            </a:pPr>
            <a:r>
              <a:rPr lang="en-US" sz="4000" dirty="0" smtClean="0"/>
              <a:t>Industry Pulse:</a:t>
            </a:r>
            <a:br>
              <a:rPr lang="en-US" sz="4000" dirty="0" smtClean="0"/>
            </a:br>
            <a:r>
              <a:rPr lang="en-US" sz="2400" i="1" dirty="0" smtClean="0"/>
              <a:t>Trends in Functional Verification</a:t>
            </a:r>
            <a:endParaRPr lang="en-US" sz="2400" i="1" dirty="0" smtClean="0"/>
          </a:p>
        </p:txBody>
      </p:sp>
      <p:sp>
        <p:nvSpPr>
          <p:cNvPr id="14340" name="Rectangle 5"/>
          <p:cNvSpPr>
            <a:spLocks noChangeArrowheads="1"/>
          </p:cNvSpPr>
          <p:nvPr/>
        </p:nvSpPr>
        <p:spPr bwMode="auto">
          <a:xfrm>
            <a:off x="3457575" y="3313113"/>
            <a:ext cx="5338763" cy="725487"/>
          </a:xfrm>
          <a:prstGeom prst="rect">
            <a:avLst/>
          </a:prstGeom>
          <a:noFill/>
          <a:ln w="9525">
            <a:noFill/>
            <a:miter lim="800000"/>
            <a:headEnd/>
            <a:tailEnd/>
          </a:ln>
        </p:spPr>
        <p:txBody>
          <a:bodyPr lIns="0" rIns="0"/>
          <a:lstStyle/>
          <a:p>
            <a:pPr>
              <a:spcBef>
                <a:spcPct val="30000"/>
              </a:spcBef>
              <a:buClr>
                <a:srgbClr val="428C8A"/>
              </a:buClr>
              <a:buSzPct val="105000"/>
              <a:buFont typeface="Wingdings" pitchFamily="-112" charset="2"/>
              <a:buNone/>
              <a:tabLst>
                <a:tab pos="3886200" algn="l"/>
              </a:tabLst>
            </a:pPr>
            <a:endParaRPr lang="en-US" sz="2000" dirty="0" smtClean="0">
              <a:solidFill>
                <a:schemeClr val="tx2"/>
              </a:solidFill>
            </a:endParaRPr>
          </a:p>
          <a:p>
            <a:pPr>
              <a:spcBef>
                <a:spcPct val="30000"/>
              </a:spcBef>
              <a:buClr>
                <a:srgbClr val="428C8A"/>
              </a:buClr>
              <a:buSzPct val="105000"/>
              <a:buFont typeface="Wingdings" pitchFamily="-112" charset="2"/>
              <a:buNone/>
              <a:tabLst>
                <a:tab pos="3886200" algn="l"/>
              </a:tabLst>
            </a:pPr>
            <a:r>
              <a:rPr lang="en-US" sz="1800" dirty="0" smtClean="0">
                <a:solidFill>
                  <a:schemeClr val="tx2"/>
                </a:solidFill>
              </a:rPr>
              <a:t>Chief Scientist Verification</a:t>
            </a:r>
            <a:endParaRPr lang="en-US" sz="1800" dirty="0">
              <a:solidFill>
                <a:schemeClr val="tx2"/>
              </a:solidFill>
            </a:endParaRPr>
          </a:p>
          <a:p>
            <a:pPr>
              <a:spcBef>
                <a:spcPct val="30000"/>
              </a:spcBef>
              <a:buClr>
                <a:srgbClr val="428C8A"/>
              </a:buClr>
              <a:buSzPct val="105000"/>
              <a:buFont typeface="Wingdings" pitchFamily="-112" charset="2"/>
              <a:buNone/>
              <a:tabLst>
                <a:tab pos="3886200" algn="l"/>
              </a:tabLst>
            </a:pPr>
            <a:r>
              <a:rPr lang="en-US" sz="1800" dirty="0" smtClean="0">
                <a:solidFill>
                  <a:schemeClr val="tx2"/>
                </a:solidFill>
              </a:rPr>
              <a:t>Design Verification Technology</a:t>
            </a:r>
            <a:endParaRPr lang="en-US" sz="1800" dirty="0">
              <a:solidFill>
                <a:schemeClr val="tx2"/>
              </a:solidFill>
            </a:endParaRPr>
          </a:p>
        </p:txBody>
      </p:sp>
      <p:sp>
        <p:nvSpPr>
          <p:cNvPr id="14341" name="Rectangle 6"/>
          <p:cNvSpPr>
            <a:spLocks noChangeArrowheads="1"/>
          </p:cNvSpPr>
          <p:nvPr/>
        </p:nvSpPr>
        <p:spPr bwMode="auto">
          <a:xfrm>
            <a:off x="3448050" y="4279900"/>
            <a:ext cx="5308600" cy="377825"/>
          </a:xfrm>
          <a:prstGeom prst="rect">
            <a:avLst/>
          </a:prstGeom>
          <a:noFill/>
          <a:ln w="9525">
            <a:noFill/>
            <a:miter lim="800000"/>
            <a:headEnd/>
            <a:tailEnd/>
          </a:ln>
        </p:spPr>
        <p:txBody>
          <a:bodyPr lIns="0" rIns="0"/>
          <a:lstStyle/>
          <a:p>
            <a:pPr>
              <a:spcBef>
                <a:spcPct val="30000"/>
              </a:spcBef>
              <a:buClr>
                <a:srgbClr val="428C8A"/>
              </a:buClr>
              <a:buSzPct val="105000"/>
              <a:buFont typeface="Wingdings" pitchFamily="-112" charset="2"/>
              <a:buNone/>
              <a:tabLst>
                <a:tab pos="3886200" algn="l"/>
              </a:tabLst>
            </a:pPr>
            <a:endParaRPr lang="en-US" sz="1800" dirty="0" smtClean="0">
              <a:solidFill>
                <a:schemeClr val="tx2"/>
              </a:solidFill>
            </a:endParaRPr>
          </a:p>
          <a:p>
            <a:pPr>
              <a:spcBef>
                <a:spcPct val="30000"/>
              </a:spcBef>
              <a:buClr>
                <a:srgbClr val="428C8A"/>
              </a:buClr>
              <a:buSzPct val="105000"/>
              <a:buFont typeface="Wingdings" pitchFamily="-112" charset="2"/>
              <a:buNone/>
              <a:tabLst>
                <a:tab pos="3886200" algn="l"/>
              </a:tabLst>
            </a:pPr>
            <a:r>
              <a:rPr lang="en-US" sz="2000" i="1" dirty="0" err="1" smtClean="0">
                <a:solidFill>
                  <a:schemeClr val="tx2"/>
                </a:solidFill>
                <a:latin typeface="Sylfaen" pitchFamily="18" charset="0"/>
              </a:rPr>
              <a:t>Memo</a:t>
            </a:r>
            <a:r>
              <a:rPr lang="en-US" sz="1800" dirty="0" err="1" smtClean="0">
                <a:solidFill>
                  <a:schemeClr val="tx2"/>
                </a:solidFill>
              </a:rPr>
              <a:t>CODE</a:t>
            </a:r>
            <a:r>
              <a:rPr lang="en-US" sz="1800" dirty="0" smtClean="0">
                <a:solidFill>
                  <a:schemeClr val="tx2"/>
                </a:solidFill>
              </a:rPr>
              <a:t> 2013</a:t>
            </a:r>
            <a:endParaRPr lang="en-US" sz="1800" dirty="0">
              <a:solidFill>
                <a:schemeClr val="tx2"/>
              </a:solidFill>
            </a:endParaRPr>
          </a:p>
        </p:txBody>
      </p:sp>
      <p:sp>
        <p:nvSpPr>
          <p:cNvPr id="2" name="Subtitle 1"/>
          <p:cNvSpPr>
            <a:spLocks noGrp="1"/>
          </p:cNvSpPr>
          <p:nvPr>
            <p:ph type="subTitle" sz="quarter" idx="1"/>
          </p:nvPr>
        </p:nvSpPr>
        <p:spPr/>
        <p:txBody>
          <a:bodyPr/>
          <a:lstStyle/>
          <a:p>
            <a:endParaRPr lang="en-US" dirty="0" smtClean="0"/>
          </a:p>
          <a:p>
            <a:r>
              <a:rPr lang="en-US" dirty="0" smtClean="0"/>
              <a:t>Harry Foster</a:t>
            </a: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Difference </a:t>
            </a:r>
            <a:r>
              <a:rPr lang="en-US" sz="3200" dirty="0"/>
              <a:t>B</a:t>
            </a:r>
            <a:r>
              <a:rPr lang="en-US" sz="3200" dirty="0" smtClean="0"/>
              <a:t>etween </a:t>
            </a:r>
            <a:r>
              <a:rPr lang="en-US" sz="3200" dirty="0"/>
              <a:t>T</a:t>
            </a:r>
            <a:r>
              <a:rPr lang="en-US" sz="3200" dirty="0" smtClean="0"/>
              <a:t>heory and Practice</a:t>
            </a:r>
            <a:endParaRPr lang="en-US" sz="3200"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10</a:t>
            </a:fld>
            <a:endParaRPr lang="en-US"/>
          </a:p>
        </p:txBody>
      </p:sp>
      <p:sp>
        <p:nvSpPr>
          <p:cNvPr id="5" name="Content Placeholder 4"/>
          <p:cNvSpPr>
            <a:spLocks noGrp="1"/>
          </p:cNvSpPr>
          <p:nvPr>
            <p:ph idx="1"/>
          </p:nvPr>
        </p:nvSpPr>
        <p:spPr>
          <a:xfrm>
            <a:off x="304800" y="2667000"/>
            <a:ext cx="8305800" cy="1600200"/>
          </a:xfr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lgn="ctr">
              <a:lnSpc>
                <a:spcPct val="150000"/>
              </a:lnSpc>
              <a:buNone/>
            </a:pPr>
            <a:r>
              <a:rPr lang="en-US" sz="3000" dirty="0">
                <a:solidFill>
                  <a:schemeClr val="bg1"/>
                </a:solidFill>
                <a:effectLst>
                  <a:outerShdw blurRad="38100" dist="38100" dir="2700000" algn="tl">
                    <a:srgbClr val="000000">
                      <a:alpha val="43137"/>
                    </a:srgbClr>
                  </a:outerShdw>
                </a:effectLst>
              </a:rPr>
              <a:t>In theory there is no difference between theory and practice, but in practice there is.</a:t>
            </a:r>
          </a:p>
        </p:txBody>
      </p:sp>
    </p:spTree>
    <p:custDataLst>
      <p:tags r:id="rId1"/>
    </p:custDataLst>
    <p:extLst>
      <p:ext uri="{BB962C8B-B14F-4D97-AF65-F5344CB8AC3E}">
        <p14:creationId xmlns:p14="http://schemas.microsoft.com/office/powerpoint/2010/main" val="28374581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Difference Between Theory and Practice</a:t>
            </a: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11</a:t>
            </a:fld>
            <a:endParaRPr lang="en-US"/>
          </a:p>
        </p:txBody>
      </p:sp>
      <p:sp>
        <p:nvSpPr>
          <p:cNvPr id="5" name="Content Placeholder 4"/>
          <p:cNvSpPr>
            <a:spLocks noGrp="1"/>
          </p:cNvSpPr>
          <p:nvPr>
            <p:ph idx="1"/>
          </p:nvPr>
        </p:nvSpPr>
        <p:spPr>
          <a:xfrm>
            <a:off x="190500" y="1607700"/>
            <a:ext cx="8763000" cy="893762"/>
          </a:xfrm>
        </p:spPr>
        <p:txBody>
          <a:bodyPr/>
          <a:lstStyle/>
          <a:p>
            <a:pPr marL="0" indent="0" algn="ctr">
              <a:buNone/>
            </a:pPr>
            <a:r>
              <a:rPr lang="en-US" sz="2800" dirty="0"/>
              <a:t>Theory: </a:t>
            </a:r>
            <a:r>
              <a:rPr lang="en-US" sz="2800" dirty="0" smtClean="0"/>
              <a:t>Everything </a:t>
            </a:r>
            <a:r>
              <a:rPr lang="en-US" sz="2800" dirty="0"/>
              <a:t>is clear, </a:t>
            </a:r>
            <a:r>
              <a:rPr lang="en-US" sz="2800" dirty="0" smtClean="0"/>
              <a:t>but </a:t>
            </a:r>
            <a:r>
              <a:rPr lang="en-US" sz="2800" dirty="0"/>
              <a:t>nothing </a:t>
            </a:r>
            <a:r>
              <a:rPr lang="en-US" sz="2800" dirty="0" smtClean="0"/>
              <a:t>works.</a:t>
            </a:r>
            <a:endParaRPr lang="en-US" sz="2800" dirty="0"/>
          </a:p>
        </p:txBody>
      </p:sp>
      <p:pic>
        <p:nvPicPr>
          <p:cNvPr id="1026" name="Picture 2" descr="C:\Users\hfoster\AppData\Local\Microsoft\Windows\Temporary Internet Files\Content.Outlook\EF65928D\photo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14600"/>
            <a:ext cx="4572000" cy="3429000"/>
          </a:xfrm>
          <a:prstGeom prst="rect">
            <a:avLst/>
          </a:prstGeom>
          <a:ln>
            <a:solidFill>
              <a:schemeClr val="tx1">
                <a:lumMod val="60000"/>
                <a:lumOff val="4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488632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Difference Between Theory and Practice</a:t>
            </a: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12</a:t>
            </a:fld>
            <a:endParaRPr lang="en-US"/>
          </a:p>
        </p:txBody>
      </p:sp>
      <p:sp>
        <p:nvSpPr>
          <p:cNvPr id="5" name="Content Placeholder 4"/>
          <p:cNvSpPr>
            <a:spLocks noGrp="1"/>
          </p:cNvSpPr>
          <p:nvPr>
            <p:ph idx="1"/>
          </p:nvPr>
        </p:nvSpPr>
        <p:spPr>
          <a:xfrm>
            <a:off x="190500" y="1607700"/>
            <a:ext cx="8763000" cy="893762"/>
          </a:xfrm>
        </p:spPr>
        <p:txBody>
          <a:bodyPr/>
          <a:lstStyle/>
          <a:p>
            <a:pPr marL="0" indent="0" algn="ctr">
              <a:buNone/>
            </a:pPr>
            <a:r>
              <a:rPr lang="en-US" sz="2800" dirty="0"/>
              <a:t>Practice: </a:t>
            </a:r>
            <a:r>
              <a:rPr lang="en-US" sz="2800" dirty="0" smtClean="0"/>
              <a:t>Everything </a:t>
            </a:r>
            <a:r>
              <a:rPr lang="en-US" sz="2800" dirty="0"/>
              <a:t>works, but nothing is clear</a:t>
            </a:r>
            <a:r>
              <a:rPr lang="en-US" sz="2800" dirty="0" smtClean="0"/>
              <a:t>.</a:t>
            </a:r>
            <a:endParaRPr lang="en-US" sz="2800" dirty="0"/>
          </a:p>
        </p:txBody>
      </p:sp>
      <p:pic>
        <p:nvPicPr>
          <p:cNvPr id="2050" name="Picture 2" descr="C:\Users\hfoster\AppData\Local\Microsoft\Windows\Temporary Internet Files\Content.Outlook\EF65928D\photo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0" y="2546950"/>
            <a:ext cx="5588000" cy="3486426"/>
          </a:xfrm>
          <a:prstGeom prst="rect">
            <a:avLst/>
          </a:prstGeom>
          <a:ln>
            <a:solidFill>
              <a:schemeClr val="tx1">
                <a:lumMod val="60000"/>
                <a:lumOff val="4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7874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Difference Between Theory and Practice</a:t>
            </a: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13</a:t>
            </a:fld>
            <a:endParaRPr lang="en-US"/>
          </a:p>
        </p:txBody>
      </p:sp>
      <p:sp>
        <p:nvSpPr>
          <p:cNvPr id="5" name="Content Placeholder 4"/>
          <p:cNvSpPr>
            <a:spLocks noGrp="1"/>
          </p:cNvSpPr>
          <p:nvPr>
            <p:ph idx="1"/>
          </p:nvPr>
        </p:nvSpPr>
        <p:spPr>
          <a:xfrm>
            <a:off x="190500" y="1447800"/>
            <a:ext cx="8763000" cy="1066800"/>
          </a:xfrm>
        </p:spPr>
        <p:txBody>
          <a:bodyPr/>
          <a:lstStyle/>
          <a:p>
            <a:pPr marL="0" indent="0" algn="ctr">
              <a:buNone/>
            </a:pPr>
            <a:r>
              <a:rPr lang="en-US" sz="2800" dirty="0" smtClean="0"/>
              <a:t>The problem is sometimes theory </a:t>
            </a:r>
            <a:r>
              <a:rPr lang="en-US" sz="2800" dirty="0"/>
              <a:t>meets practice: </a:t>
            </a:r>
          </a:p>
          <a:p>
            <a:pPr marL="0" indent="0" algn="ctr">
              <a:buNone/>
            </a:pPr>
            <a:r>
              <a:rPr lang="en-US" sz="2800" dirty="0" smtClean="0"/>
              <a:t>Nothing </a:t>
            </a:r>
            <a:r>
              <a:rPr lang="en-US" sz="2800" dirty="0"/>
              <a:t>works and nothing is clear</a:t>
            </a:r>
            <a:r>
              <a:rPr lang="en-US" sz="2800" dirty="0" smtClean="0"/>
              <a:t>.</a:t>
            </a:r>
            <a:endParaRPr lang="en-US" sz="2800" dirty="0"/>
          </a:p>
        </p:txBody>
      </p:sp>
      <p:pic>
        <p:nvPicPr>
          <p:cNvPr id="3076" name="Picture 4" descr="http://static1.jacksonkayak.com/2012/08/F1P_579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587" y="2772103"/>
            <a:ext cx="5076825" cy="3238501"/>
          </a:xfrm>
          <a:prstGeom prst="rect">
            <a:avLst/>
          </a:prstGeom>
          <a:ln>
            <a:solidFill>
              <a:schemeClr val="tx1">
                <a:lumMod val="60000"/>
                <a:lumOff val="4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54613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669" y="2971800"/>
            <a:ext cx="5149535" cy="342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Beyond Theory in Terms of Rising </a:t>
            </a:r>
            <a:r>
              <a:rPr lang="en-US" dirty="0"/>
              <a:t>C</a:t>
            </a:r>
            <a:r>
              <a:rPr lang="en-US" dirty="0" smtClean="0"/>
              <a:t>omplexity</a:t>
            </a:r>
            <a:endParaRPr lang="en-US"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14</a:t>
            </a:fld>
            <a:endParaRPr lang="en-US"/>
          </a:p>
        </p:txBody>
      </p:sp>
      <p:sp>
        <p:nvSpPr>
          <p:cNvPr id="5" name="Content Placeholder 4"/>
          <p:cNvSpPr>
            <a:spLocks noGrp="1"/>
          </p:cNvSpPr>
          <p:nvPr>
            <p:ph idx="1"/>
          </p:nvPr>
        </p:nvSpPr>
        <p:spPr/>
        <p:txBody>
          <a:bodyPr/>
          <a:lstStyle/>
          <a:p>
            <a:pPr>
              <a:lnSpc>
                <a:spcPct val="130000"/>
              </a:lnSpc>
            </a:pPr>
            <a:r>
              <a:rPr lang="en-US" sz="2800" dirty="0"/>
              <a:t>W</a:t>
            </a:r>
            <a:r>
              <a:rPr lang="en-US" sz="2800" dirty="0" smtClean="0"/>
              <a:t>hat does this really mean?</a:t>
            </a:r>
            <a:endParaRPr lang="en-US" sz="2800" dirty="0"/>
          </a:p>
          <a:p>
            <a:pPr>
              <a:lnSpc>
                <a:spcPct val="130000"/>
              </a:lnSpc>
            </a:pPr>
            <a:r>
              <a:rPr lang="en-US" sz="2800" dirty="0" smtClean="0"/>
              <a:t>What makes things complex?</a:t>
            </a:r>
            <a:endParaRPr lang="en-US" sz="2800" dirty="0"/>
          </a:p>
          <a:p>
            <a:pPr>
              <a:lnSpc>
                <a:spcPct val="130000"/>
              </a:lnSpc>
            </a:pPr>
            <a:r>
              <a:rPr lang="en-US" sz="2800" dirty="0" smtClean="0"/>
              <a:t>How do we measure complexity?</a:t>
            </a:r>
            <a:endParaRPr lang="en-US" sz="2800" dirty="0"/>
          </a:p>
        </p:txBody>
      </p:sp>
    </p:spTree>
    <p:custDataLst>
      <p:tags r:id="rId1"/>
    </p:custDataLst>
    <p:extLst>
      <p:ext uri="{BB962C8B-B14F-4D97-AF65-F5344CB8AC3E}">
        <p14:creationId xmlns:p14="http://schemas.microsoft.com/office/powerpoint/2010/main" val="6449005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a:t>
            </a:r>
            <a:r>
              <a:rPr lang="en-US" sz="3200" dirty="0"/>
              <a:t>M</a:t>
            </a:r>
            <a:r>
              <a:rPr lang="en-US" sz="3200" dirty="0" smtClean="0"/>
              <a:t>akes Something Complex?</a:t>
            </a:r>
            <a:endParaRPr lang="en-US" sz="3200"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15</a:t>
            </a:fld>
            <a:endParaRPr lang="en-US"/>
          </a:p>
        </p:txBody>
      </p:sp>
      <p:sp>
        <p:nvSpPr>
          <p:cNvPr id="5" name="Content Placeholder 4"/>
          <p:cNvSpPr>
            <a:spLocks noGrp="1"/>
          </p:cNvSpPr>
          <p:nvPr>
            <p:ph idx="1"/>
          </p:nvPr>
        </p:nvSpPr>
        <p:spPr>
          <a:xfrm>
            <a:off x="0" y="1316038"/>
            <a:ext cx="9677400" cy="5070475"/>
          </a:xfrm>
        </p:spPr>
        <p:txBody>
          <a:bodyPr/>
          <a:lstStyle/>
          <a:p>
            <a:pPr>
              <a:lnSpc>
                <a:spcPct val="130000"/>
              </a:lnSpc>
            </a:pPr>
            <a:r>
              <a:rPr lang="en-US" sz="2800" dirty="0" smtClean="0"/>
              <a:t>System consisting of many interconnected parts</a:t>
            </a:r>
            <a:endParaRPr lang="en-US" sz="2800" dirty="0"/>
          </a:p>
          <a:p>
            <a:pPr lvl="1">
              <a:lnSpc>
                <a:spcPct val="130000"/>
              </a:lnSpc>
            </a:pPr>
            <a:r>
              <a:rPr lang="en-US" sz="2100" dirty="0" smtClean="0">
                <a:solidFill>
                  <a:schemeClr val="tx1"/>
                </a:solidFill>
              </a:rPr>
              <a:t>Examining the individual parts tells you nothing about the system</a:t>
            </a:r>
          </a:p>
          <a:p>
            <a:pPr>
              <a:lnSpc>
                <a:spcPct val="130000"/>
              </a:lnSpc>
            </a:pPr>
            <a:r>
              <a:rPr lang="en-US" sz="2500" dirty="0" smtClean="0">
                <a:solidFill>
                  <a:schemeClr val="tx1"/>
                </a:solidFill>
              </a:rPr>
              <a:t>Complex does not necessarily mean complicated</a:t>
            </a:r>
          </a:p>
          <a:p>
            <a:pPr>
              <a:lnSpc>
                <a:spcPct val="130000"/>
              </a:lnSpc>
            </a:pPr>
            <a:endParaRPr lang="en-US" sz="2800" dirty="0"/>
          </a:p>
          <a:p>
            <a:pPr>
              <a:lnSpc>
                <a:spcPct val="130000"/>
              </a:lnSpc>
            </a:pPr>
            <a:endParaRPr lang="en-US" sz="2800" dirty="0" smtClean="0"/>
          </a:p>
          <a:p>
            <a:pPr>
              <a:lnSpc>
                <a:spcPct val="130000"/>
              </a:lnSpc>
            </a:pPr>
            <a:endParaRPr lang="en-US" dirty="0"/>
          </a:p>
          <a:p>
            <a:pPr>
              <a:lnSpc>
                <a:spcPct val="130000"/>
              </a:lnSpc>
            </a:pPr>
            <a:endParaRPr lang="en-US" dirty="0" smtClean="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403" y="3819561"/>
            <a:ext cx="3429000" cy="1510903"/>
          </a:xfrm>
          <a:prstGeom prst="rect">
            <a:avLst/>
          </a:prstGeom>
          <a:noFill/>
          <a:ln w="9525">
            <a:solidFill>
              <a:schemeClr val="tx1">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838200" y="3276600"/>
            <a:ext cx="3810000" cy="3124200"/>
            <a:chOff x="838200" y="3276600"/>
            <a:chExt cx="3810000" cy="3124200"/>
          </a:xfrm>
        </p:grpSpPr>
        <p:grpSp>
          <p:nvGrpSpPr>
            <p:cNvPr id="7" name="Group 6"/>
            <p:cNvGrpSpPr/>
            <p:nvPr/>
          </p:nvGrpSpPr>
          <p:grpSpPr>
            <a:xfrm>
              <a:off x="838200" y="3276600"/>
              <a:ext cx="3810000" cy="3124200"/>
              <a:chOff x="838200" y="3276600"/>
              <a:chExt cx="3272830" cy="2638868"/>
            </a:xfrm>
          </p:grpSpPr>
          <p:pic>
            <p:nvPicPr>
              <p:cNvPr id="1026" name="Picture 2" descr="C:\Users\hfoster\AppData\Local\Microsoft\Windows\Temporary Internet Files\Content.Outlook\EF65928D\photo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76600"/>
                <a:ext cx="3272830" cy="2638868"/>
              </a:xfrm>
              <a:prstGeom prst="rect">
                <a:avLst/>
              </a:prstGeom>
              <a:noFill/>
              <a:ln>
                <a:solidFill>
                  <a:schemeClr val="tx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2819400" y="5715000"/>
                <a:ext cx="1143000" cy="152400"/>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grpSp>
        <p:sp>
          <p:nvSpPr>
            <p:cNvPr id="8" name="Rectangle 7"/>
            <p:cNvSpPr/>
            <p:nvPr/>
          </p:nvSpPr>
          <p:spPr>
            <a:xfrm>
              <a:off x="2971800" y="5791200"/>
              <a:ext cx="1600200" cy="372263"/>
            </a:xfrm>
            <a:prstGeom prst="rect">
              <a:avLst/>
            </a:prstGeom>
            <a:solidFill>
              <a:schemeClr val="bg1"/>
            </a:solidFill>
            <a:ln w="952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grpSp>
    </p:spTree>
    <p:custDataLst>
      <p:tags r:id="rId1"/>
    </p:custDataLst>
    <p:extLst>
      <p:ext uri="{BB962C8B-B14F-4D97-AF65-F5344CB8AC3E}">
        <p14:creationId xmlns:p14="http://schemas.microsoft.com/office/powerpoint/2010/main" val="8191846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33333"/>
                </a:solidFill>
                <a:ea typeface="ＭＳ Ｐゴシック" pitchFamily="34" charset="-128"/>
              </a:rPr>
              <a:t>Designs are </a:t>
            </a:r>
            <a:r>
              <a:rPr lang="en-US" sz="3200" dirty="0" smtClean="0">
                <a:solidFill>
                  <a:srgbClr val="333333"/>
                </a:solidFill>
                <a:ea typeface="ＭＳ Ｐゴシック" pitchFamily="34" charset="-128"/>
              </a:rPr>
              <a:t>Getting More Complex</a:t>
            </a:r>
            <a:endParaRPr lang="en-US" sz="24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10" name="Chart 9"/>
          <p:cNvGraphicFramePr>
            <a:graphicFrameLocks/>
          </p:cNvGraphicFramePr>
          <p:nvPr>
            <p:extLst>
              <p:ext uri="{D42A27DB-BD31-4B8C-83A1-F6EECF244321}">
                <p14:modId xmlns:p14="http://schemas.microsoft.com/office/powerpoint/2010/main" val="896843518"/>
              </p:ext>
            </p:extLst>
          </p:nvPr>
        </p:nvGraphicFramePr>
        <p:xfrm>
          <a:off x="155425" y="1354707"/>
          <a:ext cx="8756340" cy="475297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464944" y="5627931"/>
            <a:ext cx="2281394" cy="369332"/>
          </a:xfrm>
          <a:prstGeom prst="rect">
            <a:avLst/>
          </a:prstGeom>
          <a:noFill/>
        </p:spPr>
        <p:txBody>
          <a:bodyPr wrap="none" rtlCol="0">
            <a:spAutoFit/>
          </a:bodyPr>
          <a:lstStyle/>
          <a:p>
            <a:r>
              <a:rPr lang="en-US" sz="1800" b="1" dirty="0" smtClean="0"/>
              <a:t>Process Geometry</a:t>
            </a:r>
            <a:endParaRPr lang="en-US" sz="1800" b="1" dirty="0"/>
          </a:p>
        </p:txBody>
      </p:sp>
      <p:sp>
        <p:nvSpPr>
          <p:cNvPr id="5" name="Slide Number Placeholder 4"/>
          <p:cNvSpPr>
            <a:spLocks noGrp="1"/>
          </p:cNvSpPr>
          <p:nvPr>
            <p:ph type="sldNum" sz="quarter" idx="11"/>
          </p:nvPr>
        </p:nvSpPr>
        <p:spPr/>
        <p:txBody>
          <a:bodyPr/>
          <a:lstStyle/>
          <a:p>
            <a:fld id="{B4689765-5485-4130-8525-AA8B12692EFF}" type="slidenum">
              <a:rPr lang="en-US" smtClean="0"/>
              <a:pPr/>
              <a:t>16</a:t>
            </a:fld>
            <a:endParaRPr lang="en-US"/>
          </a:p>
        </p:txBody>
      </p:sp>
    </p:spTree>
    <p:custDataLst>
      <p:tags r:id="rId1"/>
    </p:custDataLst>
    <p:extLst>
      <p:ext uri="{BB962C8B-B14F-4D97-AF65-F5344CB8AC3E}">
        <p14:creationId xmlns:p14="http://schemas.microsoft.com/office/powerpoint/2010/main" val="19576582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33333"/>
                </a:solidFill>
                <a:ea typeface="ＭＳ Ｐゴシック" pitchFamily="34" charset="-128"/>
              </a:rPr>
              <a:t>Designs are Getting More Complex</a:t>
            </a:r>
            <a:endParaRPr lang="en-US" sz="24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980297394"/>
              </p:ext>
            </p:extLst>
          </p:nvPr>
        </p:nvGraphicFramePr>
        <p:xfrm>
          <a:off x="77712" y="1617979"/>
          <a:ext cx="8988575" cy="462201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sp>
        <p:nvSpPr>
          <p:cNvPr id="3" name="Rectangle 2"/>
          <p:cNvSpPr/>
          <p:nvPr/>
        </p:nvSpPr>
        <p:spPr>
          <a:xfrm>
            <a:off x="647700" y="1295400"/>
            <a:ext cx="7848600" cy="400110"/>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000" b="1" i="1" dirty="0" smtClean="0">
                <a:solidFill>
                  <a:schemeClr val="bg1"/>
                </a:solidFill>
                <a:ea typeface="ＭＳ Ｐゴシック" pitchFamily="34" charset="-128"/>
              </a:rPr>
              <a:t>Number </a:t>
            </a:r>
            <a:r>
              <a:rPr lang="en-US" sz="2000" b="1" i="1" dirty="0">
                <a:solidFill>
                  <a:schemeClr val="bg1"/>
                </a:solidFill>
                <a:ea typeface="ＭＳ Ｐゴシック" pitchFamily="34" charset="-128"/>
              </a:rPr>
              <a:t>of gates of logic and </a:t>
            </a:r>
            <a:r>
              <a:rPr lang="en-US" sz="2000" b="1" i="1" dirty="0" err="1">
                <a:solidFill>
                  <a:schemeClr val="bg1"/>
                </a:solidFill>
                <a:ea typeface="ＭＳ Ｐゴシック" pitchFamily="34" charset="-128"/>
              </a:rPr>
              <a:t>datapath</a:t>
            </a:r>
            <a:r>
              <a:rPr lang="en-US" sz="2000" b="1" i="1" dirty="0">
                <a:solidFill>
                  <a:schemeClr val="bg1"/>
                </a:solidFill>
                <a:ea typeface="ＭＳ Ｐゴシック" pitchFamily="34" charset="-128"/>
              </a:rPr>
              <a:t>, excluding memories</a:t>
            </a:r>
            <a:endParaRPr lang="en-US" sz="2000" b="1" dirty="0">
              <a:solidFill>
                <a:schemeClr val="bg1"/>
              </a:solidFill>
            </a:endParaRPr>
          </a:p>
        </p:txBody>
      </p:sp>
      <p:sp>
        <p:nvSpPr>
          <p:cNvPr id="5" name="Slide Number Placeholder 4"/>
          <p:cNvSpPr>
            <a:spLocks noGrp="1"/>
          </p:cNvSpPr>
          <p:nvPr>
            <p:ph type="sldNum" sz="quarter" idx="11"/>
          </p:nvPr>
        </p:nvSpPr>
        <p:spPr/>
        <p:txBody>
          <a:bodyPr/>
          <a:lstStyle/>
          <a:p>
            <a:fld id="{B4689765-5485-4130-8525-AA8B12692EFF}" type="slidenum">
              <a:rPr lang="en-US" smtClean="0"/>
              <a:pPr/>
              <a:t>17</a:t>
            </a:fld>
            <a:endParaRPr lang="en-US"/>
          </a:p>
        </p:txBody>
      </p:sp>
    </p:spTree>
    <p:custDataLst>
      <p:tags r:id="rId1"/>
    </p:custDataLst>
    <p:extLst>
      <p:ext uri="{BB962C8B-B14F-4D97-AF65-F5344CB8AC3E}">
        <p14:creationId xmlns:p14="http://schemas.microsoft.com/office/powerpoint/2010/main" val="23227665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33333"/>
                </a:solidFill>
                <a:ea typeface="ＭＳ Ｐゴシック" pitchFamily="34" charset="-128"/>
              </a:rPr>
              <a:t>Designs are Getting More Complex</a:t>
            </a:r>
            <a:endParaRPr lang="en-US" sz="24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7" name="Chart 6"/>
          <p:cNvGraphicFramePr>
            <a:graphicFrameLocks/>
          </p:cNvGraphicFramePr>
          <p:nvPr>
            <p:extLst>
              <p:ext uri="{D42A27DB-BD31-4B8C-83A1-F6EECF244321}">
                <p14:modId xmlns:p14="http://schemas.microsoft.com/office/powerpoint/2010/main" val="2620706803"/>
              </p:ext>
            </p:extLst>
          </p:nvPr>
        </p:nvGraphicFramePr>
        <p:xfrm>
          <a:off x="228600" y="1579689"/>
          <a:ext cx="8687715" cy="4570004"/>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228600" y="1219200"/>
            <a:ext cx="8763000" cy="369332"/>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1800" b="1" i="1" dirty="0">
                <a:solidFill>
                  <a:schemeClr val="bg1"/>
                </a:solidFill>
                <a:ea typeface="ＭＳ Ｐゴシック" pitchFamily="34" charset="-128"/>
              </a:rPr>
              <a:t>Mean number of gates of logic and </a:t>
            </a:r>
            <a:r>
              <a:rPr lang="en-US" sz="1800" b="1" i="1" dirty="0" err="1">
                <a:solidFill>
                  <a:schemeClr val="bg1"/>
                </a:solidFill>
                <a:ea typeface="ＭＳ Ｐゴシック" pitchFamily="34" charset="-128"/>
              </a:rPr>
              <a:t>datapath</a:t>
            </a:r>
            <a:r>
              <a:rPr lang="en-US" sz="1800" b="1" i="1" dirty="0">
                <a:solidFill>
                  <a:schemeClr val="bg1"/>
                </a:solidFill>
                <a:ea typeface="ＭＳ Ｐゴシック" pitchFamily="34" charset="-128"/>
              </a:rPr>
              <a:t>, excluding memories trends</a:t>
            </a:r>
            <a:endParaRPr lang="en-US" sz="1800" b="1" i="1" dirty="0">
              <a:solidFill>
                <a:schemeClr val="bg1"/>
              </a:solidFill>
            </a:endParaRPr>
          </a:p>
        </p:txBody>
      </p:sp>
      <p:sp>
        <p:nvSpPr>
          <p:cNvPr id="6" name="Slide Number Placeholder 5"/>
          <p:cNvSpPr>
            <a:spLocks noGrp="1"/>
          </p:cNvSpPr>
          <p:nvPr>
            <p:ph type="sldNum" sz="quarter" idx="11"/>
          </p:nvPr>
        </p:nvSpPr>
        <p:spPr/>
        <p:txBody>
          <a:bodyPr/>
          <a:lstStyle/>
          <a:p>
            <a:fld id="{B4689765-5485-4130-8525-AA8B12692EFF}" type="slidenum">
              <a:rPr lang="en-US" smtClean="0"/>
              <a:pPr/>
              <a:t>18</a:t>
            </a:fld>
            <a:endParaRPr lang="en-US"/>
          </a:p>
        </p:txBody>
      </p:sp>
    </p:spTree>
    <p:custDataLst>
      <p:tags r:id="rId1"/>
    </p:custDataLst>
    <p:extLst>
      <p:ext uri="{BB962C8B-B14F-4D97-AF65-F5344CB8AC3E}">
        <p14:creationId xmlns:p14="http://schemas.microsoft.com/office/powerpoint/2010/main" val="14198897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33333"/>
                </a:solidFill>
                <a:ea typeface="ＭＳ Ｐゴシック" pitchFamily="34" charset="-128"/>
              </a:rPr>
              <a:t>Designs are Getting More Complex</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927356365"/>
              </p:ext>
            </p:extLst>
          </p:nvPr>
        </p:nvGraphicFramePr>
        <p:xfrm>
          <a:off x="270640" y="1390043"/>
          <a:ext cx="8756340" cy="473392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Wilson Research Group and Mentor Graphics, 2012 Functional Verification Study </a:t>
            </a:r>
          </a:p>
        </p:txBody>
      </p:sp>
      <p:sp>
        <p:nvSpPr>
          <p:cNvPr id="5" name="Footer Placeholder 4"/>
          <p:cNvSpPr>
            <a:spLocks noGrp="1"/>
          </p:cNvSpPr>
          <p:nvPr>
            <p:ph type="ftr" sz="quarter" idx="10"/>
          </p:nvPr>
        </p:nvSpPr>
        <p:spPr/>
        <p:txBody>
          <a:bodyPr/>
          <a:lstStyle/>
          <a:p>
            <a:pPr>
              <a:defRPr/>
            </a:pPr>
            <a:r>
              <a:rPr lang="en-US" smtClean="0"/>
              <a:t>HF, MemoCODE, 2013</a:t>
            </a:r>
            <a:endParaRPr lang="en-US" dirty="0"/>
          </a:p>
        </p:txBody>
      </p:sp>
      <p:sp>
        <p:nvSpPr>
          <p:cNvPr id="7" name="Slide Number Placeholder 6"/>
          <p:cNvSpPr>
            <a:spLocks noGrp="1"/>
          </p:cNvSpPr>
          <p:nvPr>
            <p:ph type="sldNum" sz="quarter" idx="11"/>
          </p:nvPr>
        </p:nvSpPr>
        <p:spPr/>
        <p:txBody>
          <a:bodyPr/>
          <a:lstStyle/>
          <a:p>
            <a:fld id="{B4689765-5485-4130-8525-AA8B12692EFF}" type="slidenum">
              <a:rPr lang="en-US" smtClean="0"/>
              <a:pPr/>
              <a:t>19</a:t>
            </a:fld>
            <a:endParaRPr lang="en-US"/>
          </a:p>
        </p:txBody>
      </p:sp>
      <p:sp>
        <p:nvSpPr>
          <p:cNvPr id="3" name="Rectangle 2"/>
          <p:cNvSpPr/>
          <p:nvPr/>
        </p:nvSpPr>
        <p:spPr>
          <a:xfrm>
            <a:off x="457200" y="1371600"/>
            <a:ext cx="8458200" cy="461665"/>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400" i="1" dirty="0" smtClean="0">
                <a:solidFill>
                  <a:schemeClr val="bg1"/>
                </a:solidFill>
                <a:ea typeface="ＭＳ Ｐゴシック" pitchFamily="34" charset="-128"/>
              </a:rPr>
              <a:t>79% </a:t>
            </a:r>
            <a:r>
              <a:rPr lang="en-US" sz="2400" i="1" dirty="0">
                <a:solidFill>
                  <a:schemeClr val="bg1"/>
                </a:solidFill>
                <a:ea typeface="ＭＳ Ｐゴシック" pitchFamily="34" charset="-128"/>
              </a:rPr>
              <a:t>of designs contain one or more embedded processors</a:t>
            </a:r>
            <a:endParaRPr lang="en-US" sz="2400" dirty="0">
              <a:solidFill>
                <a:schemeClr val="bg1"/>
              </a:solidFill>
            </a:endParaRPr>
          </a:p>
        </p:txBody>
      </p:sp>
    </p:spTree>
    <p:custDataLst>
      <p:tags r:id="rId1"/>
    </p:custDataLst>
    <p:extLst>
      <p:ext uri="{BB962C8B-B14F-4D97-AF65-F5344CB8AC3E}">
        <p14:creationId xmlns:p14="http://schemas.microsoft.com/office/powerpoint/2010/main" val="35065629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Extrapolating From Current Conditions Disregards Future Innovation </a:t>
            </a:r>
          </a:p>
        </p:txBody>
      </p:sp>
      <p:sp>
        <p:nvSpPr>
          <p:cNvPr id="45059" name="Footer Placeholder 3"/>
          <p:cNvSpPr>
            <a:spLocks noGrp="1"/>
          </p:cNvSpPr>
          <p:nvPr>
            <p:ph type="ftr" sz="quarter" idx="10"/>
          </p:nvPr>
        </p:nvSpPr>
        <p:spPr>
          <a:noFill/>
        </p:spPr>
        <p:txBody>
          <a:bodyPr/>
          <a:lstStyle/>
          <a:p>
            <a:r>
              <a:rPr lang="en-US" smtClean="0">
                <a:solidFill>
                  <a:srgbClr val="333333"/>
                </a:solidFill>
                <a:ea typeface="MS PGothic" pitchFamily="34" charset="-128"/>
              </a:rPr>
              <a:t>HF, MemoCODE, 2013</a:t>
            </a:r>
          </a:p>
        </p:txBody>
      </p:sp>
      <p:sp>
        <p:nvSpPr>
          <p:cNvPr id="45060" name="Slide Number Placeholder 4"/>
          <p:cNvSpPr>
            <a:spLocks noGrp="1"/>
          </p:cNvSpPr>
          <p:nvPr>
            <p:ph type="sldNum" sz="quarter" idx="11"/>
          </p:nvPr>
        </p:nvSpPr>
        <p:spPr bwMode="auto">
          <a:noFill/>
          <a:ln>
            <a:miter lim="800000"/>
            <a:headEnd/>
            <a:tailEnd/>
          </a:ln>
        </p:spPr>
        <p:txBody>
          <a:bodyPr/>
          <a:lstStyle/>
          <a:p>
            <a:fld id="{A9D10EF8-E7F4-4D9A-8337-7298828A0075}" type="slidenum">
              <a:rPr lang="en-US" smtClean="0">
                <a:solidFill>
                  <a:srgbClr val="333333"/>
                </a:solidFill>
                <a:ea typeface="MS PGothic" pitchFamily="34" charset="-128"/>
              </a:rPr>
              <a:pPr/>
              <a:t>2</a:t>
            </a:fld>
            <a:endParaRPr lang="en-US" smtClean="0">
              <a:solidFill>
                <a:srgbClr val="333333"/>
              </a:solidFill>
              <a:ea typeface="MS PGothic" pitchFamily="34" charset="-128"/>
            </a:endParaRPr>
          </a:p>
        </p:txBody>
      </p:sp>
      <p:pic>
        <p:nvPicPr>
          <p:cNvPr id="45061" name="Picture 4" descr="http://www.photosfan.com/images/jobs-that-no-longer-exist1.JPG"/>
          <p:cNvPicPr>
            <a:picLocks noChangeAspect="1" noChangeArrowheads="1"/>
          </p:cNvPicPr>
          <p:nvPr/>
        </p:nvPicPr>
        <p:blipFill>
          <a:blip r:embed="rId3"/>
          <a:srcRect t="34174"/>
          <a:stretch>
            <a:fillRect/>
          </a:stretch>
        </p:blipFill>
        <p:spPr bwMode="auto">
          <a:xfrm>
            <a:off x="1752600" y="2370793"/>
            <a:ext cx="5627727" cy="3679169"/>
          </a:xfrm>
          <a:prstGeom prst="rect">
            <a:avLst/>
          </a:prstGeom>
          <a:noFill/>
          <a:ln w="9525">
            <a:solidFill>
              <a:schemeClr val="tx1">
                <a:lumMod val="60000"/>
                <a:lumOff val="40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5062" name="TextBox 8"/>
          <p:cNvSpPr txBox="1">
            <a:spLocks noChangeArrowheads="1"/>
          </p:cNvSpPr>
          <p:nvPr/>
        </p:nvSpPr>
        <p:spPr bwMode="auto">
          <a:xfrm>
            <a:off x="304800" y="1117937"/>
            <a:ext cx="8563460" cy="1015663"/>
          </a:xfrm>
          <a:prstGeom prst="rect">
            <a:avLst/>
          </a:prstGeom>
          <a:solidFill>
            <a:schemeClr val="accent6">
              <a:lumMod val="20000"/>
              <a:lumOff val="80000"/>
            </a:schemeClr>
          </a:solidFill>
          <a:ln w="9525">
            <a:solidFill>
              <a:schemeClr val="tx1">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000" dirty="0" smtClean="0">
                <a:solidFill>
                  <a:srgbClr val="333333"/>
                </a:solidFill>
                <a:latin typeface="Tahoma" pitchFamily="34" charset="0"/>
                <a:ea typeface="MS PGothic" pitchFamily="34" charset="-128"/>
                <a:cs typeface="Arial" charset="0"/>
              </a:rPr>
              <a:t>“In 1910, in the early history telephony, a Bell telephone statistician projected a massive ramp-up in switchboard operator jobs as telephone use grew, until “every woman in America” would be required.”</a:t>
            </a:r>
          </a:p>
        </p:txBody>
      </p:sp>
      <p:sp>
        <p:nvSpPr>
          <p:cNvPr id="45063" name="Rectangle 6"/>
          <p:cNvSpPr>
            <a:spLocks noChangeArrowheads="1"/>
          </p:cNvSpPr>
          <p:nvPr/>
        </p:nvSpPr>
        <p:spPr bwMode="auto">
          <a:xfrm>
            <a:off x="155575" y="6232525"/>
            <a:ext cx="6797675" cy="215900"/>
          </a:xfrm>
          <a:prstGeom prst="rect">
            <a:avLst/>
          </a:prstGeom>
          <a:noFill/>
          <a:ln w="9525">
            <a:noFill/>
            <a:miter lim="800000"/>
            <a:headEnd/>
            <a:tailEnd/>
          </a:ln>
        </p:spPr>
        <p:txBody>
          <a:bodyPr>
            <a:spAutoFit/>
          </a:bodyPr>
          <a:lstStyle/>
          <a:p>
            <a:r>
              <a:rPr lang="en-US" sz="800" smtClean="0">
                <a:solidFill>
                  <a:srgbClr val="333333"/>
                </a:solidFill>
                <a:latin typeface="Tahoma" pitchFamily="34" charset="0"/>
                <a:ea typeface="MS PGothic" pitchFamily="34" charset="-128"/>
                <a:cs typeface="Arial" charset="0"/>
              </a:rPr>
              <a:t>Source:  </a:t>
            </a:r>
            <a:r>
              <a:rPr lang="en-US" sz="800" u="sng" smtClean="0">
                <a:solidFill>
                  <a:srgbClr val="333333"/>
                </a:solidFill>
                <a:latin typeface="Tahoma" pitchFamily="34" charset="0"/>
                <a:ea typeface="MS PGothic" pitchFamily="34" charset="-128"/>
                <a:cs typeface="Arial" charset="0"/>
              </a:rPr>
              <a:t>Future Savvy:  Identifying trends to Make Better Decisions, Manage Uncertainty, and Profit From Change </a:t>
            </a:r>
            <a:r>
              <a:rPr lang="en-US" sz="800" smtClean="0">
                <a:solidFill>
                  <a:srgbClr val="333333"/>
                </a:solidFill>
                <a:latin typeface="Tahoma" pitchFamily="34" charset="0"/>
                <a:ea typeface="MS PGothic" pitchFamily="34" charset="-128"/>
                <a:cs typeface="Arial" charset="0"/>
              </a:rPr>
              <a:t>  Adam Gordon, 2008 </a:t>
            </a:r>
            <a:endParaRPr lang="en-US" sz="800" u="sng" smtClean="0">
              <a:solidFill>
                <a:srgbClr val="333333"/>
              </a:solidFill>
              <a:latin typeface="Tahoma" pitchFamily="34" charset="0"/>
              <a:ea typeface="MS PGothic" pitchFamily="34" charset="-128"/>
              <a:cs typeface="Arial" charset="0"/>
            </a:endParaRPr>
          </a:p>
        </p:txBody>
      </p:sp>
    </p:spTree>
    <p:extLst>
      <p:ext uri="{BB962C8B-B14F-4D97-AF65-F5344CB8AC3E}">
        <p14:creationId xmlns:p14="http://schemas.microsoft.com/office/powerpoint/2010/main" val="3098733290"/>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33333"/>
                </a:solidFill>
                <a:ea typeface="ＭＳ Ｐゴシック" pitchFamily="34" charset="-128"/>
              </a:rPr>
              <a:t>Designs are Getting More Complex</a:t>
            </a:r>
            <a:endParaRPr lang="en-US" sz="2400" dirty="0"/>
          </a:p>
        </p:txBody>
      </p:sp>
      <p:graphicFrame>
        <p:nvGraphicFramePr>
          <p:cNvPr id="7" name="Chart 6"/>
          <p:cNvGraphicFramePr>
            <a:graphicFrameLocks/>
          </p:cNvGraphicFramePr>
          <p:nvPr>
            <p:extLst>
              <p:ext uri="{D42A27DB-BD31-4B8C-83A1-F6EECF244321}">
                <p14:modId xmlns:p14="http://schemas.microsoft.com/office/powerpoint/2010/main" val="2782021071"/>
              </p:ext>
            </p:extLst>
          </p:nvPr>
        </p:nvGraphicFramePr>
        <p:xfrm>
          <a:off x="347450" y="1371479"/>
          <a:ext cx="8587209" cy="47434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Wilson Research Group and Mentor Graphics, 2012 Functional Verification Study </a:t>
            </a: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20</a:t>
            </a:fld>
            <a:endParaRPr lang="en-US"/>
          </a:p>
        </p:txBody>
      </p:sp>
      <p:sp>
        <p:nvSpPr>
          <p:cNvPr id="5" name="Rectangle 4"/>
          <p:cNvSpPr/>
          <p:nvPr/>
        </p:nvSpPr>
        <p:spPr>
          <a:xfrm>
            <a:off x="457200" y="1371599"/>
            <a:ext cx="8458200" cy="461665"/>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400" i="1" dirty="0">
                <a:solidFill>
                  <a:schemeClr val="bg1"/>
                </a:solidFill>
                <a:ea typeface="ＭＳ Ｐゴシック" pitchFamily="34" charset="-128"/>
              </a:rPr>
              <a:t>Mean number of embedded processors continues to rise</a:t>
            </a:r>
            <a:endParaRPr lang="en-US" sz="2400" dirty="0">
              <a:solidFill>
                <a:schemeClr val="bg1"/>
              </a:solidFill>
            </a:endParaRPr>
          </a:p>
        </p:txBody>
      </p:sp>
    </p:spTree>
    <p:custDataLst>
      <p:tags r:id="rId1"/>
    </p:custDataLst>
    <p:extLst>
      <p:ext uri="{BB962C8B-B14F-4D97-AF65-F5344CB8AC3E}">
        <p14:creationId xmlns:p14="http://schemas.microsoft.com/office/powerpoint/2010/main" val="34506015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ＭＳ Ｐゴシック" pitchFamily="34" charset="-128"/>
              </a:rPr>
              <a:t>FPGAs are Getting </a:t>
            </a:r>
            <a:r>
              <a:rPr lang="en-US" sz="3200" dirty="0">
                <a:ea typeface="ＭＳ Ｐゴシック" pitchFamily="34" charset="-128"/>
              </a:rPr>
              <a:t>C</a:t>
            </a:r>
            <a:r>
              <a:rPr lang="en-US" sz="3200" dirty="0" smtClean="0">
                <a:ea typeface="ＭＳ Ｐゴシック" pitchFamily="34" charset="-128"/>
              </a:rPr>
              <a:t>omplex </a:t>
            </a:r>
            <a:r>
              <a:rPr lang="en-US" sz="3200" dirty="0">
                <a:ea typeface="ＭＳ Ｐゴシック" pitchFamily="34" charset="-128"/>
              </a:rPr>
              <a:t>T</a:t>
            </a:r>
            <a:r>
              <a:rPr lang="en-US" sz="3200" dirty="0" smtClean="0">
                <a:ea typeface="ＭＳ Ｐゴシック" pitchFamily="34" charset="-128"/>
              </a:rPr>
              <a:t>oo!</a:t>
            </a:r>
            <a:endParaRPr lang="en-US" sz="24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7" name="Chart 6"/>
          <p:cNvGraphicFramePr>
            <a:graphicFrameLocks/>
          </p:cNvGraphicFramePr>
          <p:nvPr>
            <p:extLst>
              <p:ext uri="{D42A27DB-BD31-4B8C-83A1-F6EECF244321}">
                <p14:modId xmlns:p14="http://schemas.microsoft.com/office/powerpoint/2010/main" val="1694403865"/>
              </p:ext>
            </p:extLst>
          </p:nvPr>
        </p:nvGraphicFramePr>
        <p:xfrm>
          <a:off x="232236" y="1833265"/>
          <a:ext cx="8717934" cy="403413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57200" y="1295400"/>
            <a:ext cx="8458200" cy="461665"/>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400" i="1" dirty="0" smtClean="0">
                <a:solidFill>
                  <a:schemeClr val="bg1"/>
                </a:solidFill>
                <a:ea typeface="ＭＳ Ｐゴシック" pitchFamily="34" charset="-128"/>
              </a:rPr>
              <a:t>56% </a:t>
            </a:r>
            <a:r>
              <a:rPr lang="en-US" sz="2400" i="1" dirty="0">
                <a:solidFill>
                  <a:schemeClr val="bg1"/>
                </a:solidFill>
                <a:ea typeface="ＭＳ Ｐゴシック" pitchFamily="34" charset="-128"/>
              </a:rPr>
              <a:t>of </a:t>
            </a:r>
            <a:r>
              <a:rPr lang="en-US" sz="2400" i="1" dirty="0" smtClean="0">
                <a:solidFill>
                  <a:schemeClr val="bg1"/>
                </a:solidFill>
                <a:ea typeface="ＭＳ Ｐゴシック" pitchFamily="34" charset="-128"/>
              </a:rPr>
              <a:t>FPGAs contain </a:t>
            </a:r>
            <a:r>
              <a:rPr lang="en-US" sz="2400" i="1" dirty="0">
                <a:solidFill>
                  <a:schemeClr val="bg1"/>
                </a:solidFill>
                <a:ea typeface="ＭＳ Ｐゴシック" pitchFamily="34" charset="-128"/>
              </a:rPr>
              <a:t>one or more embedded processors</a:t>
            </a:r>
            <a:endParaRPr lang="en-US" sz="2400" dirty="0">
              <a:solidFill>
                <a:schemeClr val="bg1"/>
              </a:solidFill>
            </a:endParaRPr>
          </a:p>
        </p:txBody>
      </p:sp>
      <p:sp>
        <p:nvSpPr>
          <p:cNvPr id="5" name="Slide Number Placeholder 4"/>
          <p:cNvSpPr>
            <a:spLocks noGrp="1"/>
          </p:cNvSpPr>
          <p:nvPr>
            <p:ph type="sldNum" sz="quarter" idx="11"/>
          </p:nvPr>
        </p:nvSpPr>
        <p:spPr/>
        <p:txBody>
          <a:bodyPr/>
          <a:lstStyle/>
          <a:p>
            <a:fld id="{B4689765-5485-4130-8525-AA8B12692EFF}" type="slidenum">
              <a:rPr lang="en-US" smtClean="0"/>
              <a:pPr/>
              <a:t>21</a:t>
            </a:fld>
            <a:endParaRPr lang="en-US"/>
          </a:p>
        </p:txBody>
      </p:sp>
    </p:spTree>
    <p:custDataLst>
      <p:tags r:id="rId1"/>
    </p:custDataLst>
    <p:extLst>
      <p:ext uri="{BB962C8B-B14F-4D97-AF65-F5344CB8AC3E}">
        <p14:creationId xmlns:p14="http://schemas.microsoft.com/office/powerpoint/2010/main" val="311293715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a:t>
            </a:r>
            <a:r>
              <a:rPr lang="en-US" sz="3200" dirty="0" smtClean="0"/>
              <a:t>ow do we measure complexity?</a:t>
            </a:r>
            <a:endParaRPr lang="en-US" sz="3200"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22</a:t>
            </a:fld>
            <a:endParaRPr lang="en-US"/>
          </a:p>
        </p:txBody>
      </p:sp>
      <p:sp>
        <p:nvSpPr>
          <p:cNvPr id="5" name="Content Placeholder 4"/>
          <p:cNvSpPr>
            <a:spLocks noGrp="1"/>
          </p:cNvSpPr>
          <p:nvPr>
            <p:ph idx="1"/>
          </p:nvPr>
        </p:nvSpPr>
        <p:spPr>
          <a:xfrm>
            <a:off x="0" y="1316038"/>
            <a:ext cx="9601200" cy="5070475"/>
          </a:xfrm>
        </p:spPr>
        <p:txBody>
          <a:bodyPr/>
          <a:lstStyle/>
          <a:p>
            <a:r>
              <a:rPr lang="en-US" dirty="0" smtClean="0"/>
              <a:t>Computational complexity theory used in computer science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There </a:t>
            </a:r>
            <a:r>
              <a:rPr lang="en-US" dirty="0"/>
              <a:t>are no generally accepted metrics!</a:t>
            </a:r>
          </a:p>
          <a:p>
            <a:endParaRPr lang="en-US" dirty="0"/>
          </a:p>
          <a:p>
            <a:endParaRPr lang="en-US" dirty="0"/>
          </a:p>
        </p:txBody>
      </p:sp>
      <p:grpSp>
        <p:nvGrpSpPr>
          <p:cNvPr id="6" name="Group 5"/>
          <p:cNvGrpSpPr/>
          <p:nvPr/>
        </p:nvGrpSpPr>
        <p:grpSpPr>
          <a:xfrm>
            <a:off x="2014308" y="2282952"/>
            <a:ext cx="5224692" cy="2898648"/>
            <a:chOff x="2014308" y="3200400"/>
            <a:chExt cx="5224692" cy="2898648"/>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77" t="2006" r="877" b="2595"/>
            <a:stretch/>
          </p:blipFill>
          <p:spPr bwMode="auto">
            <a:xfrm>
              <a:off x="2014308" y="3200400"/>
              <a:ext cx="5120640" cy="2898648"/>
            </a:xfrm>
            <a:prstGeom prst="rect">
              <a:avLst/>
            </a:prstGeom>
            <a:noFill/>
            <a:ln w="9525">
              <a:solidFill>
                <a:schemeClr val="tx1">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grpSp>
          <p:nvGrpSpPr>
            <p:cNvPr id="10" name="Group 9"/>
            <p:cNvGrpSpPr/>
            <p:nvPr/>
          </p:nvGrpSpPr>
          <p:grpSpPr>
            <a:xfrm>
              <a:off x="6693408" y="4206239"/>
              <a:ext cx="545592" cy="1144638"/>
              <a:chOff x="6693408" y="4206239"/>
              <a:chExt cx="545592" cy="1144638"/>
            </a:xfrm>
          </p:grpSpPr>
          <p:sp>
            <p:nvSpPr>
              <p:cNvPr id="8" name="Rectangle 7"/>
              <p:cNvSpPr/>
              <p:nvPr/>
            </p:nvSpPr>
            <p:spPr>
              <a:xfrm>
                <a:off x="6781800" y="4206239"/>
                <a:ext cx="340956" cy="1144638"/>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9" name="TextBox 8"/>
              <p:cNvSpPr txBox="1"/>
              <p:nvPr/>
            </p:nvSpPr>
            <p:spPr>
              <a:xfrm>
                <a:off x="6693408" y="4206240"/>
                <a:ext cx="330606" cy="169277"/>
              </a:xfrm>
              <a:prstGeom prst="rect">
                <a:avLst/>
              </a:prstGeom>
              <a:noFill/>
            </p:spPr>
            <p:txBody>
              <a:bodyPr wrap="square" rtlCol="0">
                <a:spAutoFit/>
              </a:bodyPr>
              <a:lstStyle/>
              <a:p>
                <a:r>
                  <a:rPr lang="en-US" sz="500" b="1" dirty="0" smtClean="0"/>
                  <a:t>O(1)</a:t>
                </a:r>
                <a:endParaRPr lang="en-US" sz="500" b="1" dirty="0"/>
              </a:p>
            </p:txBody>
          </p:sp>
          <p:sp>
            <p:nvSpPr>
              <p:cNvPr id="11" name="TextBox 10"/>
              <p:cNvSpPr txBox="1"/>
              <p:nvPr/>
            </p:nvSpPr>
            <p:spPr>
              <a:xfrm>
                <a:off x="6693408" y="4379976"/>
                <a:ext cx="429348" cy="169277"/>
              </a:xfrm>
              <a:prstGeom prst="rect">
                <a:avLst/>
              </a:prstGeom>
              <a:noFill/>
            </p:spPr>
            <p:txBody>
              <a:bodyPr wrap="square" rtlCol="0">
                <a:spAutoFit/>
              </a:bodyPr>
              <a:lstStyle/>
              <a:p>
                <a:r>
                  <a:rPr lang="en-US" sz="500" b="1" dirty="0" smtClean="0"/>
                  <a:t>O(</a:t>
                </a:r>
                <a:r>
                  <a:rPr lang="en-US" sz="500" b="1" dirty="0" err="1" smtClean="0"/>
                  <a:t>logn</a:t>
                </a:r>
                <a:r>
                  <a:rPr lang="en-US" sz="500" b="1" dirty="0" smtClean="0"/>
                  <a:t>)</a:t>
                </a:r>
                <a:endParaRPr lang="en-US" sz="500" b="1" dirty="0"/>
              </a:p>
            </p:txBody>
          </p:sp>
          <p:sp>
            <p:nvSpPr>
              <p:cNvPr id="12" name="TextBox 11"/>
              <p:cNvSpPr txBox="1"/>
              <p:nvPr/>
            </p:nvSpPr>
            <p:spPr>
              <a:xfrm>
                <a:off x="6705600" y="4532376"/>
                <a:ext cx="429348" cy="169277"/>
              </a:xfrm>
              <a:prstGeom prst="rect">
                <a:avLst/>
              </a:prstGeom>
              <a:noFill/>
            </p:spPr>
            <p:txBody>
              <a:bodyPr wrap="square" rtlCol="0">
                <a:spAutoFit/>
              </a:bodyPr>
              <a:lstStyle/>
              <a:p>
                <a:r>
                  <a:rPr lang="en-US" sz="500" b="1" dirty="0" smtClean="0"/>
                  <a:t>O(n)</a:t>
                </a:r>
                <a:endParaRPr lang="en-US" sz="500" b="1" dirty="0"/>
              </a:p>
            </p:txBody>
          </p:sp>
          <p:sp>
            <p:nvSpPr>
              <p:cNvPr id="13" name="TextBox 12"/>
              <p:cNvSpPr txBox="1"/>
              <p:nvPr/>
            </p:nvSpPr>
            <p:spPr>
              <a:xfrm>
                <a:off x="6705600" y="4707523"/>
                <a:ext cx="533400" cy="169277"/>
              </a:xfrm>
              <a:prstGeom prst="rect">
                <a:avLst/>
              </a:prstGeom>
              <a:noFill/>
            </p:spPr>
            <p:txBody>
              <a:bodyPr wrap="square" rtlCol="0">
                <a:spAutoFit/>
              </a:bodyPr>
              <a:lstStyle/>
              <a:p>
                <a:r>
                  <a:rPr lang="en-US" sz="500" b="1" dirty="0" smtClean="0"/>
                  <a:t>O(</a:t>
                </a:r>
                <a:r>
                  <a:rPr lang="en-US" sz="500" b="1" dirty="0" err="1" smtClean="0"/>
                  <a:t>nlogn</a:t>
                </a:r>
                <a:r>
                  <a:rPr lang="en-US" sz="500" b="1" dirty="0" smtClean="0"/>
                  <a:t>)</a:t>
                </a:r>
                <a:endParaRPr lang="en-US" sz="500" b="1" dirty="0"/>
              </a:p>
            </p:txBody>
          </p:sp>
          <p:sp>
            <p:nvSpPr>
              <p:cNvPr id="14" name="TextBox 13"/>
              <p:cNvSpPr txBox="1"/>
              <p:nvPr/>
            </p:nvSpPr>
            <p:spPr>
              <a:xfrm>
                <a:off x="6705600" y="4859923"/>
                <a:ext cx="429348" cy="169277"/>
              </a:xfrm>
              <a:prstGeom prst="rect">
                <a:avLst/>
              </a:prstGeom>
              <a:noFill/>
            </p:spPr>
            <p:txBody>
              <a:bodyPr wrap="square" rtlCol="0">
                <a:spAutoFit/>
              </a:bodyPr>
              <a:lstStyle/>
              <a:p>
                <a:r>
                  <a:rPr lang="en-US" sz="500" b="1" dirty="0" smtClean="0"/>
                  <a:t>O(n^2)</a:t>
                </a:r>
                <a:endParaRPr lang="en-US" sz="500" b="1" dirty="0"/>
              </a:p>
            </p:txBody>
          </p:sp>
          <p:sp>
            <p:nvSpPr>
              <p:cNvPr id="15" name="TextBox 14"/>
              <p:cNvSpPr txBox="1"/>
              <p:nvPr/>
            </p:nvSpPr>
            <p:spPr>
              <a:xfrm>
                <a:off x="6705600" y="5029200"/>
                <a:ext cx="429348" cy="169277"/>
              </a:xfrm>
              <a:prstGeom prst="rect">
                <a:avLst/>
              </a:prstGeom>
              <a:noFill/>
            </p:spPr>
            <p:txBody>
              <a:bodyPr wrap="square" rtlCol="0">
                <a:spAutoFit/>
              </a:bodyPr>
              <a:lstStyle/>
              <a:p>
                <a:r>
                  <a:rPr lang="en-US" sz="500" b="1" dirty="0" smtClean="0"/>
                  <a:t>O(2^n)</a:t>
                </a:r>
                <a:endParaRPr lang="en-US" sz="500" b="1" dirty="0"/>
              </a:p>
            </p:txBody>
          </p:sp>
          <p:sp>
            <p:nvSpPr>
              <p:cNvPr id="16" name="TextBox 15"/>
              <p:cNvSpPr txBox="1"/>
              <p:nvPr/>
            </p:nvSpPr>
            <p:spPr>
              <a:xfrm>
                <a:off x="6705600" y="5181600"/>
                <a:ext cx="429348" cy="169277"/>
              </a:xfrm>
              <a:prstGeom prst="rect">
                <a:avLst/>
              </a:prstGeom>
              <a:noFill/>
            </p:spPr>
            <p:txBody>
              <a:bodyPr wrap="square" rtlCol="0">
                <a:spAutoFit/>
              </a:bodyPr>
              <a:lstStyle/>
              <a:p>
                <a:r>
                  <a:rPr lang="en-US" sz="500" b="1" dirty="0" smtClean="0"/>
                  <a:t>O(n!)</a:t>
                </a:r>
                <a:endParaRPr lang="en-US" sz="500" b="1" dirty="0"/>
              </a:p>
            </p:txBody>
          </p:sp>
        </p:grpSp>
        <p:sp>
          <p:nvSpPr>
            <p:cNvPr id="18" name="TextBox 17"/>
            <p:cNvSpPr txBox="1"/>
            <p:nvPr/>
          </p:nvSpPr>
          <p:spPr>
            <a:xfrm rot="16200000">
              <a:off x="1766779" y="4508474"/>
              <a:ext cx="750526" cy="215444"/>
            </a:xfrm>
            <a:prstGeom prst="rect">
              <a:avLst/>
            </a:prstGeom>
            <a:solidFill>
              <a:schemeClr val="bg1"/>
            </a:solidFill>
          </p:spPr>
          <p:txBody>
            <a:bodyPr wrap="none" rtlCol="0">
              <a:spAutoFit/>
            </a:bodyPr>
            <a:lstStyle/>
            <a:p>
              <a:pPr algn="ctr"/>
              <a:r>
                <a:rPr lang="en-US" sz="800" b="1" dirty="0" smtClean="0"/>
                <a:t>Operations</a:t>
              </a:r>
              <a:endParaRPr lang="en-US" sz="800" b="1" dirty="0"/>
            </a:p>
          </p:txBody>
        </p:sp>
        <p:sp>
          <p:nvSpPr>
            <p:cNvPr id="17" name="Rectangle 16"/>
            <p:cNvSpPr/>
            <p:nvPr/>
          </p:nvSpPr>
          <p:spPr>
            <a:xfrm>
              <a:off x="4191000" y="5943600"/>
              <a:ext cx="457200" cy="152400"/>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7" name="TextBox 6"/>
            <p:cNvSpPr txBox="1"/>
            <p:nvPr/>
          </p:nvSpPr>
          <p:spPr>
            <a:xfrm>
              <a:off x="4120479" y="5843572"/>
              <a:ext cx="598242" cy="200055"/>
            </a:xfrm>
            <a:prstGeom prst="rect">
              <a:avLst/>
            </a:prstGeom>
            <a:noFill/>
          </p:spPr>
          <p:txBody>
            <a:bodyPr wrap="none" rtlCol="0">
              <a:spAutoFit/>
            </a:bodyPr>
            <a:lstStyle/>
            <a:p>
              <a:pPr algn="ctr"/>
              <a:r>
                <a:rPr lang="en-US" sz="700" b="1" dirty="0" smtClean="0"/>
                <a:t>Elements</a:t>
              </a:r>
              <a:endParaRPr lang="en-US" sz="700" b="1" dirty="0"/>
            </a:p>
          </p:txBody>
        </p:sp>
      </p:grpSp>
    </p:spTree>
    <p:custDataLst>
      <p:tags r:id="rId1"/>
    </p:custDataLst>
    <p:extLst>
      <p:ext uri="{BB962C8B-B14F-4D97-AF65-F5344CB8AC3E}">
        <p14:creationId xmlns:p14="http://schemas.microsoft.com/office/powerpoint/2010/main" val="111906377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11030" cy="1066800"/>
          </a:xfrm>
        </p:spPr>
        <p:txBody>
          <a:bodyPr/>
          <a:lstStyle/>
          <a:p>
            <a:r>
              <a:rPr lang="en-US" sz="3200" dirty="0" smtClean="0"/>
              <a:t>Is bug density a good proxy?</a:t>
            </a:r>
            <a:endParaRPr lang="en-US" b="0" i="1" dirty="0"/>
          </a:p>
        </p:txBody>
      </p:sp>
      <p:sp>
        <p:nvSpPr>
          <p:cNvPr id="5" name="Rounded Rectangle 4"/>
          <p:cNvSpPr/>
          <p:nvPr/>
        </p:nvSpPr>
        <p:spPr>
          <a:xfrm>
            <a:off x="4610405" y="1219200"/>
            <a:ext cx="4339765" cy="3994120"/>
          </a:xfrm>
          <a:prstGeom prst="roundRect">
            <a:avLst/>
          </a:prstGeom>
          <a:solidFill>
            <a:srgbClr val="CCECFF"/>
          </a:solidFill>
          <a:ln w="9525" cap="flat" cmpd="sng" algn="ctr">
            <a:solidFill>
              <a:schemeClr val="tx1">
                <a:lumMod val="60000"/>
                <a:lumOff val="40000"/>
              </a:schemeClr>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fontAlgn="auto">
              <a:spcBef>
                <a:spcPts val="0"/>
              </a:spcBef>
              <a:spcAft>
                <a:spcPts val="0"/>
              </a:spcAft>
            </a:pPr>
            <a:endParaRPr lang="en-US" sz="1800" kern="0" smtClean="0">
              <a:solidFill>
                <a:srgbClr val="FFFFFF"/>
              </a:solidFill>
              <a:latin typeface="Tahoma"/>
              <a:ea typeface="ＭＳ Ｐゴシック" pitchFamily="-112" charset="-128"/>
            </a:endParaRPr>
          </a:p>
        </p:txBody>
      </p:sp>
      <p:sp>
        <p:nvSpPr>
          <p:cNvPr id="6" name="Rounded Rectangle 5"/>
          <p:cNvSpPr/>
          <p:nvPr/>
        </p:nvSpPr>
        <p:spPr>
          <a:xfrm>
            <a:off x="117020" y="1219200"/>
            <a:ext cx="4339765" cy="3994120"/>
          </a:xfrm>
          <a:prstGeom prst="roundRect">
            <a:avLst/>
          </a:prstGeom>
          <a:solidFill>
            <a:srgbClr val="CCECFF"/>
          </a:solidFill>
          <a:ln w="9525" cap="flat" cmpd="sng" algn="ctr">
            <a:solidFill>
              <a:schemeClr val="tx1">
                <a:lumMod val="60000"/>
                <a:lumOff val="40000"/>
              </a:schemeClr>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fontAlgn="auto">
              <a:spcBef>
                <a:spcPts val="0"/>
              </a:spcBef>
              <a:spcAft>
                <a:spcPts val="0"/>
              </a:spcAft>
            </a:pPr>
            <a:endParaRPr lang="en-US" sz="1800" kern="0" smtClean="0">
              <a:solidFill>
                <a:srgbClr val="FFFFFF"/>
              </a:solidFill>
              <a:latin typeface="Tahoma"/>
              <a:ea typeface="ＭＳ Ｐゴシック" pitchFamily="-112" charset="-128"/>
            </a:endParaRPr>
          </a:p>
        </p:txBody>
      </p:sp>
      <p:sp>
        <p:nvSpPr>
          <p:cNvPr id="7" name="Content Placeholder 51"/>
          <p:cNvSpPr txBox="1">
            <a:spLocks/>
          </p:cNvSpPr>
          <p:nvPr/>
        </p:nvSpPr>
        <p:spPr>
          <a:xfrm>
            <a:off x="343204" y="2754713"/>
            <a:ext cx="4533596" cy="2573822"/>
          </a:xfrm>
          <a:prstGeom prst="rect">
            <a:avLst/>
          </a:prstGeom>
        </p:spPr>
        <p:txBody>
          <a:bodyPr/>
          <a:lstStyle>
            <a:lvl1pPr marL="342900" indent="-342900" algn="l" rtl="0" eaLnBrk="0" fontAlgn="base" hangingPunct="0">
              <a:spcBef>
                <a:spcPct val="30000"/>
              </a:spcBef>
              <a:spcAft>
                <a:spcPct val="0"/>
              </a:spcAft>
              <a:buClr>
                <a:srgbClr val="428C8A"/>
              </a:buClr>
              <a:buSzPct val="80000"/>
              <a:buFont typeface="Wingdings" pitchFamily="2" charset="2"/>
              <a:buChar char="n"/>
              <a:defRPr sz="2400">
                <a:solidFill>
                  <a:schemeClr val="tx2"/>
                </a:solidFill>
                <a:latin typeface="+mn-lt"/>
                <a:ea typeface="+mn-ea"/>
                <a:cs typeface="+mn-cs"/>
              </a:defRPr>
            </a:lvl1pPr>
            <a:lvl2pPr marL="803275" indent="-346075" algn="l" rtl="0" eaLnBrk="0" fontAlgn="base" hangingPunct="0">
              <a:spcBef>
                <a:spcPct val="0"/>
              </a:spcBef>
              <a:spcAft>
                <a:spcPct val="0"/>
              </a:spcAft>
              <a:buClr>
                <a:schemeClr val="bg2"/>
              </a:buClr>
              <a:buFont typeface="Tahoma" pitchFamily="34" charset="0"/>
              <a:buChar char="—"/>
              <a:defRPr sz="2000">
                <a:solidFill>
                  <a:schemeClr val="bg2"/>
                </a:solidFill>
                <a:latin typeface="+mn-lt"/>
                <a:ea typeface="+mn-ea"/>
              </a:defRPr>
            </a:lvl2pPr>
            <a:lvl3pPr marL="1193800" indent="-228600" algn="l" rtl="0" eaLnBrk="0" fontAlgn="base" hangingPunct="0">
              <a:spcBef>
                <a:spcPct val="0"/>
              </a:spcBef>
              <a:spcAft>
                <a:spcPct val="0"/>
              </a:spcAft>
              <a:buClr>
                <a:schemeClr val="bg2"/>
              </a:buClr>
              <a:buFont typeface="Tahoma" pitchFamily="34" charset="0"/>
              <a:buChar char="–"/>
              <a:defRPr>
                <a:solidFill>
                  <a:schemeClr val="bg2"/>
                </a:solidFill>
                <a:latin typeface="+mn-lt"/>
                <a:ea typeface="+mn-ea"/>
              </a:defRPr>
            </a:lvl3pPr>
            <a:lvl4pPr marL="1600200" indent="-228600" algn="l" rtl="0" eaLnBrk="0" fontAlgn="base" hangingPunct="0">
              <a:spcBef>
                <a:spcPct val="0"/>
              </a:spcBef>
              <a:spcAft>
                <a:spcPct val="0"/>
              </a:spcAft>
              <a:buClr>
                <a:schemeClr val="bg2"/>
              </a:buClr>
              <a:buFont typeface="Tahoma" pitchFamily="34" charset="0"/>
              <a:buChar char="–"/>
              <a:defRPr sz="1600">
                <a:solidFill>
                  <a:schemeClr val="bg2"/>
                </a:solidFill>
                <a:latin typeface="+mn-lt"/>
                <a:ea typeface="+mn-ea"/>
              </a:defRPr>
            </a:lvl4pPr>
            <a:lvl5pPr marL="2057400" indent="-228600" algn="l" rtl="0" eaLnBrk="0" fontAlgn="base" hangingPunct="0">
              <a:spcBef>
                <a:spcPct val="30000"/>
              </a:spcBef>
              <a:spcAft>
                <a:spcPct val="0"/>
              </a:spcAft>
              <a:buClr>
                <a:schemeClr val="bg2"/>
              </a:buClr>
              <a:buFont typeface="Arial" charset="0"/>
              <a:buChar char="•"/>
              <a:defRPr sz="1600">
                <a:solidFill>
                  <a:schemeClr val="bg2"/>
                </a:solidFill>
                <a:latin typeface="+mn-lt"/>
                <a:ea typeface="+mn-ea"/>
              </a:defRPr>
            </a:lvl5pPr>
            <a:lvl6pPr marL="2514600" indent="-228600" algn="l" rtl="0" fontAlgn="base">
              <a:spcBef>
                <a:spcPct val="30000"/>
              </a:spcBef>
              <a:spcAft>
                <a:spcPct val="0"/>
              </a:spcAft>
              <a:buClr>
                <a:schemeClr val="bg2"/>
              </a:buClr>
              <a:buFont typeface="Arial" charset="0"/>
              <a:buChar char="•"/>
              <a:defRPr sz="1600">
                <a:solidFill>
                  <a:schemeClr val="bg2"/>
                </a:solidFill>
                <a:latin typeface="+mn-lt"/>
                <a:ea typeface="+mn-ea"/>
              </a:defRPr>
            </a:lvl6pPr>
            <a:lvl7pPr marL="2971800" indent="-228600" algn="l" rtl="0" fontAlgn="base">
              <a:spcBef>
                <a:spcPct val="30000"/>
              </a:spcBef>
              <a:spcAft>
                <a:spcPct val="0"/>
              </a:spcAft>
              <a:buClr>
                <a:schemeClr val="bg2"/>
              </a:buClr>
              <a:buFont typeface="Arial" charset="0"/>
              <a:buChar char="•"/>
              <a:defRPr sz="1600">
                <a:solidFill>
                  <a:schemeClr val="bg2"/>
                </a:solidFill>
                <a:latin typeface="+mn-lt"/>
                <a:ea typeface="+mn-ea"/>
              </a:defRPr>
            </a:lvl7pPr>
            <a:lvl8pPr marL="3429000" indent="-228600" algn="l" rtl="0" fontAlgn="base">
              <a:spcBef>
                <a:spcPct val="30000"/>
              </a:spcBef>
              <a:spcAft>
                <a:spcPct val="0"/>
              </a:spcAft>
              <a:buClr>
                <a:schemeClr val="bg2"/>
              </a:buClr>
              <a:buFont typeface="Arial" charset="0"/>
              <a:buChar char="•"/>
              <a:defRPr sz="1600">
                <a:solidFill>
                  <a:schemeClr val="bg2"/>
                </a:solidFill>
                <a:latin typeface="+mn-lt"/>
                <a:ea typeface="+mn-ea"/>
              </a:defRPr>
            </a:lvl8pPr>
            <a:lvl9pPr marL="3886200" indent="-228600" algn="l" rtl="0" fontAlgn="base">
              <a:spcBef>
                <a:spcPct val="30000"/>
              </a:spcBef>
              <a:spcAft>
                <a:spcPct val="0"/>
              </a:spcAft>
              <a:buClr>
                <a:schemeClr val="bg2"/>
              </a:buClr>
              <a:buFont typeface="Arial" charset="0"/>
              <a:buChar char="•"/>
              <a:defRPr sz="1600">
                <a:solidFill>
                  <a:schemeClr val="bg2"/>
                </a:solidFill>
                <a:latin typeface="+mn-lt"/>
                <a:ea typeface="+mn-ea"/>
              </a:defRPr>
            </a:lvl9pPr>
          </a:lstStyle>
          <a:p>
            <a:r>
              <a:rPr lang="en-US" dirty="0" smtClean="0">
                <a:solidFill>
                  <a:schemeClr val="tx1"/>
                </a:solidFill>
              </a:rPr>
              <a:t>Single, sequential data streams</a:t>
            </a:r>
          </a:p>
          <a:p>
            <a:pPr lvl="1"/>
            <a:r>
              <a:rPr lang="en-US" dirty="0" smtClean="0">
                <a:solidFill>
                  <a:schemeClr val="tx1"/>
                </a:solidFill>
              </a:rPr>
              <a:t>Floating point unit</a:t>
            </a:r>
          </a:p>
          <a:p>
            <a:pPr lvl="1"/>
            <a:r>
              <a:rPr lang="en-US" dirty="0" smtClean="0">
                <a:solidFill>
                  <a:schemeClr val="tx1"/>
                </a:solidFill>
              </a:rPr>
              <a:t>Graphics shading unit</a:t>
            </a:r>
          </a:p>
          <a:p>
            <a:pPr lvl="1"/>
            <a:r>
              <a:rPr lang="en-US" dirty="0" smtClean="0">
                <a:solidFill>
                  <a:schemeClr val="tx1"/>
                </a:solidFill>
              </a:rPr>
              <a:t>DSP convolution unit </a:t>
            </a:r>
          </a:p>
          <a:p>
            <a:pPr lvl="1"/>
            <a:r>
              <a:rPr lang="en-US" dirty="0" smtClean="0">
                <a:solidFill>
                  <a:schemeClr val="tx1"/>
                </a:solidFill>
              </a:rPr>
              <a:t>MPEG decode</a:t>
            </a:r>
          </a:p>
          <a:p>
            <a:pPr lvl="1"/>
            <a:r>
              <a:rPr lang="en-US" dirty="0" smtClean="0">
                <a:solidFill>
                  <a:schemeClr val="tx1"/>
                </a:solidFill>
              </a:rPr>
              <a:t>. . .</a:t>
            </a:r>
            <a:endParaRPr lang="en-US" dirty="0">
              <a:solidFill>
                <a:schemeClr val="tx1"/>
              </a:solidFill>
            </a:endParaRPr>
          </a:p>
        </p:txBody>
      </p:sp>
      <p:sp>
        <p:nvSpPr>
          <p:cNvPr id="8" name="Content Placeholder 52"/>
          <p:cNvSpPr txBox="1">
            <a:spLocks/>
          </p:cNvSpPr>
          <p:nvPr/>
        </p:nvSpPr>
        <p:spPr>
          <a:xfrm>
            <a:off x="4648200" y="2793118"/>
            <a:ext cx="4762830" cy="2535417"/>
          </a:xfrm>
          <a:prstGeom prst="rect">
            <a:avLst/>
          </a:prstGeom>
        </p:spPr>
        <p:txBody>
          <a:bodyPr/>
          <a:lstStyle>
            <a:lvl1pPr marL="342900" indent="-342900" algn="l" rtl="0" eaLnBrk="0" fontAlgn="base" hangingPunct="0">
              <a:spcBef>
                <a:spcPct val="30000"/>
              </a:spcBef>
              <a:spcAft>
                <a:spcPct val="0"/>
              </a:spcAft>
              <a:buClr>
                <a:srgbClr val="428C8A"/>
              </a:buClr>
              <a:buSzPct val="80000"/>
              <a:buFont typeface="Wingdings" pitchFamily="2" charset="2"/>
              <a:buChar char="n"/>
              <a:defRPr sz="2400">
                <a:solidFill>
                  <a:schemeClr val="tx2"/>
                </a:solidFill>
                <a:latin typeface="+mn-lt"/>
                <a:ea typeface="+mn-ea"/>
                <a:cs typeface="+mn-cs"/>
              </a:defRPr>
            </a:lvl1pPr>
            <a:lvl2pPr marL="803275" indent="-346075" algn="l" rtl="0" eaLnBrk="0" fontAlgn="base" hangingPunct="0">
              <a:spcBef>
                <a:spcPct val="0"/>
              </a:spcBef>
              <a:spcAft>
                <a:spcPct val="0"/>
              </a:spcAft>
              <a:buClr>
                <a:schemeClr val="bg2"/>
              </a:buClr>
              <a:buFont typeface="Tahoma" pitchFamily="34" charset="0"/>
              <a:buChar char="—"/>
              <a:defRPr sz="2000">
                <a:solidFill>
                  <a:schemeClr val="bg2"/>
                </a:solidFill>
                <a:latin typeface="+mn-lt"/>
                <a:ea typeface="+mn-ea"/>
              </a:defRPr>
            </a:lvl2pPr>
            <a:lvl3pPr marL="1193800" indent="-228600" algn="l" rtl="0" eaLnBrk="0" fontAlgn="base" hangingPunct="0">
              <a:spcBef>
                <a:spcPct val="0"/>
              </a:spcBef>
              <a:spcAft>
                <a:spcPct val="0"/>
              </a:spcAft>
              <a:buClr>
                <a:schemeClr val="bg2"/>
              </a:buClr>
              <a:buFont typeface="Tahoma" pitchFamily="34" charset="0"/>
              <a:buChar char="–"/>
              <a:defRPr>
                <a:solidFill>
                  <a:schemeClr val="bg2"/>
                </a:solidFill>
                <a:latin typeface="+mn-lt"/>
                <a:ea typeface="+mn-ea"/>
              </a:defRPr>
            </a:lvl3pPr>
            <a:lvl4pPr marL="1600200" indent="-228600" algn="l" rtl="0" eaLnBrk="0" fontAlgn="base" hangingPunct="0">
              <a:spcBef>
                <a:spcPct val="0"/>
              </a:spcBef>
              <a:spcAft>
                <a:spcPct val="0"/>
              </a:spcAft>
              <a:buClr>
                <a:schemeClr val="bg2"/>
              </a:buClr>
              <a:buFont typeface="Tahoma" pitchFamily="34" charset="0"/>
              <a:buChar char="–"/>
              <a:defRPr sz="1600">
                <a:solidFill>
                  <a:schemeClr val="bg2"/>
                </a:solidFill>
                <a:latin typeface="+mn-lt"/>
                <a:ea typeface="+mn-ea"/>
              </a:defRPr>
            </a:lvl4pPr>
            <a:lvl5pPr marL="2057400" indent="-228600" algn="l" rtl="0" eaLnBrk="0" fontAlgn="base" hangingPunct="0">
              <a:spcBef>
                <a:spcPct val="30000"/>
              </a:spcBef>
              <a:spcAft>
                <a:spcPct val="0"/>
              </a:spcAft>
              <a:buClr>
                <a:schemeClr val="bg2"/>
              </a:buClr>
              <a:buFont typeface="Arial" charset="0"/>
              <a:buChar char="•"/>
              <a:defRPr sz="1600">
                <a:solidFill>
                  <a:schemeClr val="bg2"/>
                </a:solidFill>
                <a:latin typeface="+mn-lt"/>
                <a:ea typeface="+mn-ea"/>
              </a:defRPr>
            </a:lvl5pPr>
            <a:lvl6pPr marL="2514600" indent="-228600" algn="l" rtl="0" fontAlgn="base">
              <a:spcBef>
                <a:spcPct val="30000"/>
              </a:spcBef>
              <a:spcAft>
                <a:spcPct val="0"/>
              </a:spcAft>
              <a:buClr>
                <a:schemeClr val="bg2"/>
              </a:buClr>
              <a:buFont typeface="Arial" charset="0"/>
              <a:buChar char="•"/>
              <a:defRPr sz="1600">
                <a:solidFill>
                  <a:schemeClr val="bg2"/>
                </a:solidFill>
                <a:latin typeface="+mn-lt"/>
                <a:ea typeface="+mn-ea"/>
              </a:defRPr>
            </a:lvl6pPr>
            <a:lvl7pPr marL="2971800" indent="-228600" algn="l" rtl="0" fontAlgn="base">
              <a:spcBef>
                <a:spcPct val="30000"/>
              </a:spcBef>
              <a:spcAft>
                <a:spcPct val="0"/>
              </a:spcAft>
              <a:buClr>
                <a:schemeClr val="bg2"/>
              </a:buClr>
              <a:buFont typeface="Arial" charset="0"/>
              <a:buChar char="•"/>
              <a:defRPr sz="1600">
                <a:solidFill>
                  <a:schemeClr val="bg2"/>
                </a:solidFill>
                <a:latin typeface="+mn-lt"/>
                <a:ea typeface="+mn-ea"/>
              </a:defRPr>
            </a:lvl7pPr>
            <a:lvl8pPr marL="3429000" indent="-228600" algn="l" rtl="0" fontAlgn="base">
              <a:spcBef>
                <a:spcPct val="30000"/>
              </a:spcBef>
              <a:spcAft>
                <a:spcPct val="0"/>
              </a:spcAft>
              <a:buClr>
                <a:schemeClr val="bg2"/>
              </a:buClr>
              <a:buFont typeface="Arial" charset="0"/>
              <a:buChar char="•"/>
              <a:defRPr sz="1600">
                <a:solidFill>
                  <a:schemeClr val="bg2"/>
                </a:solidFill>
                <a:latin typeface="+mn-lt"/>
                <a:ea typeface="+mn-ea"/>
              </a:defRPr>
            </a:lvl8pPr>
            <a:lvl9pPr marL="3886200" indent="-228600" algn="l" rtl="0" fontAlgn="base">
              <a:spcBef>
                <a:spcPct val="30000"/>
              </a:spcBef>
              <a:spcAft>
                <a:spcPct val="0"/>
              </a:spcAft>
              <a:buClr>
                <a:schemeClr val="bg2"/>
              </a:buClr>
              <a:buFont typeface="Arial" charset="0"/>
              <a:buChar char="•"/>
              <a:defRPr sz="1600">
                <a:solidFill>
                  <a:schemeClr val="bg2"/>
                </a:solidFill>
                <a:latin typeface="+mn-lt"/>
                <a:ea typeface="+mn-ea"/>
              </a:defRPr>
            </a:lvl9pPr>
          </a:lstStyle>
          <a:p>
            <a:r>
              <a:rPr lang="en-US" dirty="0" smtClean="0">
                <a:solidFill>
                  <a:schemeClr val="tx1"/>
                </a:solidFill>
              </a:rPr>
              <a:t>Multiple, concurrent data streams</a:t>
            </a:r>
          </a:p>
          <a:p>
            <a:pPr lvl="1"/>
            <a:r>
              <a:rPr lang="en-US" dirty="0" smtClean="0">
                <a:solidFill>
                  <a:schemeClr val="tx1"/>
                </a:solidFill>
              </a:rPr>
              <a:t>Cross bar</a:t>
            </a:r>
          </a:p>
          <a:p>
            <a:pPr lvl="1"/>
            <a:r>
              <a:rPr lang="en-US" dirty="0" smtClean="0">
                <a:solidFill>
                  <a:schemeClr val="tx1"/>
                </a:solidFill>
              </a:rPr>
              <a:t>Bus traffic controller</a:t>
            </a:r>
          </a:p>
          <a:p>
            <a:pPr lvl="1"/>
            <a:r>
              <a:rPr lang="en-US" dirty="0" smtClean="0">
                <a:solidFill>
                  <a:schemeClr val="tx1"/>
                </a:solidFill>
              </a:rPr>
              <a:t>DMA controller</a:t>
            </a:r>
          </a:p>
          <a:p>
            <a:pPr lvl="1"/>
            <a:r>
              <a:rPr lang="en-US" dirty="0" smtClean="0">
                <a:solidFill>
                  <a:schemeClr val="tx1"/>
                </a:solidFill>
              </a:rPr>
              <a:t>Standard I/F (e.g., </a:t>
            </a:r>
            <a:r>
              <a:rPr lang="en-US" dirty="0" err="1" smtClean="0">
                <a:solidFill>
                  <a:schemeClr val="tx1"/>
                </a:solidFill>
              </a:rPr>
              <a:t>PCIe</a:t>
            </a:r>
            <a:r>
              <a:rPr lang="en-US" dirty="0" smtClean="0">
                <a:solidFill>
                  <a:schemeClr val="tx1"/>
                </a:solidFill>
              </a:rPr>
              <a:t>)</a:t>
            </a:r>
          </a:p>
          <a:p>
            <a:pPr lvl="1"/>
            <a:r>
              <a:rPr lang="en-US" dirty="0" smtClean="0">
                <a:solidFill>
                  <a:schemeClr val="tx1"/>
                </a:solidFill>
              </a:rPr>
              <a:t>. . .</a:t>
            </a:r>
            <a:endParaRPr lang="en-US" dirty="0">
              <a:solidFill>
                <a:schemeClr val="tx1"/>
              </a:solidFill>
            </a:endParaRPr>
          </a:p>
        </p:txBody>
      </p:sp>
      <p:sp>
        <p:nvSpPr>
          <p:cNvPr id="15" name="Text Box 36"/>
          <p:cNvSpPr txBox="1">
            <a:spLocks noChangeArrowheads="1"/>
          </p:cNvSpPr>
          <p:nvPr/>
        </p:nvSpPr>
        <p:spPr bwMode="auto">
          <a:xfrm>
            <a:off x="1719255" y="1467461"/>
            <a:ext cx="797654" cy="307777"/>
          </a:xfrm>
          <a:prstGeom prst="rect">
            <a:avLst/>
          </a:prstGeom>
          <a:noFill/>
          <a:ln w="9525" algn="ctr">
            <a:noFill/>
            <a:miter lim="800000"/>
            <a:headEnd/>
            <a:tailEnd/>
          </a:ln>
          <a:effectLst/>
        </p:spPr>
        <p:txBody>
          <a:bodyPr wrap="none" lIns="45720" rIns="45720">
            <a:spAutoFit/>
          </a:bodyPr>
          <a:lstStyle/>
          <a:p>
            <a:pPr algn="ctr" eaLnBrk="0" hangingPunct="0"/>
            <a:r>
              <a:rPr lang="en-US" sz="1400" b="1" dirty="0">
                <a:solidFill>
                  <a:srgbClr val="333333"/>
                </a:solidFill>
                <a:latin typeface="Arial" charset="0"/>
                <a:ea typeface="ＭＳ Ｐゴシック" pitchFamily="-112" charset="-128"/>
              </a:rPr>
              <a:t>Channel</a:t>
            </a:r>
          </a:p>
        </p:txBody>
      </p:sp>
      <p:sp>
        <p:nvSpPr>
          <p:cNvPr id="16" name="Text Box 37"/>
          <p:cNvSpPr txBox="1">
            <a:spLocks noChangeArrowheads="1"/>
          </p:cNvSpPr>
          <p:nvPr/>
        </p:nvSpPr>
        <p:spPr bwMode="auto">
          <a:xfrm>
            <a:off x="1529298" y="2340875"/>
            <a:ext cx="1177566" cy="523220"/>
          </a:xfrm>
          <a:prstGeom prst="rect">
            <a:avLst/>
          </a:prstGeom>
          <a:noFill/>
          <a:ln w="9525" algn="ctr">
            <a:noFill/>
            <a:miter lim="800000"/>
            <a:headEnd/>
            <a:tailEnd/>
          </a:ln>
          <a:effectLst/>
        </p:spPr>
        <p:txBody>
          <a:bodyPr wrap="none" lIns="45720" rIns="45720">
            <a:spAutoFit/>
          </a:bodyPr>
          <a:lstStyle/>
          <a:p>
            <a:pPr algn="ctr" eaLnBrk="0" hangingPunct="0"/>
            <a:r>
              <a:rPr lang="en-US" sz="1400" b="1" dirty="0">
                <a:solidFill>
                  <a:srgbClr val="333333"/>
                </a:solidFill>
                <a:latin typeface="Arial" charset="0"/>
                <a:ea typeface="ＭＳ Ｐゴシック" pitchFamily="-112" charset="-128"/>
              </a:rPr>
              <a:t>Compressed</a:t>
            </a:r>
          </a:p>
          <a:p>
            <a:pPr algn="ctr" eaLnBrk="0" hangingPunct="0"/>
            <a:r>
              <a:rPr lang="en-US" sz="1400" b="1" dirty="0">
                <a:solidFill>
                  <a:srgbClr val="333333"/>
                </a:solidFill>
                <a:latin typeface="Arial" charset="0"/>
                <a:ea typeface="ＭＳ Ｐゴシック" pitchFamily="-112" charset="-128"/>
              </a:rPr>
              <a:t>Audio</a:t>
            </a:r>
          </a:p>
        </p:txBody>
      </p:sp>
      <p:sp>
        <p:nvSpPr>
          <p:cNvPr id="11" name="AutoShape 38"/>
          <p:cNvSpPr>
            <a:spLocks noChangeArrowheads="1"/>
          </p:cNvSpPr>
          <p:nvPr/>
        </p:nvSpPr>
        <p:spPr bwMode="auto">
          <a:xfrm>
            <a:off x="381000" y="1682142"/>
            <a:ext cx="3962400" cy="658733"/>
          </a:xfrm>
          <a:prstGeom prst="rightArrow">
            <a:avLst>
              <a:gd name="adj1" fmla="val 38694"/>
              <a:gd name="adj2" fmla="val 96000"/>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endParaRPr lang="en-US" sz="2400" b="1" dirty="0">
              <a:solidFill>
                <a:srgbClr val="333333"/>
              </a:solidFill>
              <a:latin typeface="Tahoma" pitchFamily="-112" charset="0"/>
              <a:ea typeface="ＭＳ Ｐゴシック" pitchFamily="-112" charset="-128"/>
            </a:endParaRPr>
          </a:p>
        </p:txBody>
      </p:sp>
      <p:sp>
        <p:nvSpPr>
          <p:cNvPr id="18" name="AutoShape 41"/>
          <p:cNvSpPr>
            <a:spLocks noChangeArrowheads="1"/>
          </p:cNvSpPr>
          <p:nvPr/>
        </p:nvSpPr>
        <p:spPr bwMode="auto">
          <a:xfrm>
            <a:off x="4923160" y="1334415"/>
            <a:ext cx="3566150" cy="1176180"/>
          </a:xfrm>
          <a:prstGeom prst="rightArrow">
            <a:avLst>
              <a:gd name="adj1" fmla="val 38694"/>
              <a:gd name="adj2" fmla="val 44308"/>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endParaRPr lang="en-US" sz="2400" b="1">
              <a:solidFill>
                <a:srgbClr val="333333"/>
              </a:solidFill>
              <a:latin typeface="Tahoma" pitchFamily="-112" charset="0"/>
              <a:ea typeface="ＭＳ Ｐゴシック" pitchFamily="-112" charset="-128"/>
            </a:endParaRPr>
          </a:p>
        </p:txBody>
      </p:sp>
      <p:sp>
        <p:nvSpPr>
          <p:cNvPr id="19" name="AutoShape 43"/>
          <p:cNvSpPr>
            <a:spLocks noChangeArrowheads="1"/>
          </p:cNvSpPr>
          <p:nvPr/>
        </p:nvSpPr>
        <p:spPr bwMode="auto">
          <a:xfrm>
            <a:off x="6062347" y="1605841"/>
            <a:ext cx="2278374" cy="1085705"/>
          </a:xfrm>
          <a:custGeom>
            <a:avLst/>
            <a:gdLst>
              <a:gd name="G0" fmla="+- 18264 0 0"/>
              <a:gd name="G1" fmla="+- 2906 0 0"/>
              <a:gd name="G2" fmla="+- 12158 0 2906"/>
              <a:gd name="G3" fmla="+- G2 0 2906"/>
              <a:gd name="G4" fmla="*/ G3 32768 32059"/>
              <a:gd name="G5" fmla="*/ G4 1 2"/>
              <a:gd name="G6" fmla="+- 21600 0 18264"/>
              <a:gd name="G7" fmla="*/ G6 2906 6079"/>
              <a:gd name="G8" fmla="+- G7 18264 0"/>
              <a:gd name="T0" fmla="*/ 18264 w 21600"/>
              <a:gd name="T1" fmla="*/ 0 h 21600"/>
              <a:gd name="T2" fmla="*/ 18264 w 21600"/>
              <a:gd name="T3" fmla="*/ 12158 h 21600"/>
              <a:gd name="T4" fmla="*/ 3243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8264" y="0"/>
                </a:lnTo>
                <a:lnTo>
                  <a:pt x="18264" y="2906"/>
                </a:lnTo>
                <a:lnTo>
                  <a:pt x="12427" y="2906"/>
                </a:lnTo>
                <a:cubicBezTo>
                  <a:pt x="5564" y="2906"/>
                  <a:pt x="0" y="7048"/>
                  <a:pt x="0" y="12158"/>
                </a:cubicBezTo>
                <a:lnTo>
                  <a:pt x="0" y="21600"/>
                </a:lnTo>
                <a:lnTo>
                  <a:pt x="6486" y="21600"/>
                </a:lnTo>
                <a:lnTo>
                  <a:pt x="6486" y="12158"/>
                </a:lnTo>
                <a:cubicBezTo>
                  <a:pt x="6486" y="10553"/>
                  <a:pt x="9146" y="9252"/>
                  <a:pt x="12427" y="9252"/>
                </a:cubicBezTo>
                <a:lnTo>
                  <a:pt x="18264" y="9252"/>
                </a:lnTo>
                <a:lnTo>
                  <a:pt x="18264" y="12158"/>
                </a:lnTo>
                <a:close/>
              </a:path>
            </a:pathLst>
          </a:custGeom>
          <a:solidFill>
            <a:srgbClr val="FFFF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endParaRPr lang="en-US" sz="2400" b="1">
              <a:solidFill>
                <a:srgbClr val="333333"/>
              </a:solidFill>
              <a:latin typeface="Tahoma" pitchFamily="-112" charset="0"/>
              <a:ea typeface="ＭＳ Ｐゴシック" pitchFamily="-112" charset="-128"/>
            </a:endParaRPr>
          </a:p>
        </p:txBody>
      </p:sp>
      <p:sp>
        <p:nvSpPr>
          <p:cNvPr id="21" name="Rectangle 45"/>
          <p:cNvSpPr>
            <a:spLocks noChangeArrowheads="1"/>
          </p:cNvSpPr>
          <p:nvPr/>
        </p:nvSpPr>
        <p:spPr bwMode="auto">
          <a:xfrm>
            <a:off x="5814698" y="1470128"/>
            <a:ext cx="1733545" cy="859517"/>
          </a:xfrm>
          <a:prstGeom prst="rect">
            <a:avLst/>
          </a:prstGeom>
          <a:solidFill>
            <a:srgbClr val="333399"/>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eaLnBrk="0" hangingPunct="0"/>
            <a:r>
              <a:rPr lang="en-US" sz="1200" b="1" dirty="0">
                <a:solidFill>
                  <a:schemeClr val="bg1"/>
                </a:solidFill>
                <a:latin typeface="Arial" charset="0"/>
                <a:ea typeface="ＭＳ Ｐゴシック" pitchFamily="-112" charset="-128"/>
              </a:rPr>
              <a:t>Data Link Layer</a:t>
            </a:r>
          </a:p>
        </p:txBody>
      </p:sp>
      <p:sp>
        <p:nvSpPr>
          <p:cNvPr id="22" name="Text Box 46"/>
          <p:cNvSpPr txBox="1">
            <a:spLocks noChangeArrowheads="1"/>
          </p:cNvSpPr>
          <p:nvPr/>
        </p:nvSpPr>
        <p:spPr bwMode="auto">
          <a:xfrm>
            <a:off x="5272640" y="1783964"/>
            <a:ext cx="321563" cy="307777"/>
          </a:xfrm>
          <a:prstGeom prst="rect">
            <a:avLst/>
          </a:prstGeom>
          <a:noFill/>
          <a:ln w="9525" algn="ctr">
            <a:noFill/>
            <a:miter lim="800000"/>
            <a:headEnd/>
            <a:tailEnd/>
          </a:ln>
          <a:effectLst/>
        </p:spPr>
        <p:txBody>
          <a:bodyPr wrap="none" lIns="45720" rIns="45720">
            <a:spAutoFit/>
          </a:bodyPr>
          <a:lstStyle/>
          <a:p>
            <a:pPr algn="ctr" eaLnBrk="0" hangingPunct="0"/>
            <a:r>
              <a:rPr lang="en-US" sz="1400" b="1" dirty="0">
                <a:solidFill>
                  <a:srgbClr val="333333"/>
                </a:solidFill>
                <a:latin typeface="Arial" charset="0"/>
                <a:ea typeface="ＭＳ Ｐゴシック" pitchFamily="-112" charset="-128"/>
              </a:rPr>
              <a:t>TX</a:t>
            </a:r>
          </a:p>
        </p:txBody>
      </p:sp>
      <p:sp>
        <p:nvSpPr>
          <p:cNvPr id="23" name="Text Box 47"/>
          <p:cNvSpPr txBox="1">
            <a:spLocks noChangeArrowheads="1"/>
          </p:cNvSpPr>
          <p:nvPr/>
        </p:nvSpPr>
        <p:spPr bwMode="auto">
          <a:xfrm>
            <a:off x="6252301" y="2420120"/>
            <a:ext cx="342402" cy="307777"/>
          </a:xfrm>
          <a:prstGeom prst="rect">
            <a:avLst/>
          </a:prstGeom>
          <a:noFill/>
          <a:ln w="9525" algn="ctr">
            <a:noFill/>
            <a:miter lim="800000"/>
            <a:headEnd/>
            <a:tailEnd/>
          </a:ln>
          <a:effectLst/>
        </p:spPr>
        <p:txBody>
          <a:bodyPr wrap="none" lIns="45720" rIns="45720">
            <a:spAutoFit/>
          </a:bodyPr>
          <a:lstStyle/>
          <a:p>
            <a:pPr algn="ctr" eaLnBrk="0" hangingPunct="0"/>
            <a:r>
              <a:rPr lang="en-US" sz="1400" b="1" dirty="0">
                <a:solidFill>
                  <a:srgbClr val="333333"/>
                </a:solidFill>
                <a:latin typeface="Arial" charset="0"/>
                <a:ea typeface="ＭＳ Ｐゴシック" pitchFamily="-112" charset="-128"/>
              </a:rPr>
              <a:t>RX</a:t>
            </a:r>
          </a:p>
        </p:txBody>
      </p:sp>
      <p:sp>
        <p:nvSpPr>
          <p:cNvPr id="24" name="Text Box 48"/>
          <p:cNvSpPr txBox="1">
            <a:spLocks noChangeArrowheads="1"/>
          </p:cNvSpPr>
          <p:nvPr/>
        </p:nvSpPr>
        <p:spPr bwMode="auto">
          <a:xfrm>
            <a:off x="7796141" y="1761345"/>
            <a:ext cx="462627" cy="307777"/>
          </a:xfrm>
          <a:prstGeom prst="rect">
            <a:avLst/>
          </a:prstGeom>
          <a:noFill/>
          <a:ln w="9525" algn="ctr">
            <a:noFill/>
            <a:miter lim="800000"/>
            <a:headEnd/>
            <a:tailEnd/>
          </a:ln>
          <a:effectLst/>
        </p:spPr>
        <p:txBody>
          <a:bodyPr wrap="none" lIns="45720" rIns="45720">
            <a:spAutoFit/>
          </a:bodyPr>
          <a:lstStyle/>
          <a:p>
            <a:pPr algn="ctr" eaLnBrk="0" hangingPunct="0"/>
            <a:r>
              <a:rPr lang="en-US" sz="1400" b="1" dirty="0">
                <a:solidFill>
                  <a:srgbClr val="333333"/>
                </a:solidFill>
                <a:latin typeface="Arial" charset="0"/>
                <a:ea typeface="ＭＳ Ｐゴシック" pitchFamily="-112" charset="-128"/>
              </a:rPr>
              <a:t>PHY</a:t>
            </a:r>
          </a:p>
        </p:txBody>
      </p:sp>
      <p:grpSp>
        <p:nvGrpSpPr>
          <p:cNvPr id="27" name="Group 26"/>
          <p:cNvGrpSpPr/>
          <p:nvPr/>
        </p:nvGrpSpPr>
        <p:grpSpPr>
          <a:xfrm>
            <a:off x="769905" y="5440012"/>
            <a:ext cx="7628705" cy="707886"/>
            <a:chOff x="769905" y="5387655"/>
            <a:chExt cx="7628705" cy="707886"/>
          </a:xfrm>
        </p:grpSpPr>
        <p:sp>
          <p:nvSpPr>
            <p:cNvPr id="25" name="TextBox 24"/>
            <p:cNvSpPr txBox="1"/>
            <p:nvPr/>
          </p:nvSpPr>
          <p:spPr>
            <a:xfrm>
              <a:off x="769905" y="5387655"/>
              <a:ext cx="3268695" cy="70788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000" b="1" dirty="0" smtClean="0">
                  <a:solidFill>
                    <a:schemeClr val="bg1"/>
                  </a:solidFill>
                  <a:latin typeface="Arial" pitchFamily="34" charset="0"/>
                  <a:cs typeface="Arial" pitchFamily="34" charset="0"/>
                </a:rPr>
                <a:t>Sequential data streams</a:t>
              </a:r>
              <a:br>
                <a:rPr lang="en-US" sz="2000" b="1" dirty="0" smtClean="0">
                  <a:solidFill>
                    <a:schemeClr val="bg1"/>
                  </a:solidFill>
                  <a:latin typeface="Arial" pitchFamily="34" charset="0"/>
                  <a:cs typeface="Arial" pitchFamily="34" charset="0"/>
                </a:rPr>
              </a:br>
              <a:r>
                <a:rPr lang="en-US" sz="2000" b="1" i="1" dirty="0" smtClean="0">
                  <a:solidFill>
                    <a:schemeClr val="bg1"/>
                  </a:solidFill>
                  <a:latin typeface="Arial" pitchFamily="34" charset="0"/>
                  <a:cs typeface="Arial" pitchFamily="34" charset="0"/>
                </a:rPr>
                <a:t>1x </a:t>
              </a:r>
              <a:r>
                <a:rPr lang="en-US" sz="2000" b="1" dirty="0" smtClean="0">
                  <a:solidFill>
                    <a:schemeClr val="bg1"/>
                  </a:solidFill>
                  <a:latin typeface="Arial" pitchFamily="34" charset="0"/>
                  <a:cs typeface="Arial" pitchFamily="34" charset="0"/>
                </a:rPr>
                <a:t>number of bugs</a:t>
              </a:r>
            </a:p>
          </p:txBody>
        </p:sp>
        <p:sp>
          <p:nvSpPr>
            <p:cNvPr id="26" name="TextBox 25"/>
            <p:cNvSpPr txBox="1"/>
            <p:nvPr/>
          </p:nvSpPr>
          <p:spPr>
            <a:xfrm>
              <a:off x="5179459" y="5387655"/>
              <a:ext cx="3219151" cy="70788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000" b="1" dirty="0" smtClean="0">
                  <a:solidFill>
                    <a:schemeClr val="bg1"/>
                  </a:solidFill>
                  <a:latin typeface="Arial" pitchFamily="34" charset="0"/>
                  <a:cs typeface="Arial" pitchFamily="34" charset="0"/>
                </a:rPr>
                <a:t>Concurrent data streams</a:t>
              </a:r>
              <a:br>
                <a:rPr lang="en-US" sz="2000" b="1" dirty="0" smtClean="0">
                  <a:solidFill>
                    <a:schemeClr val="bg1"/>
                  </a:solidFill>
                  <a:latin typeface="Arial" pitchFamily="34" charset="0"/>
                  <a:cs typeface="Arial" pitchFamily="34" charset="0"/>
                </a:rPr>
              </a:br>
              <a:r>
                <a:rPr lang="en-US" sz="2000" b="1" i="1" dirty="0" smtClean="0">
                  <a:solidFill>
                    <a:schemeClr val="bg1"/>
                  </a:solidFill>
                  <a:latin typeface="Arial" pitchFamily="34" charset="0"/>
                  <a:cs typeface="Arial" pitchFamily="34" charset="0"/>
                </a:rPr>
                <a:t>5x</a:t>
              </a:r>
              <a:r>
                <a:rPr lang="en-US" sz="2000" b="1" dirty="0" smtClean="0">
                  <a:solidFill>
                    <a:schemeClr val="bg1"/>
                  </a:solidFill>
                  <a:latin typeface="Arial" pitchFamily="34" charset="0"/>
                  <a:cs typeface="Arial" pitchFamily="34" charset="0"/>
                </a:rPr>
                <a:t> number of bugs</a:t>
              </a:r>
            </a:p>
          </p:txBody>
        </p:sp>
      </p:grpSp>
      <p:sp>
        <p:nvSpPr>
          <p:cNvPr id="12" name="Rectangle 33"/>
          <p:cNvSpPr>
            <a:spLocks noChangeArrowheads="1"/>
          </p:cNvSpPr>
          <p:nvPr/>
        </p:nvSpPr>
        <p:spPr bwMode="auto">
          <a:xfrm>
            <a:off x="685800" y="1751444"/>
            <a:ext cx="1038889" cy="548945"/>
          </a:xfrm>
          <a:prstGeom prst="rect">
            <a:avLst/>
          </a:prstGeom>
          <a:solidFill>
            <a:schemeClr val="accent2"/>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eaLnBrk="0" hangingPunct="0"/>
            <a:r>
              <a:rPr lang="en-US" sz="1200" b="1" dirty="0" smtClean="0">
                <a:solidFill>
                  <a:schemeClr val="bg1"/>
                </a:solidFill>
                <a:latin typeface="Arial" charset="0"/>
                <a:ea typeface="ＭＳ Ｐゴシック" pitchFamily="-112" charset="-128"/>
              </a:rPr>
              <a:t>Encoder</a:t>
            </a:r>
            <a:endParaRPr lang="en-US" sz="1200" b="1" dirty="0">
              <a:solidFill>
                <a:schemeClr val="bg1"/>
              </a:solidFill>
              <a:latin typeface="Arial" charset="0"/>
              <a:ea typeface="ＭＳ Ｐゴシック" pitchFamily="-112" charset="-128"/>
            </a:endParaRPr>
          </a:p>
        </p:txBody>
      </p:sp>
      <p:sp>
        <p:nvSpPr>
          <p:cNvPr id="13" name="Rectangle 34"/>
          <p:cNvSpPr>
            <a:spLocks noChangeArrowheads="1"/>
          </p:cNvSpPr>
          <p:nvPr/>
        </p:nvSpPr>
        <p:spPr bwMode="auto">
          <a:xfrm>
            <a:off x="2438400" y="1751444"/>
            <a:ext cx="1038889" cy="548945"/>
          </a:xfrm>
          <a:prstGeom prst="rect">
            <a:avLst/>
          </a:prstGeom>
          <a:solidFill>
            <a:schemeClr val="accent2"/>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45720" rIns="45720" anchor="ctr"/>
          <a:lstStyle/>
          <a:p>
            <a:pPr algn="ctr" eaLnBrk="0" hangingPunct="0"/>
            <a:r>
              <a:rPr lang="en-US" sz="1200" b="1" dirty="0" smtClean="0">
                <a:solidFill>
                  <a:schemeClr val="bg1"/>
                </a:solidFill>
                <a:latin typeface="Arial" charset="0"/>
                <a:ea typeface="ＭＳ Ｐゴシック" pitchFamily="-112" charset="-128"/>
              </a:rPr>
              <a:t>Decoder</a:t>
            </a:r>
            <a:endParaRPr lang="en-US" sz="1200" b="1" dirty="0">
              <a:solidFill>
                <a:schemeClr val="bg1"/>
              </a:solidFill>
              <a:latin typeface="Arial" charset="0"/>
              <a:ea typeface="ＭＳ Ｐゴシック" pitchFamily="-112" charset="-128"/>
            </a:endParaRPr>
          </a:p>
        </p:txBody>
      </p:sp>
      <p:sp>
        <p:nvSpPr>
          <p:cNvPr id="30" name="Footer Placeholder 29"/>
          <p:cNvSpPr>
            <a:spLocks noGrp="1"/>
          </p:cNvSpPr>
          <p:nvPr>
            <p:ph type="ftr" sz="quarter" idx="10"/>
          </p:nvPr>
        </p:nvSpPr>
        <p:spPr/>
        <p:txBody>
          <a:bodyPr/>
          <a:lstStyle/>
          <a:p>
            <a:pPr>
              <a:defRPr/>
            </a:pPr>
            <a:r>
              <a:rPr lang="en-US" smtClean="0"/>
              <a:t>HF, MemoCODE, 2013</a:t>
            </a:r>
            <a:endParaRPr lang="en-US" dirty="0"/>
          </a:p>
        </p:txBody>
      </p:sp>
      <p:sp>
        <p:nvSpPr>
          <p:cNvPr id="31" name="Slide Number Placeholder 30"/>
          <p:cNvSpPr>
            <a:spLocks noGrp="1"/>
          </p:cNvSpPr>
          <p:nvPr>
            <p:ph type="sldNum" sz="quarter" idx="11"/>
          </p:nvPr>
        </p:nvSpPr>
        <p:spPr/>
        <p:txBody>
          <a:bodyPr/>
          <a:lstStyle/>
          <a:p>
            <a:fld id="{B4689765-5485-4130-8525-AA8B12692EFF}" type="slidenum">
              <a:rPr lang="en-US" smtClean="0"/>
              <a:pPr/>
              <a:t>23</a:t>
            </a:fld>
            <a:endParaRPr lang="en-US"/>
          </a:p>
        </p:txBody>
      </p:sp>
      <p:sp>
        <p:nvSpPr>
          <p:cNvPr id="32" name="Rectangle 31"/>
          <p:cNvSpPr/>
          <p:nvPr/>
        </p:nvSpPr>
        <p:spPr>
          <a:xfrm>
            <a:off x="1676400" y="6290846"/>
            <a:ext cx="4572000" cy="338554"/>
          </a:xfrm>
          <a:prstGeom prst="rect">
            <a:avLst/>
          </a:prstGeom>
        </p:spPr>
        <p:txBody>
          <a:bodyPr>
            <a:spAutoFit/>
          </a:bodyPr>
          <a:lstStyle/>
          <a:p>
            <a:pPr algn="ctr"/>
            <a:r>
              <a:rPr lang="en-US" sz="1600" b="1" i="1" dirty="0">
                <a:solidFill>
                  <a:srgbClr val="333333"/>
                </a:solidFill>
              </a:rPr>
              <a:t>-</a:t>
            </a:r>
            <a:r>
              <a:rPr lang="en-US" sz="1600" dirty="0">
                <a:solidFill>
                  <a:srgbClr val="333333"/>
                </a:solidFill>
                <a:latin typeface="Arial" pitchFamily="34" charset="0"/>
                <a:cs typeface="Arial" pitchFamily="34" charset="0"/>
              </a:rPr>
              <a:t>Ted </a:t>
            </a:r>
            <a:r>
              <a:rPr lang="en-US" sz="1600" dirty="0" err="1">
                <a:solidFill>
                  <a:srgbClr val="333333"/>
                </a:solidFill>
                <a:latin typeface="Arial" pitchFamily="34" charset="0"/>
                <a:cs typeface="Arial" pitchFamily="34" charset="0"/>
              </a:rPr>
              <a:t>Scardamalia</a:t>
            </a:r>
            <a:r>
              <a:rPr lang="en-US" sz="1600" dirty="0">
                <a:solidFill>
                  <a:srgbClr val="333333"/>
                </a:solidFill>
                <a:latin typeface="Arial" pitchFamily="34" charset="0"/>
                <a:cs typeface="Arial" pitchFamily="34" charset="0"/>
              </a:rPr>
              <a:t>, </a:t>
            </a:r>
            <a:r>
              <a:rPr lang="en-US" sz="1600" dirty="0" smtClean="0">
                <a:solidFill>
                  <a:srgbClr val="333333"/>
                </a:solidFill>
                <a:latin typeface="Arial" pitchFamily="34" charset="0"/>
                <a:cs typeface="Arial" pitchFamily="34" charset="0"/>
              </a:rPr>
              <a:t>internal IBM </a:t>
            </a:r>
            <a:r>
              <a:rPr lang="en-US" sz="1600" dirty="0">
                <a:solidFill>
                  <a:srgbClr val="333333"/>
                </a:solidFill>
                <a:latin typeface="Arial" pitchFamily="34" charset="0"/>
                <a:cs typeface="Arial" pitchFamily="34" charset="0"/>
              </a:rPr>
              <a:t>study</a:t>
            </a:r>
            <a:endParaRPr lang="en-US" sz="2000" dirty="0">
              <a:solidFill>
                <a:srgbClr val="333333"/>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087825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53" name="Group 37"/>
          <p:cNvGrpSpPr>
            <a:grpSpLocks/>
          </p:cNvGrpSpPr>
          <p:nvPr/>
        </p:nvGrpSpPr>
        <p:grpSpPr bwMode="auto">
          <a:xfrm>
            <a:off x="3609975" y="433388"/>
            <a:ext cx="498475" cy="5632450"/>
            <a:chOff x="2513" y="244"/>
            <a:chExt cx="314" cy="3548"/>
          </a:xfrm>
        </p:grpSpPr>
        <p:sp>
          <p:nvSpPr>
            <p:cNvPr id="86054" name="Rectangle 38"/>
            <p:cNvSpPr>
              <a:spLocks noChangeArrowheads="1"/>
            </p:cNvSpPr>
            <p:nvPr/>
          </p:nvSpPr>
          <p:spPr bwMode="auto">
            <a:xfrm>
              <a:off x="2516" y="3619"/>
              <a:ext cx="288" cy="173"/>
            </a:xfrm>
            <a:prstGeom prst="rect">
              <a:avLst/>
            </a:prstGeom>
            <a:solidFill>
              <a:schemeClr val="folHlink"/>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55" name="Rectangle 39"/>
            <p:cNvSpPr>
              <a:spLocks noChangeArrowheads="1"/>
            </p:cNvSpPr>
            <p:nvPr/>
          </p:nvSpPr>
          <p:spPr bwMode="auto">
            <a:xfrm>
              <a:off x="2516" y="3389"/>
              <a:ext cx="288" cy="173"/>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56" name="Rectangle 40"/>
            <p:cNvSpPr>
              <a:spLocks noChangeArrowheads="1"/>
            </p:cNvSpPr>
            <p:nvPr/>
          </p:nvSpPr>
          <p:spPr bwMode="auto">
            <a:xfrm>
              <a:off x="2513" y="3168"/>
              <a:ext cx="288" cy="173"/>
            </a:xfrm>
            <a:prstGeom prst="rect">
              <a:avLst/>
            </a:prstGeom>
            <a:solidFill>
              <a:schemeClr val="folHlink"/>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57" name="Rectangle 41"/>
            <p:cNvSpPr>
              <a:spLocks noChangeArrowheads="1"/>
            </p:cNvSpPr>
            <p:nvPr/>
          </p:nvSpPr>
          <p:spPr bwMode="auto">
            <a:xfrm>
              <a:off x="2523" y="2938"/>
              <a:ext cx="288" cy="173"/>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58" name="Rectangle 42"/>
            <p:cNvSpPr>
              <a:spLocks noChangeArrowheads="1"/>
            </p:cNvSpPr>
            <p:nvPr/>
          </p:nvSpPr>
          <p:spPr bwMode="auto">
            <a:xfrm>
              <a:off x="2522" y="2725"/>
              <a:ext cx="288" cy="173"/>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59" name="Rectangle 43"/>
            <p:cNvSpPr>
              <a:spLocks noChangeArrowheads="1"/>
            </p:cNvSpPr>
            <p:nvPr/>
          </p:nvSpPr>
          <p:spPr bwMode="auto">
            <a:xfrm>
              <a:off x="2522" y="2495"/>
              <a:ext cx="288" cy="173"/>
            </a:xfrm>
            <a:prstGeom prst="rect">
              <a:avLst/>
            </a:prstGeom>
            <a:solidFill>
              <a:srgbClr val="FF00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0" name="Rectangle 44"/>
            <p:cNvSpPr>
              <a:spLocks noChangeArrowheads="1"/>
            </p:cNvSpPr>
            <p:nvPr/>
          </p:nvSpPr>
          <p:spPr bwMode="auto">
            <a:xfrm>
              <a:off x="2519" y="2274"/>
              <a:ext cx="288" cy="173"/>
            </a:xfrm>
            <a:prstGeom prst="rect">
              <a:avLst/>
            </a:prstGeom>
            <a:solidFill>
              <a:schemeClr val="folHlink"/>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1" name="Rectangle 45"/>
            <p:cNvSpPr>
              <a:spLocks noChangeArrowheads="1"/>
            </p:cNvSpPr>
            <p:nvPr/>
          </p:nvSpPr>
          <p:spPr bwMode="auto">
            <a:xfrm>
              <a:off x="2529" y="2044"/>
              <a:ext cx="288" cy="173"/>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2" name="Rectangle 46"/>
            <p:cNvSpPr>
              <a:spLocks noChangeArrowheads="1"/>
            </p:cNvSpPr>
            <p:nvPr/>
          </p:nvSpPr>
          <p:spPr bwMode="auto">
            <a:xfrm>
              <a:off x="2522" y="1805"/>
              <a:ext cx="288" cy="173"/>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3" name="Rectangle 47"/>
            <p:cNvSpPr>
              <a:spLocks noChangeArrowheads="1"/>
            </p:cNvSpPr>
            <p:nvPr/>
          </p:nvSpPr>
          <p:spPr bwMode="auto">
            <a:xfrm>
              <a:off x="2522" y="1575"/>
              <a:ext cx="288" cy="173"/>
            </a:xfrm>
            <a:prstGeom prst="rect">
              <a:avLst/>
            </a:prstGeom>
            <a:solidFill>
              <a:srgbClr val="FF00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4" name="Rectangle 48"/>
            <p:cNvSpPr>
              <a:spLocks noChangeArrowheads="1"/>
            </p:cNvSpPr>
            <p:nvPr/>
          </p:nvSpPr>
          <p:spPr bwMode="auto">
            <a:xfrm>
              <a:off x="2519" y="1354"/>
              <a:ext cx="288" cy="173"/>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5" name="Rectangle 49"/>
            <p:cNvSpPr>
              <a:spLocks noChangeArrowheads="1"/>
            </p:cNvSpPr>
            <p:nvPr/>
          </p:nvSpPr>
          <p:spPr bwMode="auto">
            <a:xfrm>
              <a:off x="2529" y="1124"/>
              <a:ext cx="288" cy="173"/>
            </a:xfrm>
            <a:prstGeom prst="rect">
              <a:avLst/>
            </a:prstGeom>
            <a:solidFill>
              <a:srgbClr val="FF00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6" name="Rectangle 50"/>
            <p:cNvSpPr>
              <a:spLocks noChangeArrowheads="1"/>
            </p:cNvSpPr>
            <p:nvPr/>
          </p:nvSpPr>
          <p:spPr bwMode="auto">
            <a:xfrm>
              <a:off x="2532" y="925"/>
              <a:ext cx="288" cy="173"/>
            </a:xfrm>
            <a:prstGeom prst="rect">
              <a:avLst/>
            </a:prstGeom>
            <a:solidFill>
              <a:schemeClr val="folHlink"/>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7" name="Rectangle 51"/>
            <p:cNvSpPr>
              <a:spLocks noChangeArrowheads="1"/>
            </p:cNvSpPr>
            <p:nvPr/>
          </p:nvSpPr>
          <p:spPr bwMode="auto">
            <a:xfrm>
              <a:off x="2532" y="695"/>
              <a:ext cx="288" cy="173"/>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8" name="Rectangle 52"/>
            <p:cNvSpPr>
              <a:spLocks noChangeArrowheads="1"/>
            </p:cNvSpPr>
            <p:nvPr/>
          </p:nvSpPr>
          <p:spPr bwMode="auto">
            <a:xfrm>
              <a:off x="2529" y="474"/>
              <a:ext cx="288" cy="173"/>
            </a:xfrm>
            <a:prstGeom prst="rect">
              <a:avLst/>
            </a:prstGeom>
            <a:solidFill>
              <a:schemeClr val="folHlink"/>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69" name="Rectangle 53"/>
            <p:cNvSpPr>
              <a:spLocks noChangeArrowheads="1"/>
            </p:cNvSpPr>
            <p:nvPr/>
          </p:nvSpPr>
          <p:spPr bwMode="auto">
            <a:xfrm>
              <a:off x="2539" y="244"/>
              <a:ext cx="288" cy="173"/>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grpSp>
      <p:grpSp>
        <p:nvGrpSpPr>
          <p:cNvPr id="86018" name="Group 2"/>
          <p:cNvGrpSpPr>
            <a:grpSpLocks/>
          </p:cNvGrpSpPr>
          <p:nvPr/>
        </p:nvGrpSpPr>
        <p:grpSpPr bwMode="auto">
          <a:xfrm>
            <a:off x="7069138" y="3719513"/>
            <a:ext cx="2043112" cy="388937"/>
            <a:chOff x="4299" y="3894"/>
            <a:chExt cx="1287" cy="245"/>
          </a:xfrm>
        </p:grpSpPr>
        <p:sp>
          <p:nvSpPr>
            <p:cNvPr id="86019" name="Rectangle 3"/>
            <p:cNvSpPr>
              <a:spLocks noChangeArrowheads="1"/>
            </p:cNvSpPr>
            <p:nvPr/>
          </p:nvSpPr>
          <p:spPr bwMode="auto">
            <a:xfrm>
              <a:off x="4299" y="3904"/>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20" name="Rectangle 4"/>
            <p:cNvSpPr>
              <a:spLocks noChangeArrowheads="1"/>
            </p:cNvSpPr>
            <p:nvPr/>
          </p:nvSpPr>
          <p:spPr bwMode="auto">
            <a:xfrm>
              <a:off x="4533" y="3898"/>
              <a:ext cx="173" cy="231"/>
            </a:xfrm>
            <a:prstGeom prst="rect">
              <a:avLst/>
            </a:prstGeom>
            <a:solidFill>
              <a:srgbClr val="FFFF00"/>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21" name="Rectangle 5"/>
            <p:cNvSpPr>
              <a:spLocks noChangeArrowheads="1"/>
            </p:cNvSpPr>
            <p:nvPr/>
          </p:nvSpPr>
          <p:spPr bwMode="auto">
            <a:xfrm>
              <a:off x="4759" y="3904"/>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22" name="Rectangle 6"/>
            <p:cNvSpPr>
              <a:spLocks noChangeArrowheads="1"/>
            </p:cNvSpPr>
            <p:nvPr/>
          </p:nvSpPr>
          <p:spPr bwMode="auto">
            <a:xfrm>
              <a:off x="4979" y="3894"/>
              <a:ext cx="173" cy="231"/>
            </a:xfrm>
            <a:prstGeom prst="rect">
              <a:avLst/>
            </a:prstGeom>
            <a:solidFill>
              <a:schemeClr val="folHlink"/>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23" name="Rectangle 7"/>
            <p:cNvSpPr>
              <a:spLocks noChangeArrowheads="1"/>
            </p:cNvSpPr>
            <p:nvPr/>
          </p:nvSpPr>
          <p:spPr bwMode="auto">
            <a:xfrm>
              <a:off x="5205" y="3900"/>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24" name="Rectangle 8"/>
            <p:cNvSpPr>
              <a:spLocks noChangeArrowheads="1"/>
            </p:cNvSpPr>
            <p:nvPr/>
          </p:nvSpPr>
          <p:spPr bwMode="auto">
            <a:xfrm>
              <a:off x="5413" y="3908"/>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grpSp>
      <p:sp>
        <p:nvSpPr>
          <p:cNvPr id="86025" name="Rectangle 9"/>
          <p:cNvSpPr>
            <a:spLocks noChangeArrowheads="1"/>
          </p:cNvSpPr>
          <p:nvPr/>
        </p:nvSpPr>
        <p:spPr bwMode="auto">
          <a:xfrm>
            <a:off x="14288" y="3505200"/>
            <a:ext cx="7162800" cy="1155700"/>
          </a:xfrm>
          <a:prstGeom prst="rect">
            <a:avLst/>
          </a:prstGeom>
          <a:solidFill>
            <a:schemeClr val="bg1"/>
          </a:solidFill>
          <a:ln w="9525">
            <a:solidFill>
              <a:schemeClr val="bg1"/>
            </a:solidFill>
            <a:miter lim="800000"/>
            <a:headEnd/>
            <a:tailEnd/>
          </a:ln>
          <a:effectLst/>
        </p:spPr>
        <p:txBody>
          <a:bodyPr wrap="none" anchor="ctr"/>
          <a:lstStyle/>
          <a:p>
            <a:endParaRPr lang="en-US">
              <a:solidFill>
                <a:srgbClr val="333333"/>
              </a:solidFill>
              <a:ea typeface="ＭＳ Ｐゴシック"/>
            </a:endParaRPr>
          </a:p>
        </p:txBody>
      </p:sp>
      <p:grpSp>
        <p:nvGrpSpPr>
          <p:cNvPr id="86026" name="Group 10"/>
          <p:cNvGrpSpPr>
            <a:grpSpLocks/>
          </p:cNvGrpSpPr>
          <p:nvPr/>
        </p:nvGrpSpPr>
        <p:grpSpPr bwMode="auto">
          <a:xfrm>
            <a:off x="117475" y="2271713"/>
            <a:ext cx="8802688" cy="398462"/>
            <a:chOff x="144" y="711"/>
            <a:chExt cx="5545" cy="251"/>
          </a:xfrm>
        </p:grpSpPr>
        <p:sp>
          <p:nvSpPr>
            <p:cNvPr id="86027" name="Rectangle 11"/>
            <p:cNvSpPr>
              <a:spLocks noChangeArrowheads="1"/>
            </p:cNvSpPr>
            <p:nvPr/>
          </p:nvSpPr>
          <p:spPr bwMode="auto">
            <a:xfrm>
              <a:off x="144" y="719"/>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28" name="Rectangle 12"/>
            <p:cNvSpPr>
              <a:spLocks noChangeArrowheads="1"/>
            </p:cNvSpPr>
            <p:nvPr/>
          </p:nvSpPr>
          <p:spPr bwMode="auto">
            <a:xfrm>
              <a:off x="370" y="725"/>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29" name="Rectangle 13"/>
            <p:cNvSpPr>
              <a:spLocks noChangeArrowheads="1"/>
            </p:cNvSpPr>
            <p:nvPr/>
          </p:nvSpPr>
          <p:spPr bwMode="auto">
            <a:xfrm>
              <a:off x="590" y="715"/>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0" name="Rectangle 14"/>
            <p:cNvSpPr>
              <a:spLocks noChangeArrowheads="1"/>
            </p:cNvSpPr>
            <p:nvPr/>
          </p:nvSpPr>
          <p:spPr bwMode="auto">
            <a:xfrm>
              <a:off x="816" y="721"/>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1" name="Rectangle 15"/>
            <p:cNvSpPr>
              <a:spLocks noChangeArrowheads="1"/>
            </p:cNvSpPr>
            <p:nvPr/>
          </p:nvSpPr>
          <p:spPr bwMode="auto">
            <a:xfrm>
              <a:off x="1050" y="715"/>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2" name="Rectangle 16"/>
            <p:cNvSpPr>
              <a:spLocks noChangeArrowheads="1"/>
            </p:cNvSpPr>
            <p:nvPr/>
          </p:nvSpPr>
          <p:spPr bwMode="auto">
            <a:xfrm>
              <a:off x="1276" y="721"/>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3" name="Rectangle 17"/>
            <p:cNvSpPr>
              <a:spLocks noChangeArrowheads="1"/>
            </p:cNvSpPr>
            <p:nvPr/>
          </p:nvSpPr>
          <p:spPr bwMode="auto">
            <a:xfrm>
              <a:off x="1496" y="711"/>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4" name="Rectangle 18"/>
            <p:cNvSpPr>
              <a:spLocks noChangeArrowheads="1"/>
            </p:cNvSpPr>
            <p:nvPr/>
          </p:nvSpPr>
          <p:spPr bwMode="auto">
            <a:xfrm>
              <a:off x="1722" y="717"/>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5" name="Rectangle 19"/>
            <p:cNvSpPr>
              <a:spLocks noChangeArrowheads="1"/>
            </p:cNvSpPr>
            <p:nvPr/>
          </p:nvSpPr>
          <p:spPr bwMode="auto">
            <a:xfrm>
              <a:off x="1930" y="725"/>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6" name="Rectangle 20"/>
            <p:cNvSpPr>
              <a:spLocks noChangeArrowheads="1"/>
            </p:cNvSpPr>
            <p:nvPr/>
          </p:nvSpPr>
          <p:spPr bwMode="auto">
            <a:xfrm>
              <a:off x="2156" y="731"/>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7" name="Rectangle 21"/>
            <p:cNvSpPr>
              <a:spLocks noChangeArrowheads="1"/>
            </p:cNvSpPr>
            <p:nvPr/>
          </p:nvSpPr>
          <p:spPr bwMode="auto">
            <a:xfrm>
              <a:off x="2376" y="721"/>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8" name="Rectangle 22"/>
            <p:cNvSpPr>
              <a:spLocks noChangeArrowheads="1"/>
            </p:cNvSpPr>
            <p:nvPr/>
          </p:nvSpPr>
          <p:spPr bwMode="auto">
            <a:xfrm>
              <a:off x="2602" y="727"/>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39" name="Rectangle 23"/>
            <p:cNvSpPr>
              <a:spLocks noChangeArrowheads="1"/>
            </p:cNvSpPr>
            <p:nvPr/>
          </p:nvSpPr>
          <p:spPr bwMode="auto">
            <a:xfrm>
              <a:off x="2836" y="721"/>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0" name="Rectangle 24"/>
            <p:cNvSpPr>
              <a:spLocks noChangeArrowheads="1"/>
            </p:cNvSpPr>
            <p:nvPr/>
          </p:nvSpPr>
          <p:spPr bwMode="auto">
            <a:xfrm>
              <a:off x="3062" y="727"/>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1" name="Rectangle 25"/>
            <p:cNvSpPr>
              <a:spLocks noChangeArrowheads="1"/>
            </p:cNvSpPr>
            <p:nvPr/>
          </p:nvSpPr>
          <p:spPr bwMode="auto">
            <a:xfrm>
              <a:off x="3282" y="717"/>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2" name="Rectangle 26"/>
            <p:cNvSpPr>
              <a:spLocks noChangeArrowheads="1"/>
            </p:cNvSpPr>
            <p:nvPr/>
          </p:nvSpPr>
          <p:spPr bwMode="auto">
            <a:xfrm>
              <a:off x="3508" y="723"/>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3" name="Rectangle 27"/>
            <p:cNvSpPr>
              <a:spLocks noChangeArrowheads="1"/>
            </p:cNvSpPr>
            <p:nvPr/>
          </p:nvSpPr>
          <p:spPr bwMode="auto">
            <a:xfrm>
              <a:off x="3730" y="725"/>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4" name="Rectangle 28"/>
            <p:cNvSpPr>
              <a:spLocks noChangeArrowheads="1"/>
            </p:cNvSpPr>
            <p:nvPr/>
          </p:nvSpPr>
          <p:spPr bwMode="auto">
            <a:xfrm>
              <a:off x="3956" y="731"/>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5" name="Rectangle 29"/>
            <p:cNvSpPr>
              <a:spLocks noChangeArrowheads="1"/>
            </p:cNvSpPr>
            <p:nvPr/>
          </p:nvSpPr>
          <p:spPr bwMode="auto">
            <a:xfrm>
              <a:off x="4176" y="721"/>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6" name="Rectangle 30"/>
            <p:cNvSpPr>
              <a:spLocks noChangeArrowheads="1"/>
            </p:cNvSpPr>
            <p:nvPr/>
          </p:nvSpPr>
          <p:spPr bwMode="auto">
            <a:xfrm>
              <a:off x="4402" y="727"/>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7" name="Rectangle 31"/>
            <p:cNvSpPr>
              <a:spLocks noChangeArrowheads="1"/>
            </p:cNvSpPr>
            <p:nvPr/>
          </p:nvSpPr>
          <p:spPr bwMode="auto">
            <a:xfrm>
              <a:off x="4636" y="721"/>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8" name="Rectangle 32"/>
            <p:cNvSpPr>
              <a:spLocks noChangeArrowheads="1"/>
            </p:cNvSpPr>
            <p:nvPr/>
          </p:nvSpPr>
          <p:spPr bwMode="auto">
            <a:xfrm>
              <a:off x="4862" y="727"/>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49" name="Rectangle 33"/>
            <p:cNvSpPr>
              <a:spLocks noChangeArrowheads="1"/>
            </p:cNvSpPr>
            <p:nvPr/>
          </p:nvSpPr>
          <p:spPr bwMode="auto">
            <a:xfrm>
              <a:off x="5082" y="717"/>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50" name="Rectangle 34"/>
            <p:cNvSpPr>
              <a:spLocks noChangeArrowheads="1"/>
            </p:cNvSpPr>
            <p:nvPr/>
          </p:nvSpPr>
          <p:spPr bwMode="auto">
            <a:xfrm>
              <a:off x="5308" y="723"/>
              <a:ext cx="173" cy="231"/>
            </a:xfrm>
            <a:prstGeom prst="rect">
              <a:avLst/>
            </a:prstGeom>
            <a:solidFill>
              <a:srgbClr val="339933"/>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sp>
          <p:nvSpPr>
            <p:cNvPr id="86051" name="Rectangle 35"/>
            <p:cNvSpPr>
              <a:spLocks noChangeArrowheads="1"/>
            </p:cNvSpPr>
            <p:nvPr/>
          </p:nvSpPr>
          <p:spPr bwMode="auto">
            <a:xfrm>
              <a:off x="5516" y="731"/>
              <a:ext cx="173" cy="231"/>
            </a:xfrm>
            <a:prstGeom prst="rect">
              <a:avLst/>
            </a:prstGeom>
            <a:solidFill>
              <a:schemeClr val="accent1"/>
            </a:solidFill>
            <a:ln w="9525">
              <a:solidFill>
                <a:schemeClr val="tx1"/>
              </a:solidFill>
              <a:miter lim="800000"/>
              <a:headEnd/>
              <a:tailEnd/>
            </a:ln>
            <a:effectLst/>
          </p:spPr>
          <p:txBody>
            <a:bodyPr wrap="none" anchor="ctr"/>
            <a:lstStyle/>
            <a:p>
              <a:endParaRPr lang="en-US">
                <a:solidFill>
                  <a:srgbClr val="333333"/>
                </a:solidFill>
                <a:ea typeface="ＭＳ Ｐゴシック"/>
              </a:endParaRPr>
            </a:p>
          </p:txBody>
        </p:sp>
      </p:grpSp>
      <p:sp>
        <p:nvSpPr>
          <p:cNvPr id="86052" name="Rectangle 36"/>
          <p:cNvSpPr>
            <a:spLocks noChangeArrowheads="1"/>
          </p:cNvSpPr>
          <p:nvPr/>
        </p:nvSpPr>
        <p:spPr bwMode="auto">
          <a:xfrm>
            <a:off x="2392363" y="1981200"/>
            <a:ext cx="6751637" cy="990600"/>
          </a:xfrm>
          <a:prstGeom prst="rect">
            <a:avLst/>
          </a:prstGeom>
          <a:solidFill>
            <a:schemeClr val="bg1"/>
          </a:solidFill>
          <a:ln w="9525">
            <a:noFill/>
            <a:miter lim="800000"/>
            <a:headEnd/>
            <a:tailEnd/>
          </a:ln>
          <a:effectLst/>
        </p:spPr>
        <p:txBody>
          <a:bodyPr wrap="none" anchor="ctr"/>
          <a:lstStyle/>
          <a:p>
            <a:endParaRPr lang="en-US">
              <a:solidFill>
                <a:srgbClr val="333333"/>
              </a:solidFill>
              <a:ea typeface="ＭＳ Ｐゴシック"/>
            </a:endParaRPr>
          </a:p>
        </p:txBody>
      </p:sp>
      <p:sp>
        <p:nvSpPr>
          <p:cNvPr id="86070" name="Rectangle 54"/>
          <p:cNvSpPr>
            <a:spLocks noChangeArrowheads="1"/>
          </p:cNvSpPr>
          <p:nvPr/>
        </p:nvSpPr>
        <p:spPr bwMode="auto">
          <a:xfrm>
            <a:off x="3429000" y="0"/>
            <a:ext cx="792163" cy="4754563"/>
          </a:xfrm>
          <a:prstGeom prst="rect">
            <a:avLst/>
          </a:prstGeom>
          <a:solidFill>
            <a:schemeClr val="bg1"/>
          </a:solidFill>
          <a:ln w="9525">
            <a:noFill/>
            <a:miter lim="800000"/>
            <a:headEnd/>
            <a:tailEnd/>
          </a:ln>
          <a:effectLst/>
        </p:spPr>
        <p:txBody>
          <a:bodyPr wrap="none" anchor="ctr"/>
          <a:lstStyle/>
          <a:p>
            <a:pPr algn="ctr" eaLnBrk="0" hangingPunct="0"/>
            <a:endParaRPr lang="en-US" sz="1800" b="1">
              <a:solidFill>
                <a:srgbClr val="FFFFFF"/>
              </a:solidFill>
              <a:latin typeface="Arial" charset="0"/>
              <a:ea typeface="ＭＳ Ｐゴシック"/>
            </a:endParaRPr>
          </a:p>
        </p:txBody>
      </p:sp>
      <p:sp>
        <p:nvSpPr>
          <p:cNvPr id="86072" name="Rectangle 56"/>
          <p:cNvSpPr>
            <a:spLocks noChangeArrowheads="1"/>
          </p:cNvSpPr>
          <p:nvPr/>
        </p:nvSpPr>
        <p:spPr bwMode="auto">
          <a:xfrm>
            <a:off x="2347913" y="1543050"/>
            <a:ext cx="4953000" cy="3276600"/>
          </a:xfrm>
          <a:prstGeom prst="rect">
            <a:avLst/>
          </a:prstGeom>
          <a:gradFill flip="none" rotWithShape="1">
            <a:gsLst>
              <a:gs pos="0">
                <a:schemeClr val="accent2">
                  <a:lumMod val="50000"/>
                </a:schemeClr>
              </a:gs>
              <a:gs pos="50000">
                <a:schemeClr val="accent2">
                  <a:shade val="67500"/>
                  <a:satMod val="115000"/>
                </a:schemeClr>
              </a:gs>
              <a:gs pos="100000">
                <a:schemeClr val="accent2">
                  <a:shade val="100000"/>
                  <a:satMod val="115000"/>
                </a:schemeClr>
              </a:gs>
            </a:gsLst>
            <a:lin ang="2700000" scaled="1"/>
            <a:tileRect/>
          </a:gra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sz="1800">
              <a:solidFill>
                <a:srgbClr val="333333"/>
              </a:solidFill>
              <a:latin typeface="Arial" charset="0"/>
              <a:ea typeface="ＭＳ Ｐゴシック"/>
            </a:endParaRPr>
          </a:p>
        </p:txBody>
      </p:sp>
      <p:sp>
        <p:nvSpPr>
          <p:cNvPr id="86073" name="Text Box 57"/>
          <p:cNvSpPr txBox="1">
            <a:spLocks noChangeArrowheads="1"/>
          </p:cNvSpPr>
          <p:nvPr/>
        </p:nvSpPr>
        <p:spPr bwMode="auto">
          <a:xfrm>
            <a:off x="2470150" y="1619250"/>
            <a:ext cx="3617913" cy="396875"/>
          </a:xfrm>
          <a:prstGeom prst="rect">
            <a:avLst/>
          </a:prstGeom>
          <a:noFill/>
          <a:ln w="9525">
            <a:noFill/>
            <a:miter lim="800000"/>
            <a:headEnd/>
            <a:tailEnd/>
          </a:ln>
          <a:effectLst/>
        </p:spPr>
        <p:txBody>
          <a:bodyPr>
            <a:spAutoFit/>
          </a:bodyPr>
          <a:lstStyle/>
          <a:p>
            <a:pPr>
              <a:spcBef>
                <a:spcPct val="50000"/>
              </a:spcBef>
            </a:pPr>
            <a:r>
              <a:rPr lang="en-US" sz="2000" b="1">
                <a:solidFill>
                  <a:srgbClr val="FFFFFF"/>
                </a:solidFill>
                <a:ea typeface="ＭＳ Ｐゴシック"/>
              </a:rPr>
              <a:t>Packet-Based Design</a:t>
            </a:r>
            <a:endParaRPr lang="en-US" sz="2000" b="1">
              <a:solidFill>
                <a:srgbClr val="333333"/>
              </a:solidFill>
              <a:ea typeface="ＭＳ Ｐゴシック"/>
            </a:endParaRPr>
          </a:p>
        </p:txBody>
      </p:sp>
      <p:sp>
        <p:nvSpPr>
          <p:cNvPr id="86074" name="Rectangle 58"/>
          <p:cNvSpPr>
            <a:spLocks noChangeArrowheads="1"/>
          </p:cNvSpPr>
          <p:nvPr/>
        </p:nvSpPr>
        <p:spPr bwMode="auto">
          <a:xfrm>
            <a:off x="2576513" y="2409825"/>
            <a:ext cx="1524000" cy="1143000"/>
          </a:xfrm>
          <a:prstGeom prst="rect">
            <a:avLst/>
          </a:prstGeom>
          <a:gradFill rotWithShape="1">
            <a:gsLst>
              <a:gs pos="0">
                <a:schemeClr val="bg1"/>
              </a:gs>
              <a:gs pos="100000">
                <a:srgbClr val="DDDDDD"/>
              </a:gs>
            </a:gsLst>
            <a:path path="shape">
              <a:fillToRect l="50000" t="50000" r="50000" b="50000"/>
            </a:path>
          </a:gradFill>
          <a:ln w="28575">
            <a:solidFill>
              <a:schemeClr val="tx1"/>
            </a:solidFill>
            <a:miter lim="800000"/>
            <a:headEnd/>
            <a:tailEnd/>
          </a:ln>
          <a:effectLst/>
        </p:spPr>
        <p:txBody>
          <a:bodyPr wrap="none" anchor="ctr"/>
          <a:lstStyle/>
          <a:p>
            <a:pPr algn="ctr"/>
            <a:endParaRPr lang="en-US" sz="1800">
              <a:solidFill>
                <a:srgbClr val="333333"/>
              </a:solidFill>
              <a:latin typeface="Arial" charset="0"/>
              <a:ea typeface="ＭＳ Ｐゴシック"/>
            </a:endParaRPr>
          </a:p>
        </p:txBody>
      </p:sp>
      <p:sp>
        <p:nvSpPr>
          <p:cNvPr id="86075" name="Text Box 59"/>
          <p:cNvSpPr txBox="1">
            <a:spLocks noChangeArrowheads="1"/>
          </p:cNvSpPr>
          <p:nvPr/>
        </p:nvSpPr>
        <p:spPr bwMode="auto">
          <a:xfrm>
            <a:off x="2595563" y="2645658"/>
            <a:ext cx="1504950" cy="630942"/>
          </a:xfrm>
          <a:prstGeom prst="rect">
            <a:avLst/>
          </a:prstGeom>
          <a:noFill/>
          <a:ln w="9525">
            <a:noFill/>
            <a:miter lim="800000"/>
            <a:headEnd/>
            <a:tailEnd/>
          </a:ln>
          <a:effectLst/>
        </p:spPr>
        <p:txBody>
          <a:bodyPr>
            <a:spAutoFit/>
          </a:bodyPr>
          <a:lstStyle/>
          <a:p>
            <a:pPr algn="ctr">
              <a:lnSpc>
                <a:spcPct val="50000"/>
              </a:lnSpc>
              <a:spcBef>
                <a:spcPct val="50000"/>
              </a:spcBef>
            </a:pPr>
            <a:r>
              <a:rPr lang="en-US" sz="1400" b="1" dirty="0" smtClean="0">
                <a:solidFill>
                  <a:srgbClr val="333333"/>
                </a:solidFill>
                <a:latin typeface="Arial" charset="0"/>
                <a:ea typeface="ＭＳ Ｐゴシック"/>
              </a:rPr>
              <a:t>Transaction</a:t>
            </a:r>
          </a:p>
          <a:p>
            <a:pPr algn="ctr">
              <a:lnSpc>
                <a:spcPct val="50000"/>
              </a:lnSpc>
              <a:spcBef>
                <a:spcPct val="50000"/>
              </a:spcBef>
            </a:pPr>
            <a:r>
              <a:rPr lang="en-US" sz="1400" b="1" dirty="0" smtClean="0">
                <a:solidFill>
                  <a:srgbClr val="333333"/>
                </a:solidFill>
                <a:latin typeface="Arial" charset="0"/>
                <a:ea typeface="ＭＳ Ｐゴシック"/>
              </a:rPr>
              <a:t> Layer  Packet</a:t>
            </a:r>
          </a:p>
          <a:p>
            <a:pPr algn="ctr">
              <a:lnSpc>
                <a:spcPct val="50000"/>
              </a:lnSpc>
              <a:spcBef>
                <a:spcPct val="50000"/>
              </a:spcBef>
            </a:pPr>
            <a:r>
              <a:rPr lang="en-US" sz="1400" b="1" dirty="0" err="1" smtClean="0">
                <a:solidFill>
                  <a:srgbClr val="333333"/>
                </a:solidFill>
                <a:latin typeface="Arial" charset="0"/>
                <a:ea typeface="ＭＳ Ｐゴシック"/>
              </a:rPr>
              <a:t>Reformater</a:t>
            </a:r>
            <a:endParaRPr lang="en-US" sz="1400" b="1" dirty="0">
              <a:solidFill>
                <a:srgbClr val="333333"/>
              </a:solidFill>
              <a:latin typeface="Arial" charset="0"/>
              <a:ea typeface="ＭＳ Ｐゴシック"/>
            </a:endParaRPr>
          </a:p>
        </p:txBody>
      </p:sp>
      <p:sp>
        <p:nvSpPr>
          <p:cNvPr id="86076" name="Rectangle 60"/>
          <p:cNvSpPr>
            <a:spLocks noChangeArrowheads="1"/>
          </p:cNvSpPr>
          <p:nvPr/>
        </p:nvSpPr>
        <p:spPr bwMode="auto">
          <a:xfrm>
            <a:off x="2576513" y="3705225"/>
            <a:ext cx="1524000" cy="838200"/>
          </a:xfrm>
          <a:prstGeom prst="rect">
            <a:avLst/>
          </a:prstGeom>
          <a:gradFill rotWithShape="1">
            <a:gsLst>
              <a:gs pos="0">
                <a:schemeClr val="bg1"/>
              </a:gs>
              <a:gs pos="100000">
                <a:srgbClr val="DDDDDD"/>
              </a:gs>
            </a:gsLst>
            <a:path path="shape">
              <a:fillToRect l="50000" t="50000" r="50000" b="50000"/>
            </a:path>
          </a:gradFill>
          <a:ln w="28575">
            <a:solidFill>
              <a:schemeClr val="tx1"/>
            </a:solidFill>
            <a:miter lim="800000"/>
            <a:headEnd/>
            <a:tailEnd/>
          </a:ln>
          <a:effectLst/>
        </p:spPr>
        <p:txBody>
          <a:bodyPr wrap="none" anchor="ctr"/>
          <a:lstStyle/>
          <a:p>
            <a:pPr algn="ctr"/>
            <a:r>
              <a:rPr lang="en-US" sz="1400" b="1" dirty="0" smtClean="0">
                <a:solidFill>
                  <a:srgbClr val="333333"/>
                </a:solidFill>
                <a:latin typeface="Arial" charset="0"/>
                <a:ea typeface="ＭＳ Ｐゴシック"/>
              </a:rPr>
              <a:t>Data Link</a:t>
            </a:r>
          </a:p>
          <a:p>
            <a:pPr algn="ctr"/>
            <a:r>
              <a:rPr lang="en-US" sz="1400" b="1" dirty="0" smtClean="0">
                <a:solidFill>
                  <a:srgbClr val="333333"/>
                </a:solidFill>
                <a:latin typeface="Arial" charset="0"/>
                <a:ea typeface="ＭＳ Ｐゴシック"/>
              </a:rPr>
              <a:t>Layer Packet</a:t>
            </a:r>
          </a:p>
          <a:p>
            <a:pPr algn="ctr"/>
            <a:r>
              <a:rPr lang="en-US" sz="1400" b="1" dirty="0" err="1" smtClean="0">
                <a:solidFill>
                  <a:srgbClr val="333333"/>
                </a:solidFill>
                <a:latin typeface="Arial" charset="0"/>
                <a:ea typeface="ＭＳ Ｐゴシック"/>
              </a:rPr>
              <a:t>Reformater</a:t>
            </a:r>
            <a:endParaRPr lang="en-US" sz="1400" b="1" dirty="0">
              <a:solidFill>
                <a:srgbClr val="333333"/>
              </a:solidFill>
              <a:latin typeface="Arial" charset="0"/>
              <a:ea typeface="ＭＳ Ｐゴシック"/>
            </a:endParaRPr>
          </a:p>
        </p:txBody>
      </p:sp>
      <p:sp>
        <p:nvSpPr>
          <p:cNvPr id="86077" name="Rectangle 61"/>
          <p:cNvSpPr>
            <a:spLocks noChangeArrowheads="1"/>
          </p:cNvSpPr>
          <p:nvPr/>
        </p:nvSpPr>
        <p:spPr bwMode="auto">
          <a:xfrm>
            <a:off x="4329113" y="3171825"/>
            <a:ext cx="1371600" cy="838200"/>
          </a:xfrm>
          <a:prstGeom prst="rect">
            <a:avLst/>
          </a:prstGeom>
          <a:gradFill rotWithShape="1">
            <a:gsLst>
              <a:gs pos="0">
                <a:schemeClr val="bg1"/>
              </a:gs>
              <a:gs pos="100000">
                <a:srgbClr val="DDDDDD"/>
              </a:gs>
            </a:gsLst>
            <a:path path="shape">
              <a:fillToRect l="50000" t="50000" r="50000" b="50000"/>
            </a:path>
          </a:gradFill>
          <a:ln w="28575">
            <a:solidFill>
              <a:schemeClr val="tx1"/>
            </a:solidFill>
            <a:miter lim="800000"/>
            <a:headEnd/>
            <a:tailEnd/>
          </a:ln>
          <a:effectLst/>
        </p:spPr>
        <p:txBody>
          <a:bodyPr wrap="none" anchor="ctr"/>
          <a:lstStyle/>
          <a:p>
            <a:pPr algn="ctr"/>
            <a:r>
              <a:rPr lang="en-US" sz="1400" b="1">
                <a:solidFill>
                  <a:srgbClr val="333333"/>
                </a:solidFill>
                <a:latin typeface="Arial" charset="0"/>
                <a:ea typeface="ＭＳ Ｐゴシック"/>
              </a:rPr>
              <a:t>Retry Buffer</a:t>
            </a:r>
          </a:p>
        </p:txBody>
      </p:sp>
      <p:sp>
        <p:nvSpPr>
          <p:cNvPr id="86078" name="Rectangle 62"/>
          <p:cNvSpPr>
            <a:spLocks noChangeArrowheads="1"/>
          </p:cNvSpPr>
          <p:nvPr/>
        </p:nvSpPr>
        <p:spPr bwMode="auto">
          <a:xfrm>
            <a:off x="6081713" y="2447925"/>
            <a:ext cx="1066800" cy="2095500"/>
          </a:xfrm>
          <a:prstGeom prst="rect">
            <a:avLst/>
          </a:prstGeom>
          <a:gradFill rotWithShape="1">
            <a:gsLst>
              <a:gs pos="0">
                <a:schemeClr val="bg1"/>
              </a:gs>
              <a:gs pos="100000">
                <a:srgbClr val="DDDDDD"/>
              </a:gs>
            </a:gsLst>
            <a:path path="shape">
              <a:fillToRect l="50000" t="50000" r="50000" b="50000"/>
            </a:path>
          </a:gradFill>
          <a:ln w="28575">
            <a:solidFill>
              <a:schemeClr val="tx1"/>
            </a:solidFill>
            <a:miter lim="800000"/>
            <a:headEnd/>
            <a:tailEnd/>
          </a:ln>
          <a:effectLst/>
        </p:spPr>
        <p:txBody>
          <a:bodyPr wrap="none" anchor="ctr"/>
          <a:lstStyle/>
          <a:p>
            <a:pPr algn="ctr"/>
            <a:r>
              <a:rPr lang="en-US" sz="1400" b="1">
                <a:solidFill>
                  <a:srgbClr val="333333"/>
                </a:solidFill>
                <a:latin typeface="Arial" charset="0"/>
                <a:ea typeface="ＭＳ Ｐゴシック"/>
              </a:rPr>
              <a:t>Arbiter</a:t>
            </a:r>
          </a:p>
        </p:txBody>
      </p:sp>
      <p:sp>
        <p:nvSpPr>
          <p:cNvPr id="86079" name="Text Box 63"/>
          <p:cNvSpPr txBox="1">
            <a:spLocks noChangeArrowheads="1"/>
          </p:cNvSpPr>
          <p:nvPr/>
        </p:nvSpPr>
        <p:spPr bwMode="auto">
          <a:xfrm>
            <a:off x="1755775" y="2616200"/>
            <a:ext cx="450850" cy="366713"/>
          </a:xfrm>
          <a:prstGeom prst="rect">
            <a:avLst/>
          </a:prstGeom>
          <a:noFill/>
          <a:ln w="9525">
            <a:noFill/>
            <a:miter lim="800000"/>
            <a:headEnd/>
            <a:tailEnd/>
          </a:ln>
          <a:effectLst/>
        </p:spPr>
        <p:txBody>
          <a:bodyPr wrap="none">
            <a:spAutoFit/>
          </a:bodyPr>
          <a:lstStyle/>
          <a:p>
            <a:r>
              <a:rPr lang="en-US" sz="1800" b="1">
                <a:solidFill>
                  <a:srgbClr val="333333"/>
                </a:solidFill>
                <a:latin typeface="Arial" charset="0"/>
                <a:ea typeface="ＭＳ Ｐゴシック"/>
              </a:rPr>
              <a:t>Tx</a:t>
            </a:r>
          </a:p>
        </p:txBody>
      </p:sp>
      <p:sp>
        <p:nvSpPr>
          <p:cNvPr id="86080" name="Text Box 64"/>
          <p:cNvSpPr txBox="1">
            <a:spLocks noChangeArrowheads="1"/>
          </p:cNvSpPr>
          <p:nvPr/>
        </p:nvSpPr>
        <p:spPr bwMode="auto">
          <a:xfrm>
            <a:off x="2714625" y="4959350"/>
            <a:ext cx="476250" cy="366713"/>
          </a:xfrm>
          <a:prstGeom prst="rect">
            <a:avLst/>
          </a:prstGeom>
          <a:noFill/>
          <a:ln w="9525">
            <a:noFill/>
            <a:miter lim="800000"/>
            <a:headEnd/>
            <a:tailEnd/>
          </a:ln>
          <a:effectLst/>
        </p:spPr>
        <p:txBody>
          <a:bodyPr wrap="none">
            <a:spAutoFit/>
          </a:bodyPr>
          <a:lstStyle/>
          <a:p>
            <a:r>
              <a:rPr lang="en-US" sz="1800" b="1">
                <a:solidFill>
                  <a:srgbClr val="333333"/>
                </a:solidFill>
                <a:latin typeface="Arial" charset="0"/>
                <a:ea typeface="ＭＳ Ｐゴシック"/>
              </a:rPr>
              <a:t>Rx</a:t>
            </a:r>
          </a:p>
        </p:txBody>
      </p:sp>
      <p:sp>
        <p:nvSpPr>
          <p:cNvPr id="86081" name="Rectangle 65"/>
          <p:cNvSpPr>
            <a:spLocks noChangeArrowheads="1"/>
          </p:cNvSpPr>
          <p:nvPr/>
        </p:nvSpPr>
        <p:spPr bwMode="auto">
          <a:xfrm>
            <a:off x="206375" y="2776538"/>
            <a:ext cx="942975" cy="581025"/>
          </a:xfrm>
          <a:prstGeom prst="rect">
            <a:avLst/>
          </a:prstGeom>
          <a:noFill/>
          <a:ln w="9525">
            <a:noFill/>
            <a:miter lim="800000"/>
            <a:headEnd/>
            <a:tailEnd/>
          </a:ln>
          <a:effectLst/>
        </p:spPr>
        <p:txBody>
          <a:bodyPr>
            <a:spAutoFit/>
          </a:bodyPr>
          <a:lstStyle/>
          <a:p>
            <a:pPr algn="ctr"/>
            <a:r>
              <a:rPr lang="en-US" sz="1600" b="1">
                <a:solidFill>
                  <a:srgbClr val="333333"/>
                </a:solidFill>
                <a:latin typeface="Arial" charset="0"/>
                <a:ea typeface="ＭＳ Ｐゴシック"/>
              </a:rPr>
              <a:t>From</a:t>
            </a:r>
          </a:p>
          <a:p>
            <a:pPr algn="ctr"/>
            <a:r>
              <a:rPr lang="en-US" sz="1600" b="1">
                <a:solidFill>
                  <a:srgbClr val="333333"/>
                </a:solidFill>
                <a:latin typeface="Arial" charset="0"/>
                <a:ea typeface="ＭＳ Ｐゴシック"/>
              </a:rPr>
              <a:t>Fabric</a:t>
            </a:r>
          </a:p>
        </p:txBody>
      </p:sp>
      <p:sp>
        <p:nvSpPr>
          <p:cNvPr id="86082" name="Rectangle 66"/>
          <p:cNvSpPr>
            <a:spLocks noChangeArrowheads="1"/>
          </p:cNvSpPr>
          <p:nvPr/>
        </p:nvSpPr>
        <p:spPr bwMode="auto">
          <a:xfrm>
            <a:off x="8424863" y="3151188"/>
            <a:ext cx="638175" cy="581025"/>
          </a:xfrm>
          <a:prstGeom prst="rect">
            <a:avLst/>
          </a:prstGeom>
          <a:noFill/>
          <a:ln w="9525">
            <a:noFill/>
            <a:miter lim="800000"/>
            <a:headEnd/>
            <a:tailEnd/>
          </a:ln>
          <a:effectLst/>
        </p:spPr>
        <p:txBody>
          <a:bodyPr>
            <a:spAutoFit/>
          </a:bodyPr>
          <a:lstStyle/>
          <a:p>
            <a:r>
              <a:rPr lang="en-US" sz="1600" b="1">
                <a:solidFill>
                  <a:srgbClr val="333333"/>
                </a:solidFill>
                <a:latin typeface="Arial" charset="0"/>
                <a:ea typeface="ＭＳ Ｐゴシック"/>
              </a:rPr>
              <a:t>To</a:t>
            </a:r>
          </a:p>
          <a:p>
            <a:r>
              <a:rPr lang="en-US" sz="1600" b="1">
                <a:solidFill>
                  <a:srgbClr val="333333"/>
                </a:solidFill>
                <a:latin typeface="Arial" charset="0"/>
                <a:ea typeface="ＭＳ Ｐゴシック"/>
              </a:rPr>
              <a:t>PHY</a:t>
            </a:r>
          </a:p>
        </p:txBody>
      </p:sp>
      <p:sp>
        <p:nvSpPr>
          <p:cNvPr id="86083" name="Rectangle 67"/>
          <p:cNvSpPr>
            <a:spLocks noChangeArrowheads="1"/>
          </p:cNvSpPr>
          <p:nvPr/>
        </p:nvSpPr>
        <p:spPr bwMode="auto">
          <a:xfrm>
            <a:off x="2487613" y="5561013"/>
            <a:ext cx="1362075" cy="581025"/>
          </a:xfrm>
          <a:prstGeom prst="rect">
            <a:avLst/>
          </a:prstGeom>
          <a:noFill/>
          <a:ln w="9525">
            <a:noFill/>
            <a:miter lim="800000"/>
            <a:headEnd/>
            <a:tailEnd/>
          </a:ln>
          <a:effectLst/>
        </p:spPr>
        <p:txBody>
          <a:bodyPr>
            <a:spAutoFit/>
          </a:bodyPr>
          <a:lstStyle/>
          <a:p>
            <a:pPr algn="ctr"/>
            <a:r>
              <a:rPr lang="en-US" sz="1600" b="1">
                <a:solidFill>
                  <a:srgbClr val="333333"/>
                </a:solidFill>
                <a:latin typeface="Arial" charset="0"/>
                <a:ea typeface="ＭＳ Ｐゴシック"/>
              </a:rPr>
              <a:t>From Rx Channel</a:t>
            </a:r>
          </a:p>
        </p:txBody>
      </p:sp>
      <p:grpSp>
        <p:nvGrpSpPr>
          <p:cNvPr id="86084" name="Group 68"/>
          <p:cNvGrpSpPr>
            <a:grpSpLocks/>
          </p:cNvGrpSpPr>
          <p:nvPr/>
        </p:nvGrpSpPr>
        <p:grpSpPr bwMode="auto">
          <a:xfrm>
            <a:off x="4100513" y="2714625"/>
            <a:ext cx="1981200" cy="381000"/>
            <a:chOff x="2640" y="2256"/>
            <a:chExt cx="1248" cy="240"/>
          </a:xfrm>
        </p:grpSpPr>
        <p:sp>
          <p:nvSpPr>
            <p:cNvPr id="86085" name="Line 69"/>
            <p:cNvSpPr>
              <a:spLocks noChangeShapeType="1"/>
            </p:cNvSpPr>
            <p:nvPr/>
          </p:nvSpPr>
          <p:spPr bwMode="auto">
            <a:xfrm>
              <a:off x="2640" y="2256"/>
              <a:ext cx="1248" cy="0"/>
            </a:xfrm>
            <a:prstGeom prst="line">
              <a:avLst/>
            </a:prstGeom>
            <a:noFill/>
            <a:ln w="28575">
              <a:solidFill>
                <a:schemeClr val="accent1"/>
              </a:solidFill>
              <a:round/>
              <a:headEnd/>
              <a:tailEnd type="triangle" w="med" len="med"/>
            </a:ln>
            <a:effectLst/>
          </p:spPr>
          <p:txBody>
            <a:bodyPr/>
            <a:lstStyle/>
            <a:p>
              <a:endParaRPr lang="en-US">
                <a:solidFill>
                  <a:srgbClr val="333333"/>
                </a:solidFill>
                <a:ea typeface="ＭＳ Ｐゴシック"/>
              </a:endParaRPr>
            </a:p>
          </p:txBody>
        </p:sp>
        <p:sp>
          <p:nvSpPr>
            <p:cNvPr id="86086" name="Line 70"/>
            <p:cNvSpPr>
              <a:spLocks noChangeShapeType="1"/>
            </p:cNvSpPr>
            <p:nvPr/>
          </p:nvSpPr>
          <p:spPr bwMode="auto">
            <a:xfrm>
              <a:off x="3216" y="2256"/>
              <a:ext cx="0" cy="240"/>
            </a:xfrm>
            <a:prstGeom prst="line">
              <a:avLst/>
            </a:prstGeom>
            <a:noFill/>
            <a:ln w="28575">
              <a:solidFill>
                <a:schemeClr val="accent1"/>
              </a:solidFill>
              <a:round/>
              <a:headEnd/>
              <a:tailEnd type="triangle" w="med" len="med"/>
            </a:ln>
            <a:effectLst/>
          </p:spPr>
          <p:txBody>
            <a:bodyPr/>
            <a:lstStyle/>
            <a:p>
              <a:endParaRPr lang="en-US">
                <a:solidFill>
                  <a:srgbClr val="333333"/>
                </a:solidFill>
                <a:ea typeface="ＭＳ Ｐゴシック"/>
              </a:endParaRPr>
            </a:p>
          </p:txBody>
        </p:sp>
      </p:grpSp>
      <p:sp>
        <p:nvSpPr>
          <p:cNvPr id="86087" name="Line 71"/>
          <p:cNvSpPr>
            <a:spLocks noChangeShapeType="1"/>
          </p:cNvSpPr>
          <p:nvPr/>
        </p:nvSpPr>
        <p:spPr bwMode="auto">
          <a:xfrm>
            <a:off x="4100513" y="4314825"/>
            <a:ext cx="1981200" cy="0"/>
          </a:xfrm>
          <a:prstGeom prst="line">
            <a:avLst/>
          </a:prstGeom>
          <a:noFill/>
          <a:ln w="28575">
            <a:solidFill>
              <a:schemeClr val="accent1"/>
            </a:solidFill>
            <a:round/>
            <a:headEnd/>
            <a:tailEnd type="triangle" w="med" len="med"/>
          </a:ln>
          <a:effectLst/>
        </p:spPr>
        <p:txBody>
          <a:bodyPr/>
          <a:lstStyle/>
          <a:p>
            <a:endParaRPr lang="en-US">
              <a:solidFill>
                <a:srgbClr val="333333"/>
              </a:solidFill>
              <a:ea typeface="ＭＳ Ｐゴシック"/>
            </a:endParaRPr>
          </a:p>
        </p:txBody>
      </p:sp>
      <p:sp>
        <p:nvSpPr>
          <p:cNvPr id="86088" name="Line 72"/>
          <p:cNvSpPr>
            <a:spLocks noChangeShapeType="1"/>
          </p:cNvSpPr>
          <p:nvPr/>
        </p:nvSpPr>
        <p:spPr bwMode="auto">
          <a:xfrm>
            <a:off x="5700713" y="3524250"/>
            <a:ext cx="381000" cy="0"/>
          </a:xfrm>
          <a:prstGeom prst="line">
            <a:avLst/>
          </a:prstGeom>
          <a:noFill/>
          <a:ln w="28575">
            <a:solidFill>
              <a:schemeClr val="accent1"/>
            </a:solidFill>
            <a:round/>
            <a:headEnd/>
            <a:tailEnd type="triangle" w="med" len="med"/>
          </a:ln>
          <a:effectLst/>
        </p:spPr>
        <p:txBody>
          <a:bodyPr/>
          <a:lstStyle/>
          <a:p>
            <a:endParaRPr lang="en-US">
              <a:solidFill>
                <a:srgbClr val="333333"/>
              </a:solidFill>
              <a:ea typeface="ＭＳ Ｐゴシック"/>
            </a:endParaRPr>
          </a:p>
        </p:txBody>
      </p:sp>
      <p:sp>
        <p:nvSpPr>
          <p:cNvPr id="86089" name="Line 73"/>
          <p:cNvSpPr>
            <a:spLocks noChangeShapeType="1"/>
          </p:cNvSpPr>
          <p:nvPr/>
        </p:nvSpPr>
        <p:spPr bwMode="auto">
          <a:xfrm flipV="1">
            <a:off x="7140575" y="3416300"/>
            <a:ext cx="1296988" cy="0"/>
          </a:xfrm>
          <a:prstGeom prst="line">
            <a:avLst/>
          </a:prstGeom>
          <a:noFill/>
          <a:ln w="28575">
            <a:solidFill>
              <a:srgbClr val="000099"/>
            </a:solidFill>
            <a:round/>
            <a:headEnd/>
            <a:tailEnd type="triangle" w="med" len="med"/>
          </a:ln>
          <a:effectLst/>
        </p:spPr>
        <p:txBody>
          <a:bodyPr/>
          <a:lstStyle/>
          <a:p>
            <a:endParaRPr lang="en-US">
              <a:solidFill>
                <a:srgbClr val="333333"/>
              </a:solidFill>
              <a:ea typeface="ＭＳ Ｐゴシック"/>
            </a:endParaRPr>
          </a:p>
        </p:txBody>
      </p:sp>
      <p:sp>
        <p:nvSpPr>
          <p:cNvPr id="86090" name="Line 74"/>
          <p:cNvSpPr>
            <a:spLocks noChangeShapeType="1"/>
          </p:cNvSpPr>
          <p:nvPr/>
        </p:nvSpPr>
        <p:spPr bwMode="auto">
          <a:xfrm>
            <a:off x="1130300" y="3005138"/>
            <a:ext cx="1438275" cy="0"/>
          </a:xfrm>
          <a:prstGeom prst="line">
            <a:avLst/>
          </a:prstGeom>
          <a:noFill/>
          <a:ln w="28575">
            <a:solidFill>
              <a:srgbClr val="DDDDDD"/>
            </a:solidFill>
            <a:round/>
            <a:headEnd/>
            <a:tailEnd type="triangle" w="med" len="med"/>
          </a:ln>
          <a:effectLst>
            <a:outerShdw dist="35921" dir="2700000" algn="ctr" rotWithShape="0">
              <a:schemeClr val="bg2"/>
            </a:outerShdw>
          </a:effectLst>
        </p:spPr>
        <p:txBody>
          <a:bodyPr/>
          <a:lstStyle/>
          <a:p>
            <a:endParaRPr lang="en-US">
              <a:solidFill>
                <a:srgbClr val="333333"/>
              </a:solidFill>
              <a:ea typeface="ＭＳ Ｐゴシック"/>
            </a:endParaRPr>
          </a:p>
        </p:txBody>
      </p:sp>
      <p:sp>
        <p:nvSpPr>
          <p:cNvPr id="86091" name="Line 75"/>
          <p:cNvSpPr>
            <a:spLocks noChangeShapeType="1"/>
          </p:cNvSpPr>
          <p:nvPr/>
        </p:nvSpPr>
        <p:spPr bwMode="auto">
          <a:xfrm flipV="1">
            <a:off x="3303588" y="4540250"/>
            <a:ext cx="6350" cy="974725"/>
          </a:xfrm>
          <a:prstGeom prst="line">
            <a:avLst/>
          </a:prstGeom>
          <a:noFill/>
          <a:ln w="28575">
            <a:solidFill>
              <a:srgbClr val="DDDDDD"/>
            </a:solidFill>
            <a:round/>
            <a:headEnd/>
            <a:tailEnd type="triangle" w="med" len="med"/>
          </a:ln>
          <a:effectLst>
            <a:outerShdw dist="56796" dir="3806097" algn="ctr" rotWithShape="0">
              <a:schemeClr val="tx1">
                <a:alpha val="50000"/>
              </a:schemeClr>
            </a:outerShdw>
          </a:effectLst>
        </p:spPr>
        <p:txBody>
          <a:bodyPr/>
          <a:lstStyle/>
          <a:p>
            <a:endParaRPr lang="en-US">
              <a:solidFill>
                <a:srgbClr val="333333"/>
              </a:solidFill>
              <a:ea typeface="ＭＳ Ｐゴシック"/>
            </a:endParaRPr>
          </a:p>
        </p:txBody>
      </p:sp>
      <p:cxnSp>
        <p:nvCxnSpPr>
          <p:cNvPr id="77" name="Straight Connector 76"/>
          <p:cNvCxnSpPr/>
          <p:nvPr/>
        </p:nvCxnSpPr>
        <p:spPr>
          <a:xfrm>
            <a:off x="0" y="1163105"/>
            <a:ext cx="4303165" cy="1"/>
          </a:xfrm>
          <a:prstGeom prst="line">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9" name="Title 1"/>
          <p:cNvSpPr>
            <a:spLocks noGrp="1"/>
          </p:cNvSpPr>
          <p:nvPr>
            <p:ph type="title"/>
          </p:nvPr>
        </p:nvSpPr>
        <p:spPr>
          <a:xfrm>
            <a:off x="0" y="0"/>
            <a:ext cx="9411030" cy="1066800"/>
          </a:xfrm>
        </p:spPr>
        <p:txBody>
          <a:bodyPr/>
          <a:lstStyle/>
          <a:p>
            <a:r>
              <a:rPr lang="en-US" sz="3200" dirty="0" smtClean="0"/>
              <a:t>Concurrency is Complicated to Verify</a:t>
            </a:r>
            <a:endParaRPr lang="en-US" b="0" i="1"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24</a:t>
            </a:fld>
            <a:endParaRPr lang="en-US"/>
          </a:p>
        </p:txBody>
      </p:sp>
    </p:spTree>
    <p:custDataLst>
      <p:tags r:id="rId1"/>
    </p:custDataLst>
    <p:extLst>
      <p:ext uri="{BB962C8B-B14F-4D97-AF65-F5344CB8AC3E}">
        <p14:creationId xmlns:p14="http://schemas.microsoft.com/office/powerpoint/2010/main" val="13594121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6026"/>
                                        </p:tgtEl>
                                        <p:attrNameLst>
                                          <p:attrName>style.visibility</p:attrName>
                                        </p:attrNameLst>
                                      </p:cBhvr>
                                      <p:to>
                                        <p:strVal val="visible"/>
                                      </p:to>
                                    </p:set>
                                    <p:anim calcmode="lin" valueType="num">
                                      <p:cBhvr additive="base">
                                        <p:cTn id="7" dur="2000" fill="hold"/>
                                        <p:tgtEl>
                                          <p:spTgt spid="86026"/>
                                        </p:tgtEl>
                                        <p:attrNameLst>
                                          <p:attrName>ppt_x</p:attrName>
                                        </p:attrNameLst>
                                      </p:cBhvr>
                                      <p:tavLst>
                                        <p:tav tm="0">
                                          <p:val>
                                            <p:strVal val="0-#ppt_w/2"/>
                                          </p:val>
                                        </p:tav>
                                        <p:tav tm="100000">
                                          <p:val>
                                            <p:strVal val="#ppt_x"/>
                                          </p:val>
                                        </p:tav>
                                      </p:tavLst>
                                    </p:anim>
                                    <p:anim calcmode="lin" valueType="num">
                                      <p:cBhvr additive="base">
                                        <p:cTn id="8" dur="2000" fill="hold"/>
                                        <p:tgtEl>
                                          <p:spTgt spid="8602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6053"/>
                                        </p:tgtEl>
                                        <p:attrNameLst>
                                          <p:attrName>style.visibility</p:attrName>
                                        </p:attrNameLst>
                                      </p:cBhvr>
                                      <p:to>
                                        <p:strVal val="visible"/>
                                      </p:to>
                                    </p:set>
                                    <p:anim calcmode="lin" valueType="num">
                                      <p:cBhvr additive="base">
                                        <p:cTn id="11" dur="2000" fill="hold"/>
                                        <p:tgtEl>
                                          <p:spTgt spid="86053"/>
                                        </p:tgtEl>
                                        <p:attrNameLst>
                                          <p:attrName>ppt_x</p:attrName>
                                        </p:attrNameLst>
                                      </p:cBhvr>
                                      <p:tavLst>
                                        <p:tav tm="0">
                                          <p:val>
                                            <p:strVal val="#ppt_x"/>
                                          </p:val>
                                        </p:tav>
                                        <p:tav tm="100000">
                                          <p:val>
                                            <p:strVal val="#ppt_x"/>
                                          </p:val>
                                        </p:tav>
                                      </p:tavLst>
                                    </p:anim>
                                    <p:anim calcmode="lin" valueType="num">
                                      <p:cBhvr additive="base">
                                        <p:cTn id="12" dur="2000" fill="hold"/>
                                        <p:tgtEl>
                                          <p:spTgt spid="86053"/>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6018"/>
                                        </p:tgtEl>
                                        <p:attrNameLst>
                                          <p:attrName>style.visibility</p:attrName>
                                        </p:attrNameLst>
                                      </p:cBhvr>
                                      <p:to>
                                        <p:strVal val="visible"/>
                                      </p:to>
                                    </p:set>
                                    <p:anim calcmode="lin" valueType="num">
                                      <p:cBhvr additive="base">
                                        <p:cTn id="15" dur="2000" fill="hold"/>
                                        <p:tgtEl>
                                          <p:spTgt spid="86018"/>
                                        </p:tgtEl>
                                        <p:attrNameLst>
                                          <p:attrName>ppt_x</p:attrName>
                                        </p:attrNameLst>
                                      </p:cBhvr>
                                      <p:tavLst>
                                        <p:tav tm="0">
                                          <p:val>
                                            <p:strVal val="0-#ppt_w/2"/>
                                          </p:val>
                                        </p:tav>
                                        <p:tav tm="100000">
                                          <p:val>
                                            <p:strVal val="#ppt_x"/>
                                          </p:val>
                                        </p:tav>
                                      </p:tavLst>
                                    </p:anim>
                                    <p:anim calcmode="lin" valueType="num">
                                      <p:cBhvr additive="base">
                                        <p:cTn id="16" dur="2000" fill="hold"/>
                                        <p:tgtEl>
                                          <p:spTgt spid="86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Maybe effort is a good proxy?</a:t>
            </a:r>
            <a:endParaRPr lang="en-US" sz="3200"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25</a:t>
            </a:fld>
            <a:endParaRPr lang="en-US"/>
          </a:p>
        </p:txBody>
      </p:sp>
      <p:grpSp>
        <p:nvGrpSpPr>
          <p:cNvPr id="20" name="Group 19"/>
          <p:cNvGrpSpPr/>
          <p:nvPr/>
        </p:nvGrpSpPr>
        <p:grpSpPr>
          <a:xfrm>
            <a:off x="1295400" y="1676400"/>
            <a:ext cx="6553200" cy="3962400"/>
            <a:chOff x="1295400" y="1676400"/>
            <a:chExt cx="6553200" cy="3581400"/>
          </a:xfrm>
        </p:grpSpPr>
        <p:sp>
          <p:nvSpPr>
            <p:cNvPr id="16" name="Rectangle 15"/>
            <p:cNvSpPr/>
            <p:nvPr/>
          </p:nvSpPr>
          <p:spPr>
            <a:xfrm>
              <a:off x="5943600" y="1986455"/>
              <a:ext cx="762000" cy="3271345"/>
            </a:xfrm>
            <a:prstGeom prst="rect">
              <a:avLst/>
            </a:prstGeom>
            <a:gradFill flip="none" rotWithShape="1">
              <a:gsLst>
                <a:gs pos="0">
                  <a:srgbClr val="333399">
                    <a:tint val="66000"/>
                    <a:satMod val="160000"/>
                    <a:alpha val="85000"/>
                  </a:srgbClr>
                </a:gs>
                <a:gs pos="50000">
                  <a:srgbClr val="333399">
                    <a:tint val="44500"/>
                    <a:satMod val="160000"/>
                    <a:alpha val="35000"/>
                  </a:srgbClr>
                </a:gs>
                <a:gs pos="100000">
                  <a:srgbClr val="333399">
                    <a:tint val="23500"/>
                    <a:satMod val="160000"/>
                    <a:alpha val="8000"/>
                  </a:srgbClr>
                </a:gs>
              </a:gsLst>
              <a:lin ang="16200000" scaled="1"/>
              <a:tileRect/>
            </a:gradFill>
            <a:ln w="952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6" name="Straight Arrow Connector 5"/>
            <p:cNvCxnSpPr/>
            <p:nvPr/>
          </p:nvCxnSpPr>
          <p:spPr>
            <a:xfrm>
              <a:off x="1295400" y="5257800"/>
              <a:ext cx="6553200" cy="0"/>
            </a:xfrm>
            <a:prstGeom prst="straightConnector1">
              <a:avLst/>
            </a:prstGeom>
            <a:noFill/>
            <a:ln w="76200" cap="flat" cmpd="sng" algn="ctr">
              <a:solidFill>
                <a:schemeClr val="accent2"/>
              </a:solidFill>
              <a:prstDash val="solid"/>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cxnSp>
          <p:nvCxnSpPr>
            <p:cNvPr id="9" name="Straight Arrow Connector 8"/>
            <p:cNvCxnSpPr/>
            <p:nvPr/>
          </p:nvCxnSpPr>
          <p:spPr>
            <a:xfrm flipV="1">
              <a:off x="1295400" y="1676400"/>
              <a:ext cx="0" cy="3581400"/>
            </a:xfrm>
            <a:prstGeom prst="straightConnector1">
              <a:avLst/>
            </a:prstGeom>
            <a:noFill/>
            <a:ln w="76200" cap="flat" cmpd="sng" algn="ctr">
              <a:solidFill>
                <a:schemeClr val="accent2"/>
              </a:solidFill>
              <a:prstDash val="solid"/>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sp>
          <p:nvSpPr>
            <p:cNvPr id="11" name="Freeform 10"/>
            <p:cNvSpPr/>
            <p:nvPr/>
          </p:nvSpPr>
          <p:spPr>
            <a:xfrm>
              <a:off x="1355834" y="1986455"/>
              <a:ext cx="5659821" cy="3200400"/>
            </a:xfrm>
            <a:custGeom>
              <a:avLst/>
              <a:gdLst>
                <a:gd name="connsiteX0" fmla="*/ 0 w 5659821"/>
                <a:gd name="connsiteY0" fmla="*/ 3200400 h 3200400"/>
                <a:gd name="connsiteX1" fmla="*/ 4193628 w 5659821"/>
                <a:gd name="connsiteY1" fmla="*/ 2427890 h 3200400"/>
                <a:gd name="connsiteX2" fmla="*/ 5659821 w 5659821"/>
                <a:gd name="connsiteY2" fmla="*/ 0 h 3200400"/>
              </a:gdLst>
              <a:ahLst/>
              <a:cxnLst>
                <a:cxn ang="0">
                  <a:pos x="connsiteX0" y="connsiteY0"/>
                </a:cxn>
                <a:cxn ang="0">
                  <a:pos x="connsiteX1" y="connsiteY1"/>
                </a:cxn>
                <a:cxn ang="0">
                  <a:pos x="connsiteX2" y="connsiteY2"/>
                </a:cxn>
              </a:cxnLst>
              <a:rect l="l" t="t" r="r" b="b"/>
              <a:pathLst>
                <a:path w="5659821" h="3200400">
                  <a:moveTo>
                    <a:pt x="0" y="3200400"/>
                  </a:moveTo>
                  <a:cubicBezTo>
                    <a:pt x="1625162" y="3080845"/>
                    <a:pt x="3250324" y="2961290"/>
                    <a:pt x="4193628" y="2427890"/>
                  </a:cubicBezTo>
                  <a:cubicBezTo>
                    <a:pt x="5136932" y="1894490"/>
                    <a:pt x="5398376" y="947245"/>
                    <a:pt x="5659821" y="0"/>
                  </a:cubicBezTo>
                </a:path>
              </a:pathLst>
            </a:custGeom>
            <a:noFill/>
            <a:ln w="38100" cap="flat" cmpd="sng" algn="ctr">
              <a:solidFill>
                <a:schemeClr val="bg1">
                  <a:lumMod val="50000"/>
                </a:schemeClr>
              </a:solidFill>
              <a:prstDash val="solid"/>
            </a:ln>
            <a:effectLst/>
          </p:spPr>
          <p:txBody>
            <a:bodyPr rtlCol="0" anchor="ctr"/>
            <a:lstStyle/>
            <a:p>
              <a:pPr algn="ctr"/>
              <a:endParaRPr lang="en-US"/>
            </a:p>
          </p:txBody>
        </p:sp>
        <p:cxnSp>
          <p:nvCxnSpPr>
            <p:cNvPr id="14" name="Straight Connector 13"/>
            <p:cNvCxnSpPr/>
            <p:nvPr/>
          </p:nvCxnSpPr>
          <p:spPr>
            <a:xfrm>
              <a:off x="1355834" y="4114800"/>
              <a:ext cx="5959366" cy="0"/>
            </a:xfrm>
            <a:prstGeom prst="line">
              <a:avLst/>
            </a:prstGeom>
            <a:noFill/>
            <a:ln w="19050" cap="flat" cmpd="sng" algn="ctr">
              <a:solidFill>
                <a:schemeClr val="bg1">
                  <a:lumMod val="65000"/>
                </a:schemeClr>
              </a:solidFill>
              <a:prstDash val="solid"/>
              <a:tailEnd type="none"/>
            </a:ln>
            <a:effectLst/>
          </p:spPr>
        </p:cxnSp>
        <p:cxnSp>
          <p:nvCxnSpPr>
            <p:cNvPr id="15" name="Straight Connector 14"/>
            <p:cNvCxnSpPr/>
            <p:nvPr/>
          </p:nvCxnSpPr>
          <p:spPr>
            <a:xfrm>
              <a:off x="1355834" y="2895600"/>
              <a:ext cx="5959366" cy="0"/>
            </a:xfrm>
            <a:prstGeom prst="line">
              <a:avLst/>
            </a:prstGeom>
            <a:noFill/>
            <a:ln w="19050" cap="flat" cmpd="sng" algn="ctr">
              <a:solidFill>
                <a:schemeClr val="bg1">
                  <a:lumMod val="65000"/>
                </a:schemeClr>
              </a:solidFill>
              <a:prstDash val="solid"/>
              <a:tailEnd type="none"/>
            </a:ln>
            <a:effectLst/>
          </p:spPr>
        </p:cxnSp>
      </p:grpSp>
      <p:sp>
        <p:nvSpPr>
          <p:cNvPr id="17" name="TextBox 16"/>
          <p:cNvSpPr txBox="1"/>
          <p:nvPr/>
        </p:nvSpPr>
        <p:spPr>
          <a:xfrm rot="16200000">
            <a:off x="386738" y="4836176"/>
            <a:ext cx="1266693" cy="338554"/>
          </a:xfrm>
          <a:prstGeom prst="rect">
            <a:avLst/>
          </a:prstGeom>
          <a:noFill/>
        </p:spPr>
        <p:txBody>
          <a:bodyPr wrap="none" rtlCol="0">
            <a:spAutoFit/>
          </a:bodyPr>
          <a:lstStyle/>
          <a:p>
            <a:r>
              <a:rPr lang="en-US" sz="1600" b="1" dirty="0" smtClean="0"/>
              <a:t>Affordable</a:t>
            </a:r>
            <a:endParaRPr lang="en-US" sz="1600" b="1" dirty="0"/>
          </a:p>
        </p:txBody>
      </p:sp>
      <p:sp>
        <p:nvSpPr>
          <p:cNvPr id="18" name="TextBox 17"/>
          <p:cNvSpPr txBox="1"/>
          <p:nvPr/>
        </p:nvSpPr>
        <p:spPr>
          <a:xfrm rot="16200000">
            <a:off x="394169" y="3484613"/>
            <a:ext cx="1226618" cy="338554"/>
          </a:xfrm>
          <a:prstGeom prst="rect">
            <a:avLst/>
          </a:prstGeom>
          <a:noFill/>
        </p:spPr>
        <p:txBody>
          <a:bodyPr wrap="none" rtlCol="0">
            <a:spAutoFit/>
          </a:bodyPr>
          <a:lstStyle/>
          <a:p>
            <a:r>
              <a:rPr lang="en-US" sz="1600" b="1" dirty="0" smtClean="0"/>
              <a:t>Expensive</a:t>
            </a:r>
            <a:endParaRPr lang="en-US" sz="1600" b="1" dirty="0"/>
          </a:p>
        </p:txBody>
      </p:sp>
      <p:sp>
        <p:nvSpPr>
          <p:cNvPr id="19" name="TextBox 18"/>
          <p:cNvSpPr txBox="1"/>
          <p:nvPr/>
        </p:nvSpPr>
        <p:spPr>
          <a:xfrm rot="16200000">
            <a:off x="352491" y="2147536"/>
            <a:ext cx="1309974" cy="338554"/>
          </a:xfrm>
          <a:prstGeom prst="rect">
            <a:avLst/>
          </a:prstGeom>
          <a:noFill/>
        </p:spPr>
        <p:txBody>
          <a:bodyPr wrap="none" rtlCol="0">
            <a:spAutoFit/>
          </a:bodyPr>
          <a:lstStyle/>
          <a:p>
            <a:r>
              <a:rPr lang="en-US" sz="1600" b="1" dirty="0" smtClean="0"/>
              <a:t>Prohibitive</a:t>
            </a:r>
            <a:endParaRPr lang="en-US" sz="1600" b="1" dirty="0"/>
          </a:p>
        </p:txBody>
      </p:sp>
      <p:sp>
        <p:nvSpPr>
          <p:cNvPr id="21" name="TextBox 20"/>
          <p:cNvSpPr txBox="1"/>
          <p:nvPr/>
        </p:nvSpPr>
        <p:spPr>
          <a:xfrm rot="16200000">
            <a:off x="-486279" y="3198168"/>
            <a:ext cx="1920719" cy="461665"/>
          </a:xfrm>
          <a:prstGeom prst="rect">
            <a:avLst/>
          </a:prstGeom>
          <a:noFill/>
        </p:spPr>
        <p:txBody>
          <a:bodyPr wrap="none" rtlCol="0">
            <a:spAutoFit/>
          </a:bodyPr>
          <a:lstStyle/>
          <a:p>
            <a:r>
              <a:rPr lang="en-US" sz="2400" b="1" dirty="0" smtClean="0"/>
              <a:t>Cost/Effort</a:t>
            </a:r>
            <a:endParaRPr lang="en-US" sz="2800" b="1" dirty="0"/>
          </a:p>
        </p:txBody>
      </p:sp>
      <p:sp>
        <p:nvSpPr>
          <p:cNvPr id="23" name="TextBox 22"/>
          <p:cNvSpPr txBox="1"/>
          <p:nvPr/>
        </p:nvSpPr>
        <p:spPr>
          <a:xfrm>
            <a:off x="3462561" y="5719820"/>
            <a:ext cx="1928733" cy="461665"/>
          </a:xfrm>
          <a:prstGeom prst="rect">
            <a:avLst/>
          </a:prstGeom>
          <a:noFill/>
        </p:spPr>
        <p:txBody>
          <a:bodyPr wrap="none" rtlCol="0">
            <a:spAutoFit/>
          </a:bodyPr>
          <a:lstStyle/>
          <a:p>
            <a:r>
              <a:rPr lang="en-US" sz="2400" b="1" dirty="0" smtClean="0"/>
              <a:t>Complexity</a:t>
            </a:r>
            <a:endParaRPr lang="en-US" sz="2400" b="1" dirty="0"/>
          </a:p>
        </p:txBody>
      </p:sp>
      <p:sp>
        <p:nvSpPr>
          <p:cNvPr id="24" name="TextBox 23"/>
          <p:cNvSpPr txBox="1"/>
          <p:nvPr/>
        </p:nvSpPr>
        <p:spPr>
          <a:xfrm>
            <a:off x="5720107" y="1434665"/>
            <a:ext cx="1208985" cy="584775"/>
          </a:xfrm>
          <a:prstGeom prst="rect">
            <a:avLst/>
          </a:prstGeom>
          <a:noFill/>
        </p:spPr>
        <p:txBody>
          <a:bodyPr wrap="none" rtlCol="0">
            <a:spAutoFit/>
          </a:bodyPr>
          <a:lstStyle/>
          <a:p>
            <a:pPr algn="ctr"/>
            <a:r>
              <a:rPr lang="en-US" sz="1600" b="1" dirty="0" smtClean="0"/>
              <a:t>Critical </a:t>
            </a:r>
            <a:br>
              <a:rPr lang="en-US" sz="1600" b="1" dirty="0" smtClean="0"/>
            </a:br>
            <a:r>
              <a:rPr lang="en-US" sz="1600" b="1" dirty="0" smtClean="0"/>
              <a:t>Threshold</a:t>
            </a:r>
            <a:endParaRPr lang="en-US" sz="1600" b="1" dirty="0"/>
          </a:p>
        </p:txBody>
      </p:sp>
    </p:spTree>
    <p:custDataLst>
      <p:tags r:id="rId1"/>
    </p:custDataLst>
    <p:extLst>
      <p:ext uri="{BB962C8B-B14F-4D97-AF65-F5344CB8AC3E}">
        <p14:creationId xmlns:p14="http://schemas.microsoft.com/office/powerpoint/2010/main" val="30389398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Verification Consumes </a:t>
            </a:r>
            <a:r>
              <a:rPr lang="en-US" sz="2700" dirty="0" smtClean="0"/>
              <a:t>Majority </a:t>
            </a:r>
            <a:r>
              <a:rPr lang="en-US" sz="2700" dirty="0"/>
              <a:t>of </a:t>
            </a:r>
            <a:r>
              <a:rPr lang="en-US" sz="2700" dirty="0" smtClean="0"/>
              <a:t>Project </a:t>
            </a:r>
            <a:r>
              <a:rPr lang="en-US" sz="2700" dirty="0"/>
              <a:t>Time</a:t>
            </a:r>
          </a:p>
        </p:txBody>
      </p:sp>
      <p:graphicFrame>
        <p:nvGraphicFramePr>
          <p:cNvPr id="6" name="Chart 5"/>
          <p:cNvGraphicFramePr>
            <a:graphicFrameLocks/>
          </p:cNvGraphicFramePr>
          <p:nvPr>
            <p:extLst>
              <p:ext uri="{D42A27DB-BD31-4B8C-83A1-F6EECF244321}">
                <p14:modId xmlns:p14="http://schemas.microsoft.com/office/powerpoint/2010/main" val="1995798987"/>
              </p:ext>
            </p:extLst>
          </p:nvPr>
        </p:nvGraphicFramePr>
        <p:xfrm>
          <a:off x="193830" y="1219200"/>
          <a:ext cx="8743950" cy="506382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0" hangingPunct="0"/>
            <a:r>
              <a:rPr lang="en-US" sz="800" i="1" dirty="0"/>
              <a:t>Wilson Research Group and Mentor Graphics, 2012 Functional Verification Study </a:t>
            </a:r>
          </a:p>
        </p:txBody>
      </p:sp>
      <p:sp>
        <p:nvSpPr>
          <p:cNvPr id="5" name="Footer Placeholder 4"/>
          <p:cNvSpPr>
            <a:spLocks noGrp="1"/>
          </p:cNvSpPr>
          <p:nvPr>
            <p:ph type="ftr" sz="quarter" idx="10"/>
          </p:nvPr>
        </p:nvSpPr>
        <p:spPr/>
        <p:txBody>
          <a:bodyPr/>
          <a:lstStyle/>
          <a:p>
            <a:pPr>
              <a:defRPr/>
            </a:pPr>
            <a:r>
              <a:rPr lang="en-US" smtClean="0"/>
              <a:t>HF, MemoCODE, 2013</a:t>
            </a:r>
            <a:endParaRPr lang="en-US" dirty="0"/>
          </a:p>
        </p:txBody>
      </p:sp>
      <p:sp>
        <p:nvSpPr>
          <p:cNvPr id="8" name="Slide Number Placeholder 7"/>
          <p:cNvSpPr>
            <a:spLocks noGrp="1"/>
          </p:cNvSpPr>
          <p:nvPr>
            <p:ph type="sldNum" sz="quarter" idx="11"/>
          </p:nvPr>
        </p:nvSpPr>
        <p:spPr/>
        <p:txBody>
          <a:bodyPr/>
          <a:lstStyle/>
          <a:p>
            <a:fld id="{B4689765-5485-4130-8525-AA8B12692EFF}" type="slidenum">
              <a:rPr lang="en-US" smtClean="0"/>
              <a:pPr/>
              <a:t>26</a:t>
            </a:fld>
            <a:endParaRPr lang="en-US"/>
          </a:p>
        </p:txBody>
      </p:sp>
    </p:spTree>
    <p:custDataLst>
      <p:tags r:id="rId1"/>
    </p:custDataLst>
    <p:extLst>
      <p:ext uri="{BB962C8B-B14F-4D97-AF65-F5344CB8AC3E}">
        <p14:creationId xmlns:p14="http://schemas.microsoft.com/office/powerpoint/2010/main" val="18298120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More and More Verification Engineers </a:t>
            </a:r>
            <a:br>
              <a:rPr lang="en-US" dirty="0" smtClean="0">
                <a:ea typeface="ＭＳ Ｐゴシック" pitchFamily="34" charset="-128"/>
              </a:rPr>
            </a:br>
            <a:r>
              <a:rPr lang="en-US" sz="2000" b="0" i="1" dirty="0" smtClean="0">
                <a:ea typeface="ＭＳ Ｐゴシック" pitchFamily="34" charset="-128"/>
              </a:rPr>
              <a:t>Mean peak number of design vs. verification engineers</a:t>
            </a:r>
            <a:endParaRPr lang="en-US" sz="2000" dirty="0"/>
          </a:p>
        </p:txBody>
      </p:sp>
      <p:graphicFrame>
        <p:nvGraphicFramePr>
          <p:cNvPr id="11" name="Chart 10"/>
          <p:cNvGraphicFramePr>
            <a:graphicFrameLocks/>
          </p:cNvGraphicFramePr>
          <p:nvPr>
            <p:extLst>
              <p:ext uri="{D42A27DB-BD31-4B8C-83A1-F6EECF244321}">
                <p14:modId xmlns:p14="http://schemas.microsoft.com/office/powerpoint/2010/main" val="3427184970"/>
              </p:ext>
            </p:extLst>
          </p:nvPr>
        </p:nvGraphicFramePr>
        <p:xfrm>
          <a:off x="167287" y="1883085"/>
          <a:ext cx="7749437" cy="449580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
          <p:cNvSpPr txBox="1"/>
          <p:nvPr/>
        </p:nvSpPr>
        <p:spPr>
          <a:xfrm>
            <a:off x="6858000" y="875602"/>
            <a:ext cx="2102030" cy="1200329"/>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solidFill>
                  <a:schemeClr val="bg1"/>
                </a:solidFill>
              </a:rPr>
              <a:t>~ 1-to-1 ratio </a:t>
            </a:r>
            <a:br>
              <a:rPr lang="en-US" sz="1800" b="1" dirty="0" smtClean="0">
                <a:solidFill>
                  <a:schemeClr val="bg1"/>
                </a:solidFill>
              </a:rPr>
            </a:br>
            <a:r>
              <a:rPr lang="en-US" sz="1800" b="1" dirty="0" smtClean="0">
                <a:solidFill>
                  <a:schemeClr val="bg1"/>
                </a:solidFill>
              </a:rPr>
              <a:t>of peak </a:t>
            </a:r>
            <a:r>
              <a:rPr lang="en-US" sz="1800" b="1" dirty="0">
                <a:solidFill>
                  <a:schemeClr val="bg1"/>
                </a:solidFill>
              </a:rPr>
              <a:t>design </a:t>
            </a:r>
            <a:r>
              <a:rPr lang="en-US" sz="1800" b="1" dirty="0" smtClean="0">
                <a:solidFill>
                  <a:schemeClr val="bg1"/>
                </a:solidFill>
              </a:rPr>
              <a:t>and </a:t>
            </a:r>
            <a:r>
              <a:rPr lang="en-US" sz="1800" b="1" dirty="0">
                <a:solidFill>
                  <a:schemeClr val="bg1"/>
                </a:solidFill>
              </a:rPr>
              <a:t>verification </a:t>
            </a:r>
            <a:r>
              <a:rPr lang="en-US" sz="1800" b="1" dirty="0" smtClean="0">
                <a:solidFill>
                  <a:schemeClr val="bg1"/>
                </a:solidFill>
              </a:rPr>
              <a:t>engineers</a:t>
            </a:r>
          </a:p>
        </p:txBody>
      </p:sp>
      <p:sp>
        <p:nvSpPr>
          <p:cNvPr id="13" name="Arc 12"/>
          <p:cNvSpPr/>
          <p:nvPr/>
        </p:nvSpPr>
        <p:spPr>
          <a:xfrm>
            <a:off x="1476432" y="2006966"/>
            <a:ext cx="2738872" cy="2496691"/>
          </a:xfrm>
          <a:prstGeom prst="arc">
            <a:avLst>
              <a:gd name="adj1" fmla="val 10877179"/>
              <a:gd name="adj2" fmla="val 19729314"/>
            </a:avLst>
          </a:prstGeom>
          <a:ln>
            <a:solidFill>
              <a:schemeClr val="accent1"/>
            </a:solidFill>
            <a:tailEnd type="arrow"/>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4" name="Rectangle 13"/>
          <p:cNvSpPr/>
          <p:nvPr/>
        </p:nvSpPr>
        <p:spPr>
          <a:xfrm>
            <a:off x="2467399" y="2101225"/>
            <a:ext cx="756938" cy="369332"/>
          </a:xfrm>
          <a:prstGeom prst="rect">
            <a:avLst/>
          </a:prstGeom>
        </p:spPr>
        <p:txBody>
          <a:bodyPr wrap="none">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tx1"/>
                </a:solidFill>
                <a:latin typeface="Tahoma"/>
              </a:rPr>
              <a:t>58%</a:t>
            </a:r>
            <a:endParaRPr lang="en-US" sz="1800" b="1" kern="0" dirty="0">
              <a:solidFill>
                <a:schemeClr val="tx1"/>
              </a:solidFill>
              <a:latin typeface="Tahoma"/>
            </a:endParaRPr>
          </a:p>
        </p:txBody>
      </p:sp>
      <p:sp>
        <p:nvSpPr>
          <p:cNvPr id="15" name="Arc 14"/>
          <p:cNvSpPr/>
          <p:nvPr/>
        </p:nvSpPr>
        <p:spPr>
          <a:xfrm>
            <a:off x="4143434" y="1802594"/>
            <a:ext cx="2438400" cy="1562225"/>
          </a:xfrm>
          <a:prstGeom prst="arc">
            <a:avLst>
              <a:gd name="adj1" fmla="val 10968702"/>
              <a:gd name="adj2" fmla="val 20550503"/>
            </a:avLst>
          </a:prstGeom>
          <a:ln>
            <a:solidFill>
              <a:schemeClr val="accent1"/>
            </a:solidFill>
            <a:tailEnd type="arrow"/>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6" name="Rectangle 15"/>
          <p:cNvSpPr/>
          <p:nvPr/>
        </p:nvSpPr>
        <p:spPr>
          <a:xfrm>
            <a:off x="4928395" y="2006966"/>
            <a:ext cx="756938" cy="369332"/>
          </a:xfrm>
          <a:prstGeom prst="rect">
            <a:avLst/>
          </a:prstGeom>
        </p:spPr>
        <p:txBody>
          <a:bodyPr wrap="none">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tx1"/>
                </a:solidFill>
                <a:latin typeface="Tahoma"/>
              </a:rPr>
              <a:t>11%</a:t>
            </a:r>
            <a:endParaRPr lang="en-US" sz="1800" b="1" kern="0" dirty="0">
              <a:solidFill>
                <a:schemeClr val="tx1"/>
              </a:solidFill>
              <a:latin typeface="Tahoma"/>
            </a:endParaRPr>
          </a:p>
        </p:txBody>
      </p:sp>
      <p:sp>
        <p:nvSpPr>
          <p:cNvPr id="17" name="Rectangle 16"/>
          <p:cNvSpPr/>
          <p:nvPr/>
        </p:nvSpPr>
        <p:spPr>
          <a:xfrm>
            <a:off x="2467399" y="3779382"/>
            <a:ext cx="609462" cy="369332"/>
          </a:xfrm>
          <a:prstGeom prst="rect">
            <a:avLst/>
          </a:prstGeom>
          <a:ln>
            <a:noFill/>
          </a:ln>
        </p:spPr>
        <p:txBody>
          <a:bodyPr wrap="none">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tx1"/>
                </a:solidFill>
                <a:latin typeface="Tahoma"/>
              </a:rPr>
              <a:t>4%</a:t>
            </a:r>
            <a:endParaRPr lang="en-US" sz="1800" b="1" kern="0" dirty="0">
              <a:solidFill>
                <a:schemeClr val="tx1"/>
              </a:solidFill>
              <a:latin typeface="Tahoma"/>
            </a:endParaRPr>
          </a:p>
        </p:txBody>
      </p:sp>
      <p:sp>
        <p:nvSpPr>
          <p:cNvPr id="18" name="Rectangle 17"/>
          <p:cNvSpPr/>
          <p:nvPr/>
        </p:nvSpPr>
        <p:spPr>
          <a:xfrm>
            <a:off x="5002133" y="3779382"/>
            <a:ext cx="609462" cy="369332"/>
          </a:xfrm>
          <a:prstGeom prst="rect">
            <a:avLst/>
          </a:prstGeom>
          <a:ln>
            <a:noFill/>
          </a:ln>
        </p:spPr>
        <p:txBody>
          <a:bodyPr wrap="none">
            <a:spAutoFit/>
          </a:bodyPr>
          <a:lstStyle/>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tx1"/>
                </a:solidFill>
                <a:latin typeface="Tahoma"/>
              </a:rPr>
              <a:t>5%</a:t>
            </a:r>
            <a:endParaRPr lang="en-US" sz="1800" b="1" kern="0" dirty="0">
              <a:solidFill>
                <a:schemeClr val="tx1"/>
              </a:solidFill>
              <a:latin typeface="Tahoma"/>
            </a:endParaRPr>
          </a:p>
        </p:txBody>
      </p:sp>
      <p:sp>
        <p:nvSpPr>
          <p:cNvPr id="19" name="TextBox 18"/>
          <p:cNvSpPr txBox="1"/>
          <p:nvPr/>
        </p:nvSpPr>
        <p:spPr>
          <a:xfrm>
            <a:off x="7343833" y="3018156"/>
            <a:ext cx="1981200" cy="646331"/>
          </a:xfrm>
          <a:prstGeom prst="rect">
            <a:avLst/>
          </a:prstGeom>
          <a:noFill/>
        </p:spPr>
        <p:txBody>
          <a:bodyPr wrap="square" rtlCol="0">
            <a:spAutoFit/>
          </a:bodyPr>
          <a:lstStyle/>
          <a:p>
            <a:r>
              <a:rPr lang="en-US" sz="1800" b="1" dirty="0" smtClean="0">
                <a:solidFill>
                  <a:schemeClr val="tx1"/>
                </a:solidFill>
              </a:rPr>
              <a:t>Verification Engineers</a:t>
            </a:r>
            <a:endParaRPr lang="en-US" sz="1800" b="1" dirty="0">
              <a:solidFill>
                <a:schemeClr val="tx1"/>
              </a:solidFill>
            </a:endParaRPr>
          </a:p>
        </p:txBody>
      </p:sp>
      <p:sp>
        <p:nvSpPr>
          <p:cNvPr id="20" name="TextBox 19"/>
          <p:cNvSpPr txBox="1"/>
          <p:nvPr/>
        </p:nvSpPr>
        <p:spPr>
          <a:xfrm>
            <a:off x="7343833" y="4796100"/>
            <a:ext cx="1414225" cy="646331"/>
          </a:xfrm>
          <a:prstGeom prst="rect">
            <a:avLst/>
          </a:prstGeom>
          <a:noFill/>
        </p:spPr>
        <p:txBody>
          <a:bodyPr wrap="square" rtlCol="0">
            <a:spAutoFit/>
          </a:bodyPr>
          <a:lstStyle/>
          <a:p>
            <a:r>
              <a:rPr lang="en-US" sz="1800" b="1" dirty="0" smtClean="0">
                <a:solidFill>
                  <a:schemeClr val="tx1"/>
                </a:solidFill>
              </a:rPr>
              <a:t>Design Engineers</a:t>
            </a:r>
            <a:endParaRPr lang="en-US" sz="1800" b="1" dirty="0">
              <a:solidFill>
                <a:schemeClr val="tx1"/>
              </a:solidFill>
            </a:endParaRPr>
          </a:p>
        </p:txBody>
      </p:sp>
      <p:sp>
        <p:nvSpPr>
          <p:cNvPr id="21" name="Arc 20"/>
          <p:cNvSpPr/>
          <p:nvPr/>
        </p:nvSpPr>
        <p:spPr>
          <a:xfrm>
            <a:off x="1476432" y="3700518"/>
            <a:ext cx="2738872" cy="1879667"/>
          </a:xfrm>
          <a:prstGeom prst="arc">
            <a:avLst>
              <a:gd name="adj1" fmla="val 11590872"/>
              <a:gd name="adj2" fmla="val 20467299"/>
            </a:avLst>
          </a:prstGeom>
          <a:ln>
            <a:solidFill>
              <a:schemeClr val="accent1">
                <a:lumMod val="50000"/>
              </a:schemeClr>
            </a:solidFill>
            <a:tailEnd type="arrow"/>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22" name="Arc 21"/>
          <p:cNvSpPr/>
          <p:nvPr/>
        </p:nvSpPr>
        <p:spPr>
          <a:xfrm>
            <a:off x="4143434" y="3596399"/>
            <a:ext cx="2438400" cy="1381667"/>
          </a:xfrm>
          <a:prstGeom prst="arc">
            <a:avLst>
              <a:gd name="adj1" fmla="val 10968702"/>
              <a:gd name="adj2" fmla="val 21152248"/>
            </a:avLst>
          </a:prstGeom>
          <a:ln>
            <a:solidFill>
              <a:schemeClr val="accent1">
                <a:lumMod val="50000"/>
              </a:schemeClr>
            </a:solidFill>
            <a:tailEnd type="arrow"/>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23"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a:t>
            </a:r>
            <a:r>
              <a:rPr lang="en-US" sz="800" i="1" dirty="0">
                <a:solidFill>
                  <a:srgbClr val="333333"/>
                </a:solidFill>
                <a:latin typeface="Tahoma" pitchFamily="34" charset="0"/>
              </a:rPr>
              <a:t>Wilson Research Group and Mentor Graphics, 2012 Functional Verification </a:t>
            </a:r>
            <a:r>
              <a:rPr lang="en-US" sz="800" i="1" dirty="0" smtClean="0">
                <a:solidFill>
                  <a:srgbClr val="333333"/>
                </a:solidFill>
                <a:latin typeface="Tahoma" pitchFamily="34" charset="0"/>
              </a:rPr>
              <a:t>Study</a:t>
            </a:r>
            <a:endParaRPr lang="en-US" sz="800" i="1" dirty="0">
              <a:solidFill>
                <a:srgbClr val="333333"/>
              </a:solidFill>
              <a:latin typeface="Tahoma" pitchFamily="34" charset="0"/>
            </a:endParaRP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27</a:t>
            </a:fld>
            <a:endParaRPr lang="en-US"/>
          </a:p>
        </p:txBody>
      </p:sp>
    </p:spTree>
    <p:custDataLst>
      <p:tags r:id="rId1"/>
    </p:custDataLst>
    <p:extLst>
      <p:ext uri="{BB962C8B-B14F-4D97-AF65-F5344CB8AC3E}">
        <p14:creationId xmlns:p14="http://schemas.microsoft.com/office/powerpoint/2010/main" val="743339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16" grpId="0"/>
      <p:bldP spid="17" grpId="0"/>
      <p:bldP spid="18" grpId="0"/>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48800" cy="1066800"/>
          </a:xfrm>
        </p:spPr>
        <p:txBody>
          <a:bodyPr/>
          <a:lstStyle/>
          <a:p>
            <a:r>
              <a:rPr lang="en-US" dirty="0" smtClean="0">
                <a:ea typeface="ＭＳ Ｐゴシック" pitchFamily="34" charset="-128"/>
              </a:rPr>
              <a:t>Where Verification </a:t>
            </a:r>
            <a:r>
              <a:rPr lang="en-US" dirty="0">
                <a:ea typeface="ＭＳ Ｐゴシック" pitchFamily="34" charset="-128"/>
              </a:rPr>
              <a:t>E</a:t>
            </a:r>
            <a:r>
              <a:rPr lang="en-US" dirty="0" smtClean="0">
                <a:ea typeface="ＭＳ Ｐゴシック" pitchFamily="34" charset="-128"/>
              </a:rPr>
              <a:t>ngineers </a:t>
            </a:r>
            <a:r>
              <a:rPr lang="en-US" dirty="0">
                <a:ea typeface="ＭＳ Ｐゴシック" pitchFamily="34" charset="-128"/>
              </a:rPr>
              <a:t>S</a:t>
            </a:r>
            <a:r>
              <a:rPr lang="en-US" dirty="0" smtClean="0">
                <a:ea typeface="ＭＳ Ｐゴシック" pitchFamily="34" charset="-128"/>
              </a:rPr>
              <a:t>pend </a:t>
            </a:r>
            <a:r>
              <a:rPr lang="en-US" dirty="0">
                <a:ea typeface="ＭＳ Ｐゴシック" pitchFamily="34" charset="-128"/>
              </a:rPr>
              <a:t>T</a:t>
            </a:r>
            <a:r>
              <a:rPr lang="en-US" dirty="0" smtClean="0">
                <a:ea typeface="ＭＳ Ｐゴシック" pitchFamily="34" charset="-128"/>
              </a:rPr>
              <a:t>heir </a:t>
            </a:r>
            <a:r>
              <a:rPr lang="en-US" dirty="0">
                <a:ea typeface="ＭＳ Ｐゴシック" pitchFamily="34" charset="-128"/>
              </a:rPr>
              <a:t>T</a:t>
            </a:r>
            <a:r>
              <a:rPr lang="en-US" dirty="0" smtClean="0">
                <a:ea typeface="ＭＳ Ｐゴシック" pitchFamily="34" charset="-128"/>
              </a:rPr>
              <a:t>ime</a:t>
            </a:r>
            <a:endParaRPr lang="en-US" sz="20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7" name="Chart 6"/>
          <p:cNvGraphicFramePr>
            <a:graphicFrameLocks/>
          </p:cNvGraphicFramePr>
          <p:nvPr>
            <p:extLst>
              <p:ext uri="{D42A27DB-BD31-4B8C-83A1-F6EECF244321}">
                <p14:modId xmlns:p14="http://schemas.microsoft.com/office/powerpoint/2010/main" val="39682717"/>
              </p:ext>
            </p:extLst>
          </p:nvPr>
        </p:nvGraphicFramePr>
        <p:xfrm>
          <a:off x="117020" y="1308330"/>
          <a:ext cx="8873360" cy="481203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1"/>
          </p:nvPr>
        </p:nvSpPr>
        <p:spPr/>
        <p:txBody>
          <a:bodyPr/>
          <a:lstStyle/>
          <a:p>
            <a:fld id="{B4689765-5485-4130-8525-AA8B12692EFF}" type="slidenum">
              <a:rPr lang="en-US" smtClean="0"/>
              <a:pPr/>
              <a:t>28</a:t>
            </a:fld>
            <a:endParaRPr lang="en-US"/>
          </a:p>
        </p:txBody>
      </p:sp>
    </p:spTree>
    <p:custDataLst>
      <p:tags r:id="rId1"/>
    </p:custDataLst>
    <p:extLst>
      <p:ext uri="{BB962C8B-B14F-4D97-AF65-F5344CB8AC3E}">
        <p14:creationId xmlns:p14="http://schemas.microsoft.com/office/powerpoint/2010/main" val="406435805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1371600"/>
            <a:ext cx="9144000" cy="1066800"/>
          </a:xfrm>
          <a:prstGeom prst="rect">
            <a:avLst/>
          </a:prstGeom>
          <a:noFill/>
          <a:ln w="9525">
            <a:noFill/>
            <a:miter lim="800000"/>
            <a:headEnd/>
            <a:tailEnd/>
          </a:ln>
        </p:spPr>
        <p:txBody>
          <a:bodyPr vert="horz" wrap="square" lIns="457200" tIns="45720" rIns="457200" bIns="45720" numCol="1" anchor="b"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ＭＳ Ｐゴシック" pitchFamily="-112" charset="-128"/>
                <a:cs typeface="+mj-cs"/>
              </a:defRPr>
            </a:lvl1pPr>
            <a:lvl2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2pPr>
            <a:lvl3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3pPr>
            <a:lvl4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4pPr>
            <a:lvl5pPr algn="l" rtl="0" eaLnBrk="1" fontAlgn="base" hangingPunct="1">
              <a:spcBef>
                <a:spcPct val="0"/>
              </a:spcBef>
              <a:spcAft>
                <a:spcPct val="0"/>
              </a:spcAft>
              <a:defRPr sz="3200" b="1">
                <a:solidFill>
                  <a:schemeClr val="tx2"/>
                </a:solidFill>
                <a:latin typeface="Tahoma" pitchFamily="-112" charset="0"/>
                <a:ea typeface="ＭＳ Ｐゴシック" pitchFamily="-112" charset="-128"/>
              </a:defRPr>
            </a:lvl5pPr>
            <a:lvl6pPr marL="457200" algn="l" rtl="0" eaLnBrk="1" fontAlgn="base" hangingPunct="1">
              <a:spcBef>
                <a:spcPct val="0"/>
              </a:spcBef>
              <a:spcAft>
                <a:spcPct val="0"/>
              </a:spcAft>
              <a:defRPr sz="3200" b="1">
                <a:solidFill>
                  <a:schemeClr val="tx2"/>
                </a:solidFill>
                <a:latin typeface="Tahoma" pitchFamily="-112" charset="0"/>
              </a:defRPr>
            </a:lvl6pPr>
            <a:lvl7pPr marL="914400" algn="l" rtl="0" eaLnBrk="1" fontAlgn="base" hangingPunct="1">
              <a:spcBef>
                <a:spcPct val="0"/>
              </a:spcBef>
              <a:spcAft>
                <a:spcPct val="0"/>
              </a:spcAft>
              <a:defRPr sz="3200" b="1">
                <a:solidFill>
                  <a:schemeClr val="tx2"/>
                </a:solidFill>
                <a:latin typeface="Tahoma" pitchFamily="-112" charset="0"/>
              </a:defRPr>
            </a:lvl7pPr>
            <a:lvl8pPr marL="1371600" algn="l" rtl="0" eaLnBrk="1" fontAlgn="base" hangingPunct="1">
              <a:spcBef>
                <a:spcPct val="0"/>
              </a:spcBef>
              <a:spcAft>
                <a:spcPct val="0"/>
              </a:spcAft>
              <a:defRPr sz="3200" b="1">
                <a:solidFill>
                  <a:schemeClr val="tx2"/>
                </a:solidFill>
                <a:latin typeface="Tahoma" pitchFamily="-112" charset="0"/>
              </a:defRPr>
            </a:lvl8pPr>
            <a:lvl9pPr marL="1828800" algn="l" rtl="0" eaLnBrk="1" fontAlgn="base" hangingPunct="1">
              <a:spcBef>
                <a:spcPct val="0"/>
              </a:spcBef>
              <a:spcAft>
                <a:spcPct val="0"/>
              </a:spcAft>
              <a:defRPr sz="3200" b="1">
                <a:solidFill>
                  <a:schemeClr val="tx2"/>
                </a:solidFill>
                <a:latin typeface="Tahoma" pitchFamily="-112" charset="0"/>
              </a:defRPr>
            </a:lvl9pPr>
          </a:lstStyle>
          <a:p>
            <a:r>
              <a:rPr lang="en-US" sz="2400" dirty="0"/>
              <a:t>Time Design Engineers Spend on </a:t>
            </a:r>
            <a:br>
              <a:rPr lang="en-US" sz="2400" dirty="0"/>
            </a:br>
            <a:r>
              <a:rPr lang="en-US" sz="2400" dirty="0"/>
              <a:t>Verification vs. Design </a:t>
            </a:r>
          </a:p>
        </p:txBody>
      </p:sp>
      <p:grpSp>
        <p:nvGrpSpPr>
          <p:cNvPr id="62" name="Group 61"/>
          <p:cNvGrpSpPr/>
          <p:nvPr/>
        </p:nvGrpSpPr>
        <p:grpSpPr>
          <a:xfrm>
            <a:off x="1638405" y="2249346"/>
            <a:ext cx="5817599" cy="3694254"/>
            <a:chOff x="1638405" y="2249346"/>
            <a:chExt cx="5817599" cy="3031272"/>
          </a:xfrm>
        </p:grpSpPr>
        <p:grpSp>
          <p:nvGrpSpPr>
            <p:cNvPr id="59" name="Group 58"/>
            <p:cNvGrpSpPr/>
            <p:nvPr/>
          </p:nvGrpSpPr>
          <p:grpSpPr>
            <a:xfrm>
              <a:off x="1638405" y="2249346"/>
              <a:ext cx="1051560" cy="3028486"/>
              <a:chOff x="2012511" y="2085278"/>
              <a:chExt cx="1051560" cy="3028486"/>
            </a:xfrm>
          </p:grpSpPr>
          <p:sp>
            <p:nvSpPr>
              <p:cNvPr id="68" name="Rectangle 67"/>
              <p:cNvSpPr/>
              <p:nvPr/>
            </p:nvSpPr>
            <p:spPr>
              <a:xfrm>
                <a:off x="2015856" y="2085278"/>
                <a:ext cx="1048215" cy="3028486"/>
              </a:xfrm>
              <a:prstGeom prst="rect">
                <a:avLst/>
              </a:prstGeom>
              <a:solidFill>
                <a:schemeClr val="accent1">
                  <a:lumMod val="50000"/>
                </a:schemeClr>
              </a:solidFill>
              <a:ln w="9525" cap="flat" cmpd="sng" algn="ctr">
                <a:noFill/>
                <a:prstDash val="solid"/>
              </a:ln>
              <a:effectLst/>
              <a:scene3d>
                <a:camera prst="orthographicFront"/>
                <a:lightRig rig="threePt" dir="t"/>
              </a:scene3d>
              <a:sp3d>
                <a:bevelT/>
              </a:sp3d>
            </p:spPr>
            <p:txBody>
              <a:bodyPr rtlCol="0" anchor="t" anchorCtr="0"/>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Tahoma"/>
                    <a:ea typeface="+mn-ea"/>
                    <a:cs typeface="+mn-cs"/>
                  </a:rPr>
                  <a:t>54%</a:t>
                </a:r>
              </a:p>
            </p:txBody>
          </p:sp>
          <p:sp>
            <p:nvSpPr>
              <p:cNvPr id="61" name="TextBox 60"/>
              <p:cNvSpPr txBox="1"/>
              <p:nvPr/>
            </p:nvSpPr>
            <p:spPr>
              <a:xfrm>
                <a:off x="2012511" y="4750120"/>
                <a:ext cx="1051560" cy="338554"/>
              </a:xfrm>
              <a:prstGeom prst="rect">
                <a:avLst/>
              </a:prstGeom>
              <a:noFill/>
            </p:spPr>
            <p:txBody>
              <a:bodyPr wrap="square" rtlCol="0">
                <a:spAutoFit/>
              </a:bodyPr>
              <a:lstStyle/>
              <a:p>
                <a:pPr algn="ctr"/>
                <a:r>
                  <a:rPr lang="en-US" sz="1600" b="1" dirty="0" smtClean="0">
                    <a:solidFill>
                      <a:schemeClr val="bg1"/>
                    </a:solidFill>
                  </a:rPr>
                  <a:t>2007</a:t>
                </a:r>
                <a:endParaRPr lang="en-US" sz="1600" b="1" dirty="0">
                  <a:solidFill>
                    <a:schemeClr val="bg1"/>
                  </a:solidFill>
                </a:endParaRPr>
              </a:p>
            </p:txBody>
          </p:sp>
        </p:grpSp>
        <p:grpSp>
          <p:nvGrpSpPr>
            <p:cNvPr id="66" name="Group 65"/>
            <p:cNvGrpSpPr/>
            <p:nvPr/>
          </p:nvGrpSpPr>
          <p:grpSpPr>
            <a:xfrm>
              <a:off x="5298200" y="4290020"/>
              <a:ext cx="1051560" cy="983166"/>
              <a:chOff x="3078303" y="4125952"/>
              <a:chExt cx="1051560" cy="983166"/>
            </a:xfrm>
          </p:grpSpPr>
          <p:sp>
            <p:nvSpPr>
              <p:cNvPr id="69" name="Rectangle 68"/>
              <p:cNvSpPr/>
              <p:nvPr/>
            </p:nvSpPr>
            <p:spPr>
              <a:xfrm>
                <a:off x="3081648" y="4125952"/>
                <a:ext cx="1048215" cy="983166"/>
              </a:xfrm>
              <a:prstGeom prst="rect">
                <a:avLst/>
              </a:prstGeom>
              <a:solidFill>
                <a:schemeClr val="accent1">
                  <a:lumMod val="50000"/>
                </a:schemeClr>
              </a:solidFill>
              <a:ln w="9525" cap="flat" cmpd="sng" algn="ctr">
                <a:noFill/>
                <a:prstDash val="solid"/>
              </a:ln>
              <a:effectLst/>
              <a:scene3d>
                <a:camera prst="orthographicFront"/>
                <a:lightRig rig="threePt" dir="t"/>
              </a:scene3d>
              <a:sp3d>
                <a:bevelT/>
              </a:sp3d>
            </p:spPr>
            <p:txBody>
              <a:bodyPr rtlCol="0" anchor="t" anchorCtr="0"/>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uLnTx/>
                    <a:uFillTx/>
                    <a:latin typeface="Tahoma"/>
                    <a:ea typeface="+mn-ea"/>
                    <a:cs typeface="+mn-cs"/>
                  </a:rPr>
                  <a:t>46%</a:t>
                </a:r>
              </a:p>
            </p:txBody>
          </p:sp>
          <p:sp>
            <p:nvSpPr>
              <p:cNvPr id="72" name="TextBox 71"/>
              <p:cNvSpPr txBox="1"/>
              <p:nvPr/>
            </p:nvSpPr>
            <p:spPr>
              <a:xfrm>
                <a:off x="3078303" y="4750120"/>
                <a:ext cx="1051560" cy="338554"/>
              </a:xfrm>
              <a:prstGeom prst="rect">
                <a:avLst/>
              </a:prstGeom>
              <a:noFill/>
            </p:spPr>
            <p:txBody>
              <a:bodyPr wrap="square" rtlCol="0">
                <a:spAutoFit/>
              </a:bodyPr>
              <a:lstStyle/>
              <a:p>
                <a:pPr algn="ctr"/>
                <a:r>
                  <a:rPr lang="en-US" sz="1600" b="1" dirty="0" smtClean="0">
                    <a:solidFill>
                      <a:schemeClr val="bg1"/>
                    </a:solidFill>
                  </a:rPr>
                  <a:t>2007</a:t>
                </a:r>
                <a:endParaRPr lang="en-US" sz="1600" b="1" dirty="0">
                  <a:solidFill>
                    <a:schemeClr val="bg1"/>
                  </a:solidFill>
                </a:endParaRPr>
              </a:p>
            </p:txBody>
          </p:sp>
        </p:grpSp>
        <p:grpSp>
          <p:nvGrpSpPr>
            <p:cNvPr id="60" name="Group 59"/>
            <p:cNvGrpSpPr/>
            <p:nvPr/>
          </p:nvGrpSpPr>
          <p:grpSpPr>
            <a:xfrm>
              <a:off x="2751056" y="4011239"/>
              <a:ext cx="1051560" cy="1269379"/>
              <a:chOff x="5716040" y="3847171"/>
              <a:chExt cx="1051560" cy="1269379"/>
            </a:xfrm>
          </p:grpSpPr>
          <p:sp>
            <p:nvSpPr>
              <p:cNvPr id="64" name="Rectangle 63"/>
              <p:cNvSpPr/>
              <p:nvPr/>
            </p:nvSpPr>
            <p:spPr>
              <a:xfrm>
                <a:off x="5719385" y="3847171"/>
                <a:ext cx="1048215" cy="1269379"/>
              </a:xfrm>
              <a:prstGeom prst="rect">
                <a:avLst/>
              </a:prstGeom>
              <a:gradFill>
                <a:gsLst>
                  <a:gs pos="25000">
                    <a:schemeClr val="accent1">
                      <a:lumMod val="75000"/>
                    </a:schemeClr>
                  </a:gs>
                  <a:gs pos="0">
                    <a:schemeClr val="accent1">
                      <a:lumMod val="50000"/>
                    </a:schemeClr>
                  </a:gs>
                  <a:gs pos="50000">
                    <a:schemeClr val="accent1"/>
                  </a:gs>
                  <a:gs pos="100000">
                    <a:schemeClr val="accent1"/>
                  </a:gs>
                </a:gsLst>
                <a:lin ang="16200000" scaled="1"/>
              </a:gradFill>
              <a:ln w="9525" cap="flat" cmpd="sng" algn="ctr">
                <a:noFill/>
                <a:prstDash val="solid"/>
              </a:ln>
              <a:effectLst/>
              <a:scene3d>
                <a:camera prst="orthographicFront"/>
                <a:lightRig rig="threePt" dir="t"/>
              </a:scene3d>
              <a:sp3d>
                <a:bevelT/>
              </a:sp3d>
            </p:spPr>
            <p:txBody>
              <a:bodyPr rtlCol="0" anchor="t" anchorCtr="0"/>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ahoma"/>
                    <a:ea typeface="+mn-ea"/>
                    <a:cs typeface="+mn-cs"/>
                  </a:rPr>
                  <a:t>47%</a:t>
                </a:r>
              </a:p>
            </p:txBody>
          </p:sp>
          <p:sp>
            <p:nvSpPr>
              <p:cNvPr id="73" name="TextBox 72"/>
              <p:cNvSpPr txBox="1"/>
              <p:nvPr/>
            </p:nvSpPr>
            <p:spPr>
              <a:xfrm>
                <a:off x="5716040" y="4750120"/>
                <a:ext cx="1051560" cy="338554"/>
              </a:xfrm>
              <a:prstGeom prst="rect">
                <a:avLst/>
              </a:prstGeom>
              <a:noFill/>
            </p:spPr>
            <p:txBody>
              <a:bodyPr wrap="square" rtlCol="0">
                <a:spAutoFit/>
              </a:bodyPr>
              <a:lstStyle/>
              <a:p>
                <a:pPr algn="ctr"/>
                <a:r>
                  <a:rPr lang="en-US" sz="1600" b="1" dirty="0" smtClean="0">
                    <a:solidFill>
                      <a:schemeClr val="bg1"/>
                    </a:solidFill>
                  </a:rPr>
                  <a:t>2012</a:t>
                </a:r>
                <a:endParaRPr lang="en-US" sz="1600" b="1" dirty="0">
                  <a:solidFill>
                    <a:schemeClr val="bg1"/>
                  </a:solidFill>
                </a:endParaRPr>
              </a:p>
            </p:txBody>
          </p:sp>
        </p:grpSp>
        <p:grpSp>
          <p:nvGrpSpPr>
            <p:cNvPr id="65" name="Group 64"/>
            <p:cNvGrpSpPr/>
            <p:nvPr/>
          </p:nvGrpSpPr>
          <p:grpSpPr>
            <a:xfrm>
              <a:off x="6404444" y="2512329"/>
              <a:ext cx="1051560" cy="2763644"/>
              <a:chOff x="6778550" y="2348261"/>
              <a:chExt cx="1051560" cy="2763644"/>
            </a:xfrm>
          </p:grpSpPr>
          <p:sp>
            <p:nvSpPr>
              <p:cNvPr id="67" name="Rectangle 66"/>
              <p:cNvSpPr/>
              <p:nvPr/>
            </p:nvSpPr>
            <p:spPr>
              <a:xfrm>
                <a:off x="6781895" y="2348261"/>
                <a:ext cx="1048215" cy="2763644"/>
              </a:xfrm>
              <a:prstGeom prst="rect">
                <a:avLst/>
              </a:prstGeom>
              <a:gradFill>
                <a:gsLst>
                  <a:gs pos="25000">
                    <a:schemeClr val="accent1">
                      <a:lumMod val="75000"/>
                    </a:schemeClr>
                  </a:gs>
                  <a:gs pos="0">
                    <a:schemeClr val="accent1">
                      <a:lumMod val="50000"/>
                    </a:schemeClr>
                  </a:gs>
                  <a:gs pos="50000">
                    <a:schemeClr val="accent1"/>
                  </a:gs>
                  <a:gs pos="100000">
                    <a:schemeClr val="accent1"/>
                  </a:gs>
                </a:gsLst>
                <a:lin ang="16200000" scaled="1"/>
              </a:gradFill>
              <a:ln w="9525" cap="flat" cmpd="sng" algn="ctr">
                <a:noFill/>
                <a:prstDash val="solid"/>
              </a:ln>
              <a:effectLst/>
              <a:scene3d>
                <a:camera prst="orthographicFront"/>
                <a:lightRig rig="threePt" dir="t"/>
              </a:scene3d>
              <a:sp3d>
                <a:bevelT/>
              </a:sp3d>
            </p:spPr>
            <p:txBody>
              <a:bodyPr rtlCol="0" anchor="t" anchorCtr="0"/>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ahoma"/>
                    <a:ea typeface="+mn-ea"/>
                    <a:cs typeface="+mn-cs"/>
                  </a:rPr>
                  <a:t>53%</a:t>
                </a:r>
              </a:p>
            </p:txBody>
          </p:sp>
          <p:sp>
            <p:nvSpPr>
              <p:cNvPr id="74" name="TextBox 73"/>
              <p:cNvSpPr txBox="1"/>
              <p:nvPr/>
            </p:nvSpPr>
            <p:spPr>
              <a:xfrm>
                <a:off x="6778550" y="4750120"/>
                <a:ext cx="1051560" cy="338554"/>
              </a:xfrm>
              <a:prstGeom prst="rect">
                <a:avLst/>
              </a:prstGeom>
              <a:noFill/>
            </p:spPr>
            <p:txBody>
              <a:bodyPr wrap="square" rtlCol="0">
                <a:spAutoFit/>
              </a:bodyPr>
              <a:lstStyle/>
              <a:p>
                <a:pPr algn="ctr"/>
                <a:r>
                  <a:rPr lang="en-US" sz="1600" b="1" dirty="0" smtClean="0">
                    <a:solidFill>
                      <a:schemeClr val="bg1"/>
                    </a:solidFill>
                  </a:rPr>
                  <a:t>2012</a:t>
                </a:r>
                <a:endParaRPr lang="en-US" sz="1600" b="1" dirty="0">
                  <a:solidFill>
                    <a:schemeClr val="bg1"/>
                  </a:solidFill>
                </a:endParaRPr>
              </a:p>
            </p:txBody>
          </p:sp>
        </p:grpSp>
      </p:grpSp>
      <p:sp>
        <p:nvSpPr>
          <p:cNvPr id="70" name="TextBox 69"/>
          <p:cNvSpPr txBox="1"/>
          <p:nvPr/>
        </p:nvSpPr>
        <p:spPr>
          <a:xfrm>
            <a:off x="1509972" y="5955268"/>
            <a:ext cx="2424422" cy="369332"/>
          </a:xfrm>
          <a:prstGeom prst="rect">
            <a:avLst/>
          </a:prstGeom>
          <a:noFill/>
        </p:spPr>
        <p:txBody>
          <a:bodyPr wrap="square" rtlCol="0">
            <a:spAutoFit/>
          </a:bodyPr>
          <a:lstStyle/>
          <a:p>
            <a:pPr algn="ctr"/>
            <a:r>
              <a:rPr lang="en-US" sz="1800" b="1" dirty="0"/>
              <a:t>Doing </a:t>
            </a:r>
            <a:r>
              <a:rPr lang="en-US" sz="1800" b="1" dirty="0" smtClean="0"/>
              <a:t>Design</a:t>
            </a:r>
            <a:endParaRPr lang="en-US" sz="1800" b="1" dirty="0"/>
          </a:p>
        </p:txBody>
      </p:sp>
      <p:sp>
        <p:nvSpPr>
          <p:cNvPr id="84" name="TextBox 83"/>
          <p:cNvSpPr txBox="1"/>
          <p:nvPr/>
        </p:nvSpPr>
        <p:spPr>
          <a:xfrm>
            <a:off x="5195578" y="5955268"/>
            <a:ext cx="2424422" cy="369332"/>
          </a:xfrm>
          <a:prstGeom prst="rect">
            <a:avLst/>
          </a:prstGeom>
          <a:noFill/>
        </p:spPr>
        <p:txBody>
          <a:bodyPr wrap="square" rtlCol="0">
            <a:spAutoFit/>
          </a:bodyPr>
          <a:lstStyle/>
          <a:p>
            <a:pPr algn="ctr"/>
            <a:r>
              <a:rPr lang="en-US" sz="1800" b="1" dirty="0"/>
              <a:t>Doing </a:t>
            </a:r>
            <a:r>
              <a:rPr lang="en-US" sz="1800" b="1" dirty="0" smtClean="0"/>
              <a:t>Verification</a:t>
            </a:r>
            <a:endParaRPr lang="en-US" sz="1800" b="1" dirty="0"/>
          </a:p>
        </p:txBody>
      </p:sp>
      <p:sp>
        <p:nvSpPr>
          <p:cNvPr id="85" name="Rectangle 84"/>
          <p:cNvSpPr/>
          <p:nvPr/>
        </p:nvSpPr>
        <p:spPr>
          <a:xfrm>
            <a:off x="2690047" y="1611868"/>
            <a:ext cx="3983783" cy="707886"/>
          </a:xfrm>
          <a:prstGeom prst="rect">
            <a:avLst/>
          </a:prstGeom>
        </p:spPr>
        <p:txBody>
          <a:bodyPr wrap="none">
            <a:spAutoFit/>
          </a:bodyPr>
          <a:lstStyle/>
          <a:p>
            <a:pPr algn="ctr">
              <a:defRPr sz="1400" b="0" i="0" u="none" strike="noStrike" kern="1200" baseline="0">
                <a:solidFill>
                  <a:srgbClr val="333333"/>
                </a:solidFill>
                <a:latin typeface="+mn-lt"/>
                <a:ea typeface="+mn-ea"/>
                <a:cs typeface="+mn-cs"/>
              </a:defRPr>
            </a:pPr>
            <a:r>
              <a:rPr lang="en-US" sz="2000" b="1" dirty="0">
                <a:solidFill>
                  <a:srgbClr val="333333"/>
                </a:solidFill>
              </a:rPr>
              <a:t>Design Engineer Project </a:t>
            </a:r>
            <a:r>
              <a:rPr lang="en-US" sz="2000" b="1" dirty="0" smtClean="0">
                <a:solidFill>
                  <a:srgbClr val="333333"/>
                </a:solidFill>
              </a:rPr>
              <a:t>Time</a:t>
            </a:r>
          </a:p>
          <a:p>
            <a:pPr algn="ctr">
              <a:defRPr sz="1400" b="0" i="0" u="none" strike="noStrike" kern="1200" baseline="0">
                <a:solidFill>
                  <a:srgbClr val="333333"/>
                </a:solidFill>
                <a:latin typeface="+mn-lt"/>
                <a:ea typeface="+mn-ea"/>
                <a:cs typeface="+mn-cs"/>
              </a:defRPr>
            </a:pPr>
            <a:r>
              <a:rPr lang="en-US" sz="2000" b="1" dirty="0" smtClean="0">
                <a:solidFill>
                  <a:srgbClr val="333333"/>
                </a:solidFill>
              </a:rPr>
              <a:t>2007 - 2012 </a:t>
            </a:r>
            <a:endParaRPr lang="en-US" sz="2000" b="1" dirty="0">
              <a:solidFill>
                <a:srgbClr val="333333"/>
              </a:solidFill>
            </a:endParaRPr>
          </a:p>
        </p:txBody>
      </p:sp>
      <p:sp>
        <p:nvSpPr>
          <p:cNvPr id="75" name="Right Arrow 74"/>
          <p:cNvSpPr/>
          <p:nvPr/>
        </p:nvSpPr>
        <p:spPr bwMode="auto">
          <a:xfrm rot="17958839">
            <a:off x="4610214" y="3241440"/>
            <a:ext cx="2494316" cy="693753"/>
          </a:xfrm>
          <a:prstGeom prst="rightArrow">
            <a:avLst>
              <a:gd name="adj1" fmla="val 50000"/>
              <a:gd name="adj2" fmla="val 50712"/>
            </a:avLst>
          </a:prstGeom>
          <a:solidFill>
            <a:srgbClr val="FFC0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effectLst/>
                <a:latin typeface="+mj-lt"/>
              </a:rPr>
              <a:t>15% Increase</a:t>
            </a:r>
          </a:p>
        </p:txBody>
      </p:sp>
      <p:sp>
        <p:nvSpPr>
          <p:cNvPr id="63" name="Footer Placeholder 62"/>
          <p:cNvSpPr>
            <a:spLocks noGrp="1"/>
          </p:cNvSpPr>
          <p:nvPr>
            <p:ph type="ftr" sz="quarter" idx="10"/>
          </p:nvPr>
        </p:nvSpPr>
        <p:spPr/>
        <p:txBody>
          <a:bodyPr/>
          <a:lstStyle/>
          <a:p>
            <a:pPr>
              <a:defRPr/>
            </a:pPr>
            <a:r>
              <a:rPr lang="en-US" smtClean="0"/>
              <a:t>HF, MemoCODE, 2013</a:t>
            </a:r>
            <a:endParaRPr lang="en-US" dirty="0"/>
          </a:p>
        </p:txBody>
      </p:sp>
      <p:sp>
        <p:nvSpPr>
          <p:cNvPr id="71" name="Slide Number Placeholder 70"/>
          <p:cNvSpPr>
            <a:spLocks noGrp="1"/>
          </p:cNvSpPr>
          <p:nvPr>
            <p:ph type="sldNum" sz="quarter" idx="11"/>
          </p:nvPr>
        </p:nvSpPr>
        <p:spPr/>
        <p:txBody>
          <a:bodyPr/>
          <a:lstStyle/>
          <a:p>
            <a:fld id="{B4689765-5485-4130-8525-AA8B12692EFF}" type="slidenum">
              <a:rPr lang="en-US" smtClean="0"/>
              <a:pPr/>
              <a:t>29</a:t>
            </a:fld>
            <a:endParaRPr lang="en-US"/>
          </a:p>
        </p:txBody>
      </p:sp>
      <p:sp>
        <p:nvSpPr>
          <p:cNvPr id="57" name="Title 56"/>
          <p:cNvSpPr>
            <a:spLocks noGrp="1"/>
          </p:cNvSpPr>
          <p:nvPr>
            <p:ph type="title"/>
          </p:nvPr>
        </p:nvSpPr>
        <p:spPr/>
        <p:txBody>
          <a:bodyPr/>
          <a:lstStyle/>
          <a:p>
            <a:r>
              <a:rPr lang="en-US" dirty="0" smtClean="0"/>
              <a:t>Designers Doing More and More Verification</a:t>
            </a:r>
            <a:endParaRPr lang="en-US" dirty="0"/>
          </a:p>
        </p:txBody>
      </p:sp>
      <p:sp>
        <p:nvSpPr>
          <p:cNvPr id="23"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a:t>
            </a:r>
            <a:r>
              <a:rPr lang="en-US" sz="800" i="1" dirty="0">
                <a:solidFill>
                  <a:srgbClr val="333333"/>
                </a:solidFill>
                <a:latin typeface="Tahoma" pitchFamily="34" charset="0"/>
              </a:rPr>
              <a:t>Wilson Research Group and Mentor Graphics, 2012 Functional Verification </a:t>
            </a:r>
            <a:r>
              <a:rPr lang="en-US" sz="800" i="1" dirty="0" smtClean="0">
                <a:solidFill>
                  <a:srgbClr val="333333"/>
                </a:solidFill>
                <a:latin typeface="Tahoma" pitchFamily="34" charset="0"/>
              </a:rPr>
              <a:t>Study</a:t>
            </a:r>
            <a:endParaRPr lang="en-US" sz="800" i="1" dirty="0">
              <a:solidFill>
                <a:srgbClr val="333333"/>
              </a:solidFill>
              <a:latin typeface="Tahoma" pitchFamily="34" charset="0"/>
            </a:endParaRPr>
          </a:p>
        </p:txBody>
      </p:sp>
    </p:spTree>
    <p:custDataLst>
      <p:tags r:id="rId1"/>
    </p:custDataLst>
    <p:extLst>
      <p:ext uri="{BB962C8B-B14F-4D97-AF65-F5344CB8AC3E}">
        <p14:creationId xmlns:p14="http://schemas.microsoft.com/office/powerpoint/2010/main" val="2759904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22" presetClass="entr" presetSubtype="4" fill="hold" grpId="0" nodeType="withEffect">
                                  <p:stCondLst>
                                    <p:cond delay="10"/>
                                  </p:stCondLst>
                                  <p:childTnLst>
                                    <p:set>
                                      <p:cBhvr>
                                        <p:cTn id="12" dur="1" fill="hold">
                                          <p:stCondLst>
                                            <p:cond delay="0"/>
                                          </p:stCondLst>
                                        </p:cTn>
                                        <p:tgtEl>
                                          <p:spTgt spid="75"/>
                                        </p:tgtEl>
                                        <p:attrNameLst>
                                          <p:attrName>style.visibility</p:attrName>
                                        </p:attrNameLst>
                                      </p:cBhvr>
                                      <p:to>
                                        <p:strVal val="visible"/>
                                      </p:to>
                                    </p:set>
                                    <p:animEffect transition="in" filter="wipe(down)">
                                      <p:cBhvr>
                                        <p:cTn id="1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84" grpId="0"/>
      <p:bldP spid="85" grpId="0"/>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Functional Verification Market </a:t>
            </a:r>
            <a:br>
              <a:rPr lang="en-US" sz="2800" dirty="0" smtClean="0"/>
            </a:br>
            <a:r>
              <a:rPr lang="en-US" sz="2400" b="0" i="1" dirty="0" smtClean="0"/>
              <a:t>According to EDAC</a:t>
            </a:r>
            <a:endParaRPr lang="en-US" sz="2400" b="0" i="1" dirty="0"/>
          </a:p>
        </p:txBody>
      </p:sp>
      <p:graphicFrame>
        <p:nvGraphicFramePr>
          <p:cNvPr id="5" name="Chart 4"/>
          <p:cNvGraphicFramePr/>
          <p:nvPr>
            <p:extLst>
              <p:ext uri="{D42A27DB-BD31-4B8C-83A1-F6EECF244321}">
                <p14:modId xmlns:p14="http://schemas.microsoft.com/office/powerpoint/2010/main" val="1254130419"/>
              </p:ext>
            </p:extLst>
          </p:nvPr>
        </p:nvGraphicFramePr>
        <p:xfrm>
          <a:off x="342899" y="2057400"/>
          <a:ext cx="8458200"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181600" y="1371600"/>
            <a:ext cx="1143000"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1" i="0" u="none" strike="noStrike" kern="0" cap="none" spc="0" normalizeH="0" baseline="0" noProof="0" dirty="0" smtClean="0">
              <a:ln>
                <a:noFill/>
              </a:ln>
              <a:solidFill>
                <a:schemeClr val="tx1"/>
              </a:solidFill>
              <a:effectLst/>
              <a:uLnTx/>
              <a:uFillTx/>
              <a:latin typeface="Arial Narrow" pitchFamily="34" charset="0"/>
            </a:endParaRPr>
          </a:p>
        </p:txBody>
      </p:sp>
      <p:sp>
        <p:nvSpPr>
          <p:cNvPr id="8" name="Footer Placeholder 7"/>
          <p:cNvSpPr>
            <a:spLocks noGrp="1"/>
          </p:cNvSpPr>
          <p:nvPr>
            <p:ph type="ftr" sz="quarter" idx="10"/>
          </p:nvPr>
        </p:nvSpPr>
        <p:spPr/>
        <p:txBody>
          <a:bodyPr/>
          <a:lstStyle/>
          <a:p>
            <a:pPr>
              <a:defRPr/>
            </a:pPr>
            <a:r>
              <a:rPr lang="en-US" smtClean="0">
                <a:solidFill>
                  <a:srgbClr val="333333"/>
                </a:solidFill>
              </a:rPr>
              <a:t>HF, MemoCODE, 2013</a:t>
            </a:r>
            <a:endParaRPr lang="en-US" dirty="0">
              <a:solidFill>
                <a:srgbClr val="333333"/>
              </a:solidFill>
            </a:endParaRPr>
          </a:p>
        </p:txBody>
      </p:sp>
      <p:sp>
        <p:nvSpPr>
          <p:cNvPr id="9" name="Slide Number Placeholder 8"/>
          <p:cNvSpPr>
            <a:spLocks noGrp="1"/>
          </p:cNvSpPr>
          <p:nvPr>
            <p:ph type="sldNum" sz="quarter" idx="11"/>
          </p:nvPr>
        </p:nvSpPr>
        <p:spPr/>
        <p:txBody>
          <a:bodyPr/>
          <a:lstStyle/>
          <a:p>
            <a:fld id="{B4689765-5485-4130-8525-AA8B12692EFF}" type="slidenum">
              <a:rPr lang="en-US" smtClean="0">
                <a:solidFill>
                  <a:srgbClr val="333333"/>
                </a:solidFill>
              </a:rPr>
              <a:pPr/>
              <a:t>3</a:t>
            </a:fld>
            <a:endParaRPr lang="en-US">
              <a:solidFill>
                <a:srgbClr val="333333"/>
              </a:solidFill>
            </a:endParaRPr>
          </a:p>
        </p:txBody>
      </p:sp>
      <p:sp>
        <p:nvSpPr>
          <p:cNvPr id="3" name="TextBox 2"/>
          <p:cNvSpPr txBox="1"/>
          <p:nvPr/>
        </p:nvSpPr>
        <p:spPr>
          <a:xfrm>
            <a:off x="1882000" y="1367135"/>
            <a:ext cx="5379999" cy="461665"/>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400" b="1" dirty="0" smtClean="0">
                <a:solidFill>
                  <a:schemeClr val="bg1"/>
                </a:solidFill>
              </a:rPr>
              <a:t>38% Growth Between 2010 2012</a:t>
            </a:r>
            <a:endParaRPr lang="en-US" sz="2400" b="1" dirty="0">
              <a:solidFill>
                <a:schemeClr val="bg1"/>
              </a:solidFill>
            </a:endParaRPr>
          </a:p>
        </p:txBody>
      </p:sp>
      <p:sp>
        <p:nvSpPr>
          <p:cNvPr id="4" name="Rectangle 3"/>
          <p:cNvSpPr/>
          <p:nvPr/>
        </p:nvSpPr>
        <p:spPr>
          <a:xfrm>
            <a:off x="114300" y="6322368"/>
            <a:ext cx="4838700" cy="230832"/>
          </a:xfrm>
          <a:prstGeom prst="rect">
            <a:avLst/>
          </a:prstGeom>
        </p:spPr>
        <p:txBody>
          <a:bodyPr wrap="square">
            <a:spAutoFit/>
          </a:bodyPr>
          <a:lstStyle/>
          <a:p>
            <a:r>
              <a:rPr lang="en-US" sz="900" dirty="0" smtClean="0"/>
              <a:t>EDAC: Market </a:t>
            </a:r>
            <a:r>
              <a:rPr lang="en-US" sz="900" dirty="0"/>
              <a:t>Statistics </a:t>
            </a:r>
            <a:r>
              <a:rPr lang="en-US" sz="900" dirty="0" smtClean="0"/>
              <a:t>Service 2007 </a:t>
            </a:r>
            <a:r>
              <a:rPr lang="en-US" sz="900" dirty="0"/>
              <a:t>Annual Summary Report</a:t>
            </a:r>
          </a:p>
        </p:txBody>
      </p:sp>
    </p:spTree>
    <p:extLst>
      <p:ext uri="{BB962C8B-B14F-4D97-AF65-F5344CB8AC3E}">
        <p14:creationId xmlns:p14="http://schemas.microsoft.com/office/powerpoint/2010/main" val="237121499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Chart 77"/>
          <p:cNvGraphicFramePr/>
          <p:nvPr>
            <p:extLst>
              <p:ext uri="{D42A27DB-BD31-4B8C-83A1-F6EECF244321}">
                <p14:modId xmlns:p14="http://schemas.microsoft.com/office/powerpoint/2010/main" val="3941703052"/>
              </p:ext>
            </p:extLst>
          </p:nvPr>
        </p:nvGraphicFramePr>
        <p:xfrm>
          <a:off x="90362" y="1829003"/>
          <a:ext cx="7056762" cy="4810392"/>
        </p:xfrm>
        <a:graphic>
          <a:graphicData uri="http://schemas.openxmlformats.org/drawingml/2006/chart">
            <c:chart xmlns:c="http://schemas.openxmlformats.org/drawingml/2006/chart" xmlns:r="http://schemas.openxmlformats.org/officeDocument/2006/relationships" r:id="rId4"/>
          </a:graphicData>
        </a:graphic>
      </p:graphicFrame>
      <p:cxnSp>
        <p:nvCxnSpPr>
          <p:cNvPr id="81" name="Straight Connector 80"/>
          <p:cNvCxnSpPr/>
          <p:nvPr/>
        </p:nvCxnSpPr>
        <p:spPr>
          <a:xfrm flipV="1">
            <a:off x="1507368" y="2286000"/>
            <a:ext cx="4596358" cy="1845677"/>
          </a:xfrm>
          <a:prstGeom prst="line">
            <a:avLst/>
          </a:prstGeom>
          <a:noFill/>
          <a:ln w="146050" cap="flat" cmpd="sng" algn="ctr">
            <a:solidFill>
              <a:srgbClr val="FFC000"/>
            </a:solidFill>
            <a:prstDash val="solid"/>
            <a:headEnd type="none" w="med" len="med"/>
            <a:tailEnd type="triangle" w="med" len="med"/>
          </a:ln>
          <a:effectLst/>
          <a:scene3d>
            <a:camera prst="orthographicFront"/>
            <a:lightRig rig="threePt" dir="t"/>
          </a:scene3d>
          <a:sp3d>
            <a:bevelT w="152400" h="50800" prst="softRound"/>
          </a:sp3d>
        </p:spPr>
      </p:cxnSp>
      <p:sp>
        <p:nvSpPr>
          <p:cNvPr id="82" name="Oval Callout 81"/>
          <p:cNvSpPr/>
          <p:nvPr/>
        </p:nvSpPr>
        <p:spPr>
          <a:xfrm>
            <a:off x="6434724" y="1217127"/>
            <a:ext cx="2709276" cy="2364273"/>
          </a:xfrm>
          <a:prstGeom prst="wedgeEllipseCallout">
            <a:avLst>
              <a:gd name="adj1" fmla="val -59890"/>
              <a:gd name="adj2" fmla="val 61132"/>
            </a:avLst>
          </a:prstGeom>
          <a:solidFill>
            <a:schemeClr val="accent1">
              <a:lumMod val="50000"/>
            </a:schemeClr>
          </a:solidFill>
          <a:ln/>
          <a:scene3d>
            <a:camera prst="orthographicFront">
              <a:rot lat="0" lon="0" rev="0"/>
            </a:camera>
            <a:lightRig rig="threePt" dir="t">
              <a:rot lat="0" lon="0" rev="1200000"/>
            </a:lightRig>
          </a:scene3d>
          <a:sp3d prstMaterial="dkEdge">
            <a:bevelT w="127000" h="127000"/>
          </a:sp3d>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sz="1800" kern="0" dirty="0">
              <a:latin typeface="Tahoma"/>
            </a:endParaRPr>
          </a:p>
        </p:txBody>
      </p:sp>
      <p:sp>
        <p:nvSpPr>
          <p:cNvPr id="83" name="Content Placeholder 2"/>
          <p:cNvSpPr txBox="1">
            <a:spLocks/>
          </p:cNvSpPr>
          <p:nvPr/>
        </p:nvSpPr>
        <p:spPr bwMode="auto">
          <a:xfrm>
            <a:off x="6147107" y="1550440"/>
            <a:ext cx="3194008" cy="1941313"/>
          </a:xfrm>
          <a:prstGeom prst="rect">
            <a:avLst/>
          </a:prstGeom>
          <a:noFill/>
          <a:ln w="9525">
            <a:noFill/>
            <a:miter lim="800000"/>
            <a:headEnd/>
            <a:tailEnd/>
          </a:ln>
        </p:spPr>
        <p:txBody>
          <a:bodyPr vert="horz" wrap="square" lIns="457200" tIns="45720" rIns="457200" bIns="45720" numCol="1" anchor="t" anchorCtr="0" compatLnSpc="1">
            <a:prstTxWarp prst="textNoShape">
              <a:avLst/>
            </a:prstTxWarp>
          </a:bodyPr>
          <a:lstStyle>
            <a:lvl1pPr marL="342900" indent="-342900" algn="l" rtl="0" eaLnBrk="0" fontAlgn="base" hangingPunct="0">
              <a:spcBef>
                <a:spcPts val="850"/>
              </a:spcBef>
              <a:spcAft>
                <a:spcPct val="0"/>
              </a:spcAft>
              <a:buClr>
                <a:srgbClr val="428C8A"/>
              </a:buClr>
              <a:buSzPct val="80000"/>
              <a:buFont typeface="Wingdings" pitchFamily="-112" charset="2"/>
              <a:buChar char="n"/>
              <a:defRPr sz="2400">
                <a:solidFill>
                  <a:schemeClr val="tx2"/>
                </a:solidFill>
                <a:latin typeface="+mn-lt"/>
                <a:ea typeface="ＭＳ Ｐゴシック" pitchFamily="-112" charset="-128"/>
                <a:cs typeface="+mn-cs"/>
              </a:defRPr>
            </a:lvl1pPr>
            <a:lvl2pPr marL="803275" indent="-346075" algn="l" rtl="0" eaLnBrk="0" fontAlgn="base" hangingPunct="0">
              <a:spcBef>
                <a:spcPts val="0"/>
              </a:spcBef>
              <a:spcAft>
                <a:spcPct val="0"/>
              </a:spcAft>
              <a:buClr>
                <a:schemeClr val="bg2"/>
              </a:buClr>
              <a:buFont typeface="Tahoma" pitchFamily="-112" charset="0"/>
              <a:buChar char="—"/>
              <a:defRPr sz="2000">
                <a:solidFill>
                  <a:schemeClr val="bg2"/>
                </a:solidFill>
                <a:latin typeface="+mn-lt"/>
                <a:ea typeface="ＭＳ Ｐゴシック" pitchFamily="-112" charset="-128"/>
              </a:defRPr>
            </a:lvl2pPr>
            <a:lvl3pPr marL="1193800" indent="-228600" algn="l" rtl="0" eaLnBrk="0" fontAlgn="base" hangingPunct="0">
              <a:spcBef>
                <a:spcPts val="0"/>
              </a:spcBef>
              <a:spcAft>
                <a:spcPct val="0"/>
              </a:spcAft>
              <a:buClr>
                <a:schemeClr val="bg2"/>
              </a:buClr>
              <a:buFont typeface="Tahoma" pitchFamily="-112" charset="0"/>
              <a:buChar char="–"/>
              <a:defRPr>
                <a:solidFill>
                  <a:schemeClr val="bg2"/>
                </a:solidFill>
                <a:latin typeface="+mn-lt"/>
                <a:ea typeface="ＭＳ Ｐゴシック" pitchFamily="-112" charset="-128"/>
              </a:defRPr>
            </a:lvl3pPr>
            <a:lvl4pPr marL="1600200" indent="-228600" algn="l" rtl="0" eaLnBrk="0" fontAlgn="base" hangingPunct="0">
              <a:spcBef>
                <a:spcPts val="0"/>
              </a:spcBef>
              <a:spcAft>
                <a:spcPct val="0"/>
              </a:spcAft>
              <a:buClr>
                <a:schemeClr val="bg2"/>
              </a:buClr>
              <a:buFont typeface="Tahoma" pitchFamily="-112" charset="0"/>
              <a:buChar char="–"/>
              <a:defRPr sz="1600">
                <a:solidFill>
                  <a:schemeClr val="bg2"/>
                </a:solidFill>
                <a:latin typeface="+mn-lt"/>
                <a:ea typeface="ＭＳ Ｐゴシック" pitchFamily="-112" charset="-128"/>
              </a:defRPr>
            </a:lvl4pPr>
            <a:lvl5pPr marL="2057400" indent="-228600" algn="l" rtl="0" eaLnBrk="0" fontAlgn="base" hangingPunct="0">
              <a:spcBef>
                <a:spcPct val="30000"/>
              </a:spcBef>
              <a:spcAft>
                <a:spcPct val="0"/>
              </a:spcAft>
              <a:buClr>
                <a:schemeClr val="bg2"/>
              </a:buClr>
              <a:buFont typeface="Arial" pitchFamily="34" charset="0"/>
              <a:buChar char="•"/>
              <a:defRPr sz="1600" baseline="0">
                <a:solidFill>
                  <a:schemeClr val="bg2"/>
                </a:solidFill>
                <a:latin typeface="+mn-lt"/>
                <a:ea typeface="ＭＳ Ｐゴシック" pitchFamily="-112" charset="-128"/>
              </a:defRPr>
            </a:lvl5pPr>
            <a:lvl6pPr marL="2514600" indent="-228600" algn="l" rtl="0" fontAlgn="base">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fontAlgn="base">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fontAlgn="base">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fontAlgn="base">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a:lstStyle>
          <a:p>
            <a:pPr marL="0" indent="0" algn="ctr">
              <a:lnSpc>
                <a:spcPct val="90000"/>
              </a:lnSpc>
              <a:spcBef>
                <a:spcPts val="0"/>
              </a:spcBef>
              <a:buNone/>
              <a:defRPr/>
            </a:pPr>
            <a:r>
              <a:rPr lang="en-US" sz="2000" b="1" dirty="0" smtClean="0">
                <a:solidFill>
                  <a:schemeClr val="bg1"/>
                </a:solidFill>
              </a:rPr>
              <a:t>At this rate…</a:t>
            </a:r>
          </a:p>
          <a:p>
            <a:pPr marL="114300" lvl="1" indent="0" algn="ctr">
              <a:lnSpc>
                <a:spcPct val="90000"/>
              </a:lnSpc>
              <a:buNone/>
              <a:defRPr/>
            </a:pPr>
            <a:r>
              <a:rPr lang="en-US" dirty="0" smtClean="0">
                <a:solidFill>
                  <a:schemeClr val="bg1"/>
                </a:solidFill>
              </a:rPr>
              <a:t>In 25 years, </a:t>
            </a:r>
            <a:r>
              <a:rPr lang="en-US" b="1" u="sng" dirty="0" smtClean="0">
                <a:solidFill>
                  <a:srgbClr val="FFFF00"/>
                </a:solidFill>
              </a:rPr>
              <a:t>ALL</a:t>
            </a:r>
            <a:r>
              <a:rPr lang="en-US" dirty="0" smtClean="0">
                <a:solidFill>
                  <a:srgbClr val="FFFF00"/>
                </a:solidFill>
              </a:rPr>
              <a:t> </a:t>
            </a:r>
            <a:r>
              <a:rPr lang="en-US" dirty="0">
                <a:solidFill>
                  <a:schemeClr val="bg1"/>
                </a:solidFill>
              </a:rPr>
              <a:t>of a designer’s time will </a:t>
            </a:r>
            <a:r>
              <a:rPr lang="en-US" dirty="0" smtClean="0">
                <a:solidFill>
                  <a:schemeClr val="bg1"/>
                </a:solidFill>
              </a:rPr>
              <a:t>be devoted to </a:t>
            </a:r>
            <a:r>
              <a:rPr lang="en-US" b="1" dirty="0" smtClean="0">
                <a:solidFill>
                  <a:schemeClr val="bg1"/>
                </a:solidFill>
              </a:rPr>
              <a:t>verification</a:t>
            </a:r>
            <a:endParaRPr lang="en-US" b="1" dirty="0">
              <a:solidFill>
                <a:schemeClr val="bg1"/>
              </a:solidFill>
            </a:endParaRPr>
          </a:p>
        </p:txBody>
      </p:sp>
      <p:sp>
        <p:nvSpPr>
          <p:cNvPr id="86" name="Rectangle 85"/>
          <p:cNvSpPr/>
          <p:nvPr/>
        </p:nvSpPr>
        <p:spPr>
          <a:xfrm>
            <a:off x="1067970" y="6172200"/>
            <a:ext cx="5366754" cy="307777"/>
          </a:xfrm>
          <a:prstGeom prst="rect">
            <a:avLst/>
          </a:prstGeom>
        </p:spPr>
        <p:txBody>
          <a:bodyPr wrap="square">
            <a:spAutoFit/>
          </a:bodyPr>
          <a:lstStyle/>
          <a:p>
            <a:pPr algn="ctr">
              <a:defRPr sz="1400" b="0" i="0" u="none" strike="noStrike" kern="1200" baseline="0">
                <a:solidFill>
                  <a:srgbClr val="333333"/>
                </a:solidFill>
                <a:latin typeface="+mn-lt"/>
                <a:ea typeface="+mn-ea"/>
                <a:cs typeface="+mn-cs"/>
              </a:defRPr>
            </a:pPr>
            <a:r>
              <a:rPr lang="en-US" sz="1400" b="1" dirty="0" smtClean="0">
                <a:solidFill>
                  <a:srgbClr val="333333"/>
                </a:solidFill>
              </a:rPr>
              <a:t>Project Time 2007 - 2037 </a:t>
            </a:r>
            <a:endParaRPr lang="en-US" sz="1400" b="1" dirty="0">
              <a:solidFill>
                <a:srgbClr val="333333"/>
              </a:solidFill>
            </a:endParaRPr>
          </a:p>
        </p:txBody>
      </p:sp>
      <p:grpSp>
        <p:nvGrpSpPr>
          <p:cNvPr id="87" name="Group 86"/>
          <p:cNvGrpSpPr/>
          <p:nvPr/>
        </p:nvGrpSpPr>
        <p:grpSpPr>
          <a:xfrm>
            <a:off x="6673830" y="4131677"/>
            <a:ext cx="2089171" cy="1220348"/>
            <a:chOff x="6673830" y="3439180"/>
            <a:chExt cx="2089171" cy="1220348"/>
          </a:xfrm>
        </p:grpSpPr>
        <p:sp>
          <p:nvSpPr>
            <p:cNvPr id="88" name="Rectangle 87"/>
            <p:cNvSpPr/>
            <p:nvPr/>
          </p:nvSpPr>
          <p:spPr>
            <a:xfrm>
              <a:off x="6673830" y="3439180"/>
              <a:ext cx="2089170" cy="1220348"/>
            </a:xfrm>
            <a:prstGeom prst="rect">
              <a:avLst/>
            </a:prstGeom>
            <a:solidFill>
              <a:schemeClr val="bg1"/>
            </a:solidFill>
            <a:ln w="9525" cap="flat" cmpd="sng" algn="ctr">
              <a:solidFill>
                <a:schemeClr val="bg2"/>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89" name="TextBox 88"/>
            <p:cNvSpPr txBox="1"/>
            <p:nvPr/>
          </p:nvSpPr>
          <p:spPr>
            <a:xfrm>
              <a:off x="7010401" y="3962400"/>
              <a:ext cx="1752600" cy="338554"/>
            </a:xfrm>
            <a:prstGeom prst="rect">
              <a:avLst/>
            </a:prstGeom>
            <a:noFill/>
          </p:spPr>
          <p:txBody>
            <a:bodyPr wrap="square" rtlCol="0">
              <a:spAutoFit/>
            </a:bodyPr>
            <a:lstStyle/>
            <a:p>
              <a:r>
                <a:rPr lang="en-US" sz="1600" dirty="0" smtClean="0">
                  <a:solidFill>
                    <a:schemeClr val="accent1">
                      <a:lumMod val="50000"/>
                    </a:schemeClr>
                  </a:solidFill>
                </a:rPr>
                <a:t>Design</a:t>
              </a:r>
              <a:endParaRPr lang="en-US" sz="1600" dirty="0">
                <a:solidFill>
                  <a:schemeClr val="accent1">
                    <a:lumMod val="50000"/>
                  </a:schemeClr>
                </a:solidFill>
              </a:endParaRPr>
            </a:p>
          </p:txBody>
        </p:sp>
        <p:sp>
          <p:nvSpPr>
            <p:cNvPr id="90" name="TextBox 89"/>
            <p:cNvSpPr txBox="1"/>
            <p:nvPr/>
          </p:nvSpPr>
          <p:spPr>
            <a:xfrm>
              <a:off x="7010401" y="4320974"/>
              <a:ext cx="1752600" cy="338554"/>
            </a:xfrm>
            <a:prstGeom prst="rect">
              <a:avLst/>
            </a:prstGeom>
            <a:noFill/>
          </p:spPr>
          <p:txBody>
            <a:bodyPr wrap="square" rtlCol="0">
              <a:spAutoFit/>
            </a:bodyPr>
            <a:lstStyle/>
            <a:p>
              <a:r>
                <a:rPr lang="en-US" sz="1600" dirty="0" smtClean="0">
                  <a:solidFill>
                    <a:schemeClr val="accent1"/>
                  </a:solidFill>
                </a:rPr>
                <a:t>Verification</a:t>
              </a:r>
              <a:endParaRPr lang="en-US" sz="1600" dirty="0">
                <a:solidFill>
                  <a:schemeClr val="accent1"/>
                </a:solidFill>
              </a:endParaRPr>
            </a:p>
          </p:txBody>
        </p:sp>
        <p:sp>
          <p:nvSpPr>
            <p:cNvPr id="91" name="Rectangle 90"/>
            <p:cNvSpPr/>
            <p:nvPr/>
          </p:nvSpPr>
          <p:spPr>
            <a:xfrm>
              <a:off x="6858000" y="4424809"/>
              <a:ext cx="131351" cy="152400"/>
            </a:xfrm>
            <a:prstGeom prst="rect">
              <a:avLst/>
            </a:prstGeom>
            <a:solidFill>
              <a:schemeClr val="accent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92" name="Rectangle 91"/>
            <p:cNvSpPr/>
            <p:nvPr/>
          </p:nvSpPr>
          <p:spPr>
            <a:xfrm>
              <a:off x="6858000" y="4055477"/>
              <a:ext cx="131351" cy="152400"/>
            </a:xfrm>
            <a:prstGeom prst="rect">
              <a:avLst/>
            </a:prstGeom>
            <a:solidFill>
              <a:schemeClr val="accent1">
                <a:lumMod val="50000"/>
              </a:schemeClr>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93" name="TextBox 92"/>
            <p:cNvSpPr txBox="1"/>
            <p:nvPr/>
          </p:nvSpPr>
          <p:spPr>
            <a:xfrm>
              <a:off x="6705599" y="3439180"/>
              <a:ext cx="2057401" cy="523220"/>
            </a:xfrm>
            <a:prstGeom prst="rect">
              <a:avLst/>
            </a:prstGeom>
            <a:noFill/>
          </p:spPr>
          <p:txBody>
            <a:bodyPr wrap="square" rtlCol="0">
              <a:spAutoFit/>
            </a:bodyPr>
            <a:lstStyle/>
            <a:p>
              <a:r>
                <a:rPr lang="en-US" sz="1400" dirty="0" smtClean="0"/>
                <a:t>Time </a:t>
              </a:r>
              <a:r>
                <a:rPr lang="en-US" sz="1400" dirty="0"/>
                <a:t>Design Engineers </a:t>
              </a:r>
              <a:r>
                <a:rPr lang="en-US" sz="1400" dirty="0" smtClean="0"/>
                <a:t>Spends Doing:</a:t>
              </a:r>
              <a:endParaRPr lang="en-US" sz="1400" dirty="0"/>
            </a:p>
          </p:txBody>
        </p:sp>
      </p:grpSp>
      <p:sp>
        <p:nvSpPr>
          <p:cNvPr id="94" name="TextBox 93"/>
          <p:cNvSpPr txBox="1"/>
          <p:nvPr/>
        </p:nvSpPr>
        <p:spPr>
          <a:xfrm rot="16200000">
            <a:off x="-1323848" y="3499149"/>
            <a:ext cx="3648475" cy="307777"/>
          </a:xfrm>
          <a:prstGeom prst="rect">
            <a:avLst/>
          </a:prstGeom>
          <a:noFill/>
        </p:spPr>
        <p:txBody>
          <a:bodyPr wrap="square" rtlCol="0">
            <a:spAutoFit/>
          </a:bodyPr>
          <a:lstStyle/>
          <a:p>
            <a:pPr algn="ctr">
              <a:defRPr sz="1400" b="0" i="0" u="none" strike="noStrike" kern="1200" baseline="0">
                <a:solidFill>
                  <a:srgbClr val="333333"/>
                </a:solidFill>
                <a:latin typeface="+mn-lt"/>
                <a:ea typeface="+mn-ea"/>
                <a:cs typeface="+mn-cs"/>
              </a:defRPr>
            </a:pPr>
            <a:r>
              <a:rPr lang="en-US" sz="1400" dirty="0" smtClean="0">
                <a:solidFill>
                  <a:srgbClr val="333333"/>
                </a:solidFill>
              </a:rPr>
              <a:t>Time (Percent)</a:t>
            </a:r>
            <a:endParaRPr lang="en-US" sz="1400" dirty="0"/>
          </a:p>
        </p:txBody>
      </p:sp>
      <p:sp>
        <p:nvSpPr>
          <p:cNvPr id="59" name="Footer Placeholder 58"/>
          <p:cNvSpPr>
            <a:spLocks noGrp="1"/>
          </p:cNvSpPr>
          <p:nvPr>
            <p:ph type="ftr" sz="quarter" idx="10"/>
          </p:nvPr>
        </p:nvSpPr>
        <p:spPr/>
        <p:txBody>
          <a:bodyPr/>
          <a:lstStyle/>
          <a:p>
            <a:pPr>
              <a:defRPr/>
            </a:pPr>
            <a:r>
              <a:rPr lang="en-US" smtClean="0"/>
              <a:t>HF, MemoCODE, 2013</a:t>
            </a:r>
            <a:endParaRPr lang="en-US" dirty="0"/>
          </a:p>
        </p:txBody>
      </p:sp>
      <p:sp>
        <p:nvSpPr>
          <p:cNvPr id="60" name="Slide Number Placeholder 59"/>
          <p:cNvSpPr>
            <a:spLocks noGrp="1"/>
          </p:cNvSpPr>
          <p:nvPr>
            <p:ph type="sldNum" sz="quarter" idx="11"/>
          </p:nvPr>
        </p:nvSpPr>
        <p:spPr/>
        <p:txBody>
          <a:bodyPr/>
          <a:lstStyle/>
          <a:p>
            <a:fld id="{B4689765-5485-4130-8525-AA8B12692EFF}" type="slidenum">
              <a:rPr lang="en-US" smtClean="0"/>
              <a:pPr/>
              <a:t>30</a:t>
            </a:fld>
            <a:endParaRPr lang="en-US"/>
          </a:p>
        </p:txBody>
      </p:sp>
      <p:sp>
        <p:nvSpPr>
          <p:cNvPr id="57" name="Title 56"/>
          <p:cNvSpPr>
            <a:spLocks noGrp="1"/>
          </p:cNvSpPr>
          <p:nvPr>
            <p:ph type="title"/>
          </p:nvPr>
        </p:nvSpPr>
        <p:spPr>
          <a:xfrm>
            <a:off x="-152400" y="0"/>
            <a:ext cx="9982200" cy="1066800"/>
          </a:xfrm>
        </p:spPr>
        <p:txBody>
          <a:bodyPr/>
          <a:lstStyle/>
          <a:p>
            <a:r>
              <a:rPr lang="en-US" dirty="0" smtClean="0"/>
              <a:t>Time Designers Spends in </a:t>
            </a:r>
            <a:r>
              <a:rPr lang="en-US" dirty="0"/>
              <a:t>D</a:t>
            </a:r>
            <a:r>
              <a:rPr lang="en-US" dirty="0" smtClean="0"/>
              <a:t>esign vs. Verification</a:t>
            </a:r>
            <a:endParaRPr lang="en-US" dirty="0"/>
          </a:p>
        </p:txBody>
      </p:sp>
    </p:spTree>
    <p:custDataLst>
      <p:tags r:id="rId1"/>
    </p:custDataLst>
    <p:extLst>
      <p:ext uri="{BB962C8B-B14F-4D97-AF65-F5344CB8AC3E}">
        <p14:creationId xmlns:p14="http://schemas.microsoft.com/office/powerpoint/2010/main" val="2637533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250"/>
                                  </p:stCondLst>
                                  <p:childTnLst>
                                    <p:set>
                                      <p:cBhvr>
                                        <p:cTn id="10" dur="1" fill="hold">
                                          <p:stCondLst>
                                            <p:cond delay="0"/>
                                          </p:stCondLst>
                                        </p:cTn>
                                        <p:tgtEl>
                                          <p:spTgt spid="94"/>
                                        </p:tgtEl>
                                        <p:attrNameLst>
                                          <p:attrName>style.visibility</p:attrName>
                                        </p:attrNameLst>
                                      </p:cBhvr>
                                      <p:to>
                                        <p:strVal val="visible"/>
                                      </p:to>
                                    </p:set>
                                  </p:childTnLst>
                                </p:cTn>
                              </p:par>
                              <p:par>
                                <p:cTn id="11" presetID="22" presetClass="entr" presetSubtype="8" fill="hold" nodeType="withEffect">
                                  <p:stCondLst>
                                    <p:cond delay="1000"/>
                                  </p:stCondLst>
                                  <p:childTnLst>
                                    <p:set>
                                      <p:cBhvr>
                                        <p:cTn id="12" dur="1" fill="hold">
                                          <p:stCondLst>
                                            <p:cond delay="0"/>
                                          </p:stCondLst>
                                        </p:cTn>
                                        <p:tgtEl>
                                          <p:spTgt spid="81"/>
                                        </p:tgtEl>
                                        <p:attrNameLst>
                                          <p:attrName>style.visibility</p:attrName>
                                        </p:attrNameLst>
                                      </p:cBhvr>
                                      <p:to>
                                        <p:strVal val="visible"/>
                                      </p:to>
                                    </p:set>
                                    <p:animEffect transition="in" filter="wipe(left)">
                                      <p:cBhvr>
                                        <p:cTn id="13" dur="500"/>
                                        <p:tgtEl>
                                          <p:spTgt spid="81"/>
                                        </p:tgtEl>
                                      </p:cBhvr>
                                    </p:animEffect>
                                  </p:childTnLst>
                                </p:cTn>
                              </p:par>
                              <p:par>
                                <p:cTn id="14" presetID="53" presetClass="entr" presetSubtype="16" fill="hold" grpId="0" nodeType="withEffect">
                                  <p:stCondLst>
                                    <p:cond delay="1454"/>
                                  </p:stCondLst>
                                  <p:childTnLst>
                                    <p:set>
                                      <p:cBhvr>
                                        <p:cTn id="15" dur="1" fill="hold">
                                          <p:stCondLst>
                                            <p:cond delay="0"/>
                                          </p:stCondLst>
                                        </p:cTn>
                                        <p:tgtEl>
                                          <p:spTgt spid="82"/>
                                        </p:tgtEl>
                                        <p:attrNameLst>
                                          <p:attrName>style.visibility</p:attrName>
                                        </p:attrNameLst>
                                      </p:cBhvr>
                                      <p:to>
                                        <p:strVal val="visible"/>
                                      </p:to>
                                    </p:set>
                                    <p:anim calcmode="lin" valueType="num">
                                      <p:cBhvr>
                                        <p:cTn id="16" dur="500" fill="hold"/>
                                        <p:tgtEl>
                                          <p:spTgt spid="82"/>
                                        </p:tgtEl>
                                        <p:attrNameLst>
                                          <p:attrName>ppt_w</p:attrName>
                                        </p:attrNameLst>
                                      </p:cBhvr>
                                      <p:tavLst>
                                        <p:tav tm="0">
                                          <p:val>
                                            <p:fltVal val="0"/>
                                          </p:val>
                                        </p:tav>
                                        <p:tav tm="100000">
                                          <p:val>
                                            <p:strVal val="#ppt_w"/>
                                          </p:val>
                                        </p:tav>
                                      </p:tavLst>
                                    </p:anim>
                                    <p:anim calcmode="lin" valueType="num">
                                      <p:cBhvr>
                                        <p:cTn id="17" dur="500" fill="hold"/>
                                        <p:tgtEl>
                                          <p:spTgt spid="82"/>
                                        </p:tgtEl>
                                        <p:attrNameLst>
                                          <p:attrName>ppt_h</p:attrName>
                                        </p:attrNameLst>
                                      </p:cBhvr>
                                      <p:tavLst>
                                        <p:tav tm="0">
                                          <p:val>
                                            <p:fltVal val="0"/>
                                          </p:val>
                                        </p:tav>
                                        <p:tav tm="100000">
                                          <p:val>
                                            <p:strVal val="#ppt_h"/>
                                          </p:val>
                                        </p:tav>
                                      </p:tavLst>
                                    </p:anim>
                                    <p:animEffect transition="in" filter="fade">
                                      <p:cBhvr>
                                        <p:cTn id="18" dur="500"/>
                                        <p:tgtEl>
                                          <p:spTgt spid="82"/>
                                        </p:tgtEl>
                                      </p:cBhvr>
                                    </p:animEffect>
                                  </p:childTnLst>
                                </p:cTn>
                              </p:par>
                              <p:par>
                                <p:cTn id="19" presetID="53" presetClass="entr" presetSubtype="16" fill="hold" grpId="0" nodeType="withEffect">
                                  <p:stCondLst>
                                    <p:cond delay="1454"/>
                                  </p:stCondLst>
                                  <p:childTnLst>
                                    <p:set>
                                      <p:cBhvr>
                                        <p:cTn id="20" dur="1" fill="hold">
                                          <p:stCondLst>
                                            <p:cond delay="0"/>
                                          </p:stCondLst>
                                        </p:cTn>
                                        <p:tgtEl>
                                          <p:spTgt spid="83"/>
                                        </p:tgtEl>
                                        <p:attrNameLst>
                                          <p:attrName>style.visibility</p:attrName>
                                        </p:attrNameLst>
                                      </p:cBhvr>
                                      <p:to>
                                        <p:strVal val="visible"/>
                                      </p:to>
                                    </p:set>
                                    <p:anim calcmode="lin" valueType="num">
                                      <p:cBhvr>
                                        <p:cTn id="21" dur="500" fill="hold"/>
                                        <p:tgtEl>
                                          <p:spTgt spid="83"/>
                                        </p:tgtEl>
                                        <p:attrNameLst>
                                          <p:attrName>ppt_w</p:attrName>
                                        </p:attrNameLst>
                                      </p:cBhvr>
                                      <p:tavLst>
                                        <p:tav tm="0">
                                          <p:val>
                                            <p:fltVal val="0"/>
                                          </p:val>
                                        </p:tav>
                                        <p:tav tm="100000">
                                          <p:val>
                                            <p:strVal val="#ppt_w"/>
                                          </p:val>
                                        </p:tav>
                                      </p:tavLst>
                                    </p:anim>
                                    <p:anim calcmode="lin" valueType="num">
                                      <p:cBhvr>
                                        <p:cTn id="22" dur="500" fill="hold"/>
                                        <p:tgtEl>
                                          <p:spTgt spid="83"/>
                                        </p:tgtEl>
                                        <p:attrNameLst>
                                          <p:attrName>ppt_h</p:attrName>
                                        </p:attrNameLst>
                                      </p:cBhvr>
                                      <p:tavLst>
                                        <p:tav tm="0">
                                          <p:val>
                                            <p:fltVal val="0"/>
                                          </p:val>
                                        </p:tav>
                                        <p:tav tm="100000">
                                          <p:val>
                                            <p:strVal val="#ppt_h"/>
                                          </p:val>
                                        </p:tav>
                                      </p:tavLst>
                                    </p:anim>
                                    <p:animEffect transition="in" filter="fade">
                                      <p:cBhvr>
                                        <p:cTn id="2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86" grpId="0"/>
      <p:bldP spid="9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ＭＳ Ｐゴシック" pitchFamily="34" charset="-128"/>
              </a:rPr>
              <a:t>Design Reuse Trends</a:t>
            </a:r>
            <a:endParaRPr lang="en-US" sz="24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5" name="Slide Number Placeholder 4"/>
          <p:cNvSpPr>
            <a:spLocks noGrp="1"/>
          </p:cNvSpPr>
          <p:nvPr>
            <p:ph type="sldNum" sz="quarter" idx="11"/>
          </p:nvPr>
        </p:nvSpPr>
        <p:spPr/>
        <p:txBody>
          <a:bodyPr/>
          <a:lstStyle/>
          <a:p>
            <a:pPr>
              <a:defRPr/>
            </a:pPr>
            <a:fld id="{D345847F-CE46-4BDA-ADAE-D9211D81015E}" type="slidenum">
              <a:rPr lang="en-US" smtClean="0"/>
              <a:pPr>
                <a:defRPr/>
              </a:pPr>
              <a:t>31</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112213622"/>
              </p:ext>
            </p:extLst>
          </p:nvPr>
        </p:nvGraphicFramePr>
        <p:xfrm>
          <a:off x="96915" y="1371601"/>
          <a:ext cx="8950170" cy="475297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5105400" y="6324600"/>
            <a:ext cx="4038600" cy="533400"/>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10" name="Rectangle 5"/>
          <p:cNvSpPr>
            <a:spLocks noChangeArrowheads="1"/>
          </p:cNvSpPr>
          <p:nvPr/>
        </p:nvSpPr>
        <p:spPr bwMode="auto">
          <a:xfrm>
            <a:off x="-1" y="6246168"/>
            <a:ext cx="5685746" cy="230832"/>
          </a:xfrm>
          <a:prstGeom prst="rect">
            <a:avLst/>
          </a:prstGeom>
          <a:noFill/>
          <a:ln w="9525">
            <a:noFill/>
            <a:miter lim="800000"/>
            <a:headEnd/>
            <a:tailEnd/>
          </a:ln>
        </p:spPr>
        <p:txBody>
          <a:bodyPr wrap="square">
            <a:spAutoFit/>
          </a:bodyPr>
          <a:lstStyle/>
          <a:p>
            <a:r>
              <a:rPr lang="en-US" sz="900" dirty="0" smtClean="0"/>
              <a:t>Source: Wilson Research Group and Mentor Graphics.</a:t>
            </a:r>
            <a:endParaRPr lang="en-US" sz="900" dirty="0"/>
          </a:p>
        </p:txBody>
      </p:sp>
    </p:spTree>
    <p:extLst>
      <p:ext uri="{BB962C8B-B14F-4D97-AF65-F5344CB8AC3E}">
        <p14:creationId xmlns:p14="http://schemas.microsoft.com/office/powerpoint/2010/main" val="330892151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Verification Reuse</a:t>
            </a:r>
            <a:endParaRPr lang="en-US" sz="18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10" name="Chart 9"/>
          <p:cNvGraphicFramePr>
            <a:graphicFrameLocks/>
          </p:cNvGraphicFramePr>
          <p:nvPr>
            <p:extLst>
              <p:ext uri="{D42A27DB-BD31-4B8C-83A1-F6EECF244321}">
                <p14:modId xmlns:p14="http://schemas.microsoft.com/office/powerpoint/2010/main" val="4193765390"/>
              </p:ext>
            </p:extLst>
          </p:nvPr>
        </p:nvGraphicFramePr>
        <p:xfrm>
          <a:off x="352425" y="1602432"/>
          <a:ext cx="8439150" cy="458152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590800" y="1290935"/>
            <a:ext cx="5410200" cy="400110"/>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000" b="1" i="1" dirty="0">
                <a:solidFill>
                  <a:schemeClr val="bg1"/>
                </a:solidFill>
                <a:ea typeface="ＭＳ Ｐゴシック" pitchFamily="34" charset="-128"/>
              </a:rPr>
              <a:t>Mean </a:t>
            </a:r>
            <a:r>
              <a:rPr lang="en-US" sz="2000" b="1" i="1" dirty="0" err="1">
                <a:solidFill>
                  <a:schemeClr val="bg1"/>
                </a:solidFill>
                <a:ea typeface="ＭＳ Ｐゴシック" pitchFamily="34" charset="-128"/>
              </a:rPr>
              <a:t>testbench</a:t>
            </a:r>
            <a:r>
              <a:rPr lang="en-US" sz="2000" b="1" i="1" dirty="0">
                <a:solidFill>
                  <a:schemeClr val="bg1"/>
                </a:solidFill>
                <a:ea typeface="ＭＳ Ｐゴシック" pitchFamily="34" charset="-128"/>
              </a:rPr>
              <a:t> composition trends</a:t>
            </a:r>
            <a:endParaRPr lang="en-US" sz="2000" b="1" i="1" dirty="0">
              <a:solidFill>
                <a:schemeClr val="bg1"/>
              </a:solidFill>
            </a:endParaRPr>
          </a:p>
        </p:txBody>
      </p:sp>
      <p:sp>
        <p:nvSpPr>
          <p:cNvPr id="5" name="Slide Number Placeholder 4"/>
          <p:cNvSpPr>
            <a:spLocks noGrp="1"/>
          </p:cNvSpPr>
          <p:nvPr>
            <p:ph type="sldNum" sz="quarter" idx="11"/>
          </p:nvPr>
        </p:nvSpPr>
        <p:spPr/>
        <p:txBody>
          <a:bodyPr/>
          <a:lstStyle/>
          <a:p>
            <a:fld id="{B4689765-5485-4130-8525-AA8B12692EFF}" type="slidenum">
              <a:rPr lang="en-US" smtClean="0"/>
              <a:pPr/>
              <a:t>32</a:t>
            </a:fld>
            <a:endParaRPr lang="en-US"/>
          </a:p>
        </p:txBody>
      </p:sp>
    </p:spTree>
    <p:extLst>
      <p:ext uri="{BB962C8B-B14F-4D97-AF65-F5344CB8AC3E}">
        <p14:creationId xmlns:p14="http://schemas.microsoft.com/office/powerpoint/2010/main" val="267129841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With All </a:t>
            </a:r>
            <a:r>
              <a:rPr lang="en-US" sz="3200" dirty="0"/>
              <a:t>T</a:t>
            </a:r>
            <a:r>
              <a:rPr lang="en-US" sz="3200" dirty="0" smtClean="0"/>
              <a:t>his </a:t>
            </a:r>
            <a:r>
              <a:rPr lang="en-US" sz="3200" dirty="0"/>
              <a:t>E</a:t>
            </a:r>
            <a:r>
              <a:rPr lang="en-US" sz="3200" dirty="0" smtClean="0"/>
              <a:t>ffort, How are We </a:t>
            </a:r>
            <a:r>
              <a:rPr lang="en-US" sz="3200" dirty="0"/>
              <a:t>D</a:t>
            </a:r>
            <a:r>
              <a:rPr lang="en-US" sz="3200" dirty="0" smtClean="0"/>
              <a:t>oing?</a:t>
            </a:r>
            <a:endParaRPr lang="en-US" sz="3200"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33</a:t>
            </a:fld>
            <a:endParaRPr lang="en-US"/>
          </a:p>
        </p:txBody>
      </p:sp>
      <p:pic>
        <p:nvPicPr>
          <p:cNvPr id="3078" name="Picture 6" descr="http://www.rickackerman.com/wp-content/uploads/2012/08/Staying-afloat.jpg"/>
          <p:cNvPicPr>
            <a:picLocks noChangeAspect="1" noChangeArrowheads="1"/>
          </p:cNvPicPr>
          <p:nvPr/>
        </p:nvPicPr>
        <p:blipFill rotWithShape="1">
          <a:blip r:embed="rId4">
            <a:extLst>
              <a:ext uri="{28A0092B-C50C-407E-A947-70E740481C1C}">
                <a14:useLocalDpi xmlns:a14="http://schemas.microsoft.com/office/drawing/2010/main" val="0"/>
              </a:ext>
            </a:extLst>
          </a:blip>
          <a:srcRect l="2667" t="2647" r="1501" b="19998"/>
          <a:stretch/>
        </p:blipFill>
        <p:spPr bwMode="auto">
          <a:xfrm>
            <a:off x="2087435" y="2057400"/>
            <a:ext cx="4999165" cy="342048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532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Project’s Schedule </a:t>
            </a:r>
            <a:r>
              <a:rPr lang="en-US" sz="3200" dirty="0"/>
              <a:t>C</a:t>
            </a:r>
            <a:r>
              <a:rPr lang="en-US" sz="3200" dirty="0" smtClean="0"/>
              <a:t>ompletion </a:t>
            </a:r>
            <a:r>
              <a:rPr lang="en-US" sz="3200" dirty="0"/>
              <a:t>T</a:t>
            </a:r>
            <a:r>
              <a:rPr lang="en-US" sz="3200" dirty="0" smtClean="0"/>
              <a:t>rends</a:t>
            </a:r>
            <a:endParaRPr lang="en-US" sz="3200" dirty="0"/>
          </a:p>
        </p:txBody>
      </p:sp>
      <p:graphicFrame>
        <p:nvGraphicFramePr>
          <p:cNvPr id="7" name="Chart 6"/>
          <p:cNvGraphicFramePr>
            <a:graphicFrameLocks/>
          </p:cNvGraphicFramePr>
          <p:nvPr>
            <p:extLst>
              <p:ext uri="{D42A27DB-BD31-4B8C-83A1-F6EECF244321}">
                <p14:modId xmlns:p14="http://schemas.microsoft.com/office/powerpoint/2010/main" val="122560833"/>
              </p:ext>
            </p:extLst>
          </p:nvPr>
        </p:nvGraphicFramePr>
        <p:xfrm>
          <a:off x="193830" y="1239915"/>
          <a:ext cx="8756339" cy="4884660"/>
        </p:xfrm>
        <a:graphic>
          <a:graphicData uri="http://schemas.openxmlformats.org/drawingml/2006/chart">
            <c:chart xmlns:c="http://schemas.openxmlformats.org/drawingml/2006/chart" xmlns:r="http://schemas.openxmlformats.org/officeDocument/2006/relationships" r:id="rId4"/>
          </a:graphicData>
        </a:graphic>
      </p:graphicFrame>
      <p:sp>
        <p:nvSpPr>
          <p:cNvPr id="8" name="Right Arrow 7"/>
          <p:cNvSpPr/>
          <p:nvPr/>
        </p:nvSpPr>
        <p:spPr>
          <a:xfrm>
            <a:off x="3316600" y="5684150"/>
            <a:ext cx="5370200" cy="652885"/>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Behind Schedule</a:t>
            </a:r>
            <a:endParaRPr lang="en-US" sz="1600" b="1" dirty="0"/>
          </a:p>
        </p:txBody>
      </p:sp>
      <p:sp>
        <p:nvSpPr>
          <p:cNvPr id="9" name="Left Arrow 8"/>
          <p:cNvSpPr/>
          <p:nvPr/>
        </p:nvSpPr>
        <p:spPr>
          <a:xfrm>
            <a:off x="742480" y="5674602"/>
            <a:ext cx="2457920" cy="691289"/>
          </a:xfrm>
          <a:prstGeom prst="leftArrow">
            <a:avLst/>
          </a:prstGeom>
          <a:solidFill>
            <a:schemeClr val="accent1">
              <a:lumMod val="5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Ahead of schedule</a:t>
            </a:r>
            <a:endParaRPr lang="en-US" sz="1600" b="1" dirty="0"/>
          </a:p>
        </p:txBody>
      </p:sp>
      <p:sp>
        <p:nvSpPr>
          <p:cNvPr id="11"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Wilson Research Group and Mentor Graphics, 2012 Functional Verification Study </a:t>
            </a:r>
          </a:p>
        </p:txBody>
      </p:sp>
      <p:grpSp>
        <p:nvGrpSpPr>
          <p:cNvPr id="18" name="Group 17"/>
          <p:cNvGrpSpPr/>
          <p:nvPr/>
        </p:nvGrpSpPr>
        <p:grpSpPr>
          <a:xfrm>
            <a:off x="827601" y="7010400"/>
            <a:ext cx="7488798" cy="523220"/>
            <a:chOff x="827601" y="3167390"/>
            <a:chExt cx="7488798" cy="523220"/>
          </a:xfrm>
        </p:grpSpPr>
        <p:sp>
          <p:nvSpPr>
            <p:cNvPr id="13" name="TextBox 1"/>
            <p:cNvSpPr txBox="1"/>
            <p:nvPr/>
          </p:nvSpPr>
          <p:spPr>
            <a:xfrm>
              <a:off x="827601" y="3167390"/>
              <a:ext cx="83251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chemeClr val="accent1"/>
                  </a:solidFill>
                </a:rPr>
                <a:t>&gt; 10% Early</a:t>
              </a:r>
              <a:endParaRPr lang="en-US" sz="1400" dirty="0">
                <a:solidFill>
                  <a:schemeClr val="accent1"/>
                </a:solidFill>
              </a:endParaRPr>
            </a:p>
          </p:txBody>
        </p:sp>
        <p:sp>
          <p:nvSpPr>
            <p:cNvPr id="14" name="TextBox 1"/>
            <p:cNvSpPr txBox="1"/>
            <p:nvPr/>
          </p:nvSpPr>
          <p:spPr>
            <a:xfrm>
              <a:off x="2436323" y="3167390"/>
              <a:ext cx="1053906"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chemeClr val="accent1"/>
                  </a:solidFill>
                </a:rPr>
                <a:t>On-Schedule</a:t>
              </a:r>
              <a:endParaRPr lang="en-US" sz="1400" dirty="0">
                <a:solidFill>
                  <a:schemeClr val="accent1"/>
                </a:solidFill>
              </a:endParaRPr>
            </a:p>
          </p:txBody>
        </p:sp>
        <p:sp>
          <p:nvSpPr>
            <p:cNvPr id="15" name="TextBox 1"/>
            <p:cNvSpPr txBox="1"/>
            <p:nvPr/>
          </p:nvSpPr>
          <p:spPr>
            <a:xfrm>
              <a:off x="4266437" y="3167390"/>
              <a:ext cx="83251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chemeClr val="accent1"/>
                  </a:solidFill>
                </a:rPr>
                <a:t>20%</a:t>
              </a:r>
              <a:endParaRPr lang="en-US" sz="1400" dirty="0">
                <a:solidFill>
                  <a:schemeClr val="accent1"/>
                </a:solidFill>
              </a:endParaRPr>
            </a:p>
          </p:txBody>
        </p:sp>
        <p:sp>
          <p:nvSpPr>
            <p:cNvPr id="16" name="TextBox 1"/>
            <p:cNvSpPr txBox="1"/>
            <p:nvPr/>
          </p:nvSpPr>
          <p:spPr>
            <a:xfrm>
              <a:off x="5875161" y="3167390"/>
              <a:ext cx="83251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chemeClr val="accent1"/>
                  </a:solidFill>
                </a:rPr>
                <a:t>40%</a:t>
              </a:r>
              <a:endParaRPr lang="en-US" sz="1400" dirty="0">
                <a:solidFill>
                  <a:schemeClr val="accent1"/>
                </a:solidFill>
              </a:endParaRPr>
            </a:p>
          </p:txBody>
        </p:sp>
        <p:sp>
          <p:nvSpPr>
            <p:cNvPr id="17" name="TextBox 1"/>
            <p:cNvSpPr txBox="1"/>
            <p:nvPr/>
          </p:nvSpPr>
          <p:spPr>
            <a:xfrm>
              <a:off x="7483885" y="3167390"/>
              <a:ext cx="83251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chemeClr val="accent1"/>
                  </a:solidFill>
                </a:rPr>
                <a:t>&gt; 50% Behind</a:t>
              </a:r>
              <a:endParaRPr lang="en-US" sz="1400" dirty="0">
                <a:solidFill>
                  <a:schemeClr val="accent1"/>
                </a:solidFill>
              </a:endParaRPr>
            </a:p>
          </p:txBody>
        </p:sp>
      </p:grpSp>
      <p:grpSp>
        <p:nvGrpSpPr>
          <p:cNvPr id="19" name="Group 18"/>
          <p:cNvGrpSpPr/>
          <p:nvPr/>
        </p:nvGrpSpPr>
        <p:grpSpPr>
          <a:xfrm>
            <a:off x="1933614" y="6948844"/>
            <a:ext cx="5880075" cy="430887"/>
            <a:chOff x="1939770" y="3179685"/>
            <a:chExt cx="5880075" cy="430887"/>
          </a:xfrm>
        </p:grpSpPr>
        <p:sp>
          <p:nvSpPr>
            <p:cNvPr id="20" name="TextBox 1"/>
            <p:cNvSpPr txBox="1"/>
            <p:nvPr/>
          </p:nvSpPr>
          <p:spPr>
            <a:xfrm>
              <a:off x="1939770" y="3179685"/>
              <a:ext cx="83251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smtClean="0">
                  <a:solidFill>
                    <a:schemeClr val="accent1"/>
                  </a:solidFill>
                </a:rPr>
                <a:t>10% Early</a:t>
              </a:r>
              <a:endParaRPr lang="en-US" sz="1050" dirty="0">
                <a:solidFill>
                  <a:schemeClr val="accent1"/>
                </a:solidFill>
              </a:endParaRPr>
            </a:p>
          </p:txBody>
        </p:sp>
        <p:sp>
          <p:nvSpPr>
            <p:cNvPr id="21" name="TextBox 1"/>
            <p:cNvSpPr txBox="1"/>
            <p:nvPr/>
          </p:nvSpPr>
          <p:spPr>
            <a:xfrm>
              <a:off x="3769884" y="3179685"/>
              <a:ext cx="832514"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smtClean="0">
                  <a:solidFill>
                    <a:schemeClr val="accent1"/>
                  </a:solidFill>
                </a:rPr>
                <a:t>10% Behind</a:t>
              </a:r>
              <a:endParaRPr lang="en-US" sz="1050" dirty="0">
                <a:solidFill>
                  <a:schemeClr val="accent1"/>
                </a:solidFill>
              </a:endParaRPr>
            </a:p>
          </p:txBody>
        </p:sp>
        <p:sp>
          <p:nvSpPr>
            <p:cNvPr id="22" name="TextBox 1"/>
            <p:cNvSpPr txBox="1"/>
            <p:nvPr/>
          </p:nvSpPr>
          <p:spPr>
            <a:xfrm>
              <a:off x="5378607" y="3179685"/>
              <a:ext cx="83251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smtClean="0">
                  <a:solidFill>
                    <a:schemeClr val="accent1"/>
                  </a:solidFill>
                </a:rPr>
                <a:t>30%</a:t>
              </a:r>
              <a:endParaRPr lang="en-US" sz="1050" dirty="0">
                <a:solidFill>
                  <a:schemeClr val="accent1"/>
                </a:solidFill>
              </a:endParaRPr>
            </a:p>
          </p:txBody>
        </p:sp>
        <p:sp>
          <p:nvSpPr>
            <p:cNvPr id="23" name="TextBox 1"/>
            <p:cNvSpPr txBox="1"/>
            <p:nvPr/>
          </p:nvSpPr>
          <p:spPr>
            <a:xfrm>
              <a:off x="6987331" y="3179685"/>
              <a:ext cx="83251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smtClean="0">
                  <a:solidFill>
                    <a:schemeClr val="accent1"/>
                  </a:solidFill>
                </a:rPr>
                <a:t>50%</a:t>
              </a:r>
              <a:endParaRPr lang="en-US" sz="1050" dirty="0">
                <a:solidFill>
                  <a:schemeClr val="accent1"/>
                </a:solidFill>
              </a:endParaRPr>
            </a:p>
          </p:txBody>
        </p:sp>
      </p:grpSp>
      <p:cxnSp>
        <p:nvCxnSpPr>
          <p:cNvPr id="5" name="Straight Connector 4"/>
          <p:cNvCxnSpPr/>
          <p:nvPr/>
        </p:nvCxnSpPr>
        <p:spPr>
          <a:xfrm>
            <a:off x="3266762" y="1312464"/>
            <a:ext cx="0" cy="3714451"/>
          </a:xfrm>
          <a:prstGeom prst="line">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273984" y="5410200"/>
            <a:ext cx="0" cy="457200"/>
          </a:xfrm>
          <a:prstGeom prst="line">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0"/>
          </p:nvPr>
        </p:nvSpPr>
        <p:spPr/>
        <p:txBody>
          <a:bodyPr/>
          <a:lstStyle/>
          <a:p>
            <a:pPr>
              <a:defRPr/>
            </a:pPr>
            <a:r>
              <a:rPr lang="en-US" smtClean="0"/>
              <a:t>HF, MemoCODE, 2013</a:t>
            </a:r>
            <a:endParaRPr lang="en-US" dirty="0"/>
          </a:p>
        </p:txBody>
      </p:sp>
      <p:sp>
        <p:nvSpPr>
          <p:cNvPr id="10" name="Slide Number Placeholder 9"/>
          <p:cNvSpPr>
            <a:spLocks noGrp="1"/>
          </p:cNvSpPr>
          <p:nvPr>
            <p:ph type="sldNum" sz="quarter" idx="11"/>
          </p:nvPr>
        </p:nvSpPr>
        <p:spPr/>
        <p:txBody>
          <a:bodyPr/>
          <a:lstStyle/>
          <a:p>
            <a:fld id="{B4689765-5485-4130-8525-AA8B12692EFF}" type="slidenum">
              <a:rPr lang="en-US" smtClean="0"/>
              <a:pPr/>
              <a:t>34</a:t>
            </a:fld>
            <a:endParaRPr lang="en-US"/>
          </a:p>
        </p:txBody>
      </p:sp>
    </p:spTree>
    <p:custDataLst>
      <p:tags r:id="rId1"/>
    </p:custDataLst>
    <p:extLst>
      <p:ext uri="{BB962C8B-B14F-4D97-AF65-F5344CB8AC3E}">
        <p14:creationId xmlns:p14="http://schemas.microsoft.com/office/powerpoint/2010/main" val="334098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FPGA vs. Non-FPGA Completion </a:t>
            </a:r>
            <a:r>
              <a:rPr lang="en-US" sz="3200" dirty="0"/>
              <a:t>T</a:t>
            </a:r>
            <a:r>
              <a:rPr lang="en-US" sz="3200" dirty="0" smtClean="0"/>
              <a:t>rends</a:t>
            </a:r>
            <a:endParaRPr lang="en-US" sz="24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7" name="Chart 6"/>
          <p:cNvGraphicFramePr>
            <a:graphicFrameLocks/>
          </p:cNvGraphicFramePr>
          <p:nvPr>
            <p:extLst>
              <p:ext uri="{D42A27DB-BD31-4B8C-83A1-F6EECF244321}">
                <p14:modId xmlns:p14="http://schemas.microsoft.com/office/powerpoint/2010/main" val="1809120353"/>
              </p:ext>
            </p:extLst>
          </p:nvPr>
        </p:nvGraphicFramePr>
        <p:xfrm>
          <a:off x="193830" y="1201309"/>
          <a:ext cx="9102570" cy="4923266"/>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a:off x="3266762" y="1312464"/>
            <a:ext cx="0" cy="3714451"/>
          </a:xfrm>
          <a:prstGeom prst="line">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1"/>
          </p:nvPr>
        </p:nvSpPr>
        <p:spPr/>
        <p:txBody>
          <a:bodyPr/>
          <a:lstStyle/>
          <a:p>
            <a:fld id="{B4689765-5485-4130-8525-AA8B12692EFF}" type="slidenum">
              <a:rPr lang="en-US" smtClean="0"/>
              <a:pPr/>
              <a:t>35</a:t>
            </a:fld>
            <a:endParaRPr lang="en-US"/>
          </a:p>
        </p:txBody>
      </p:sp>
    </p:spTree>
    <p:custDataLst>
      <p:tags r:id="rId1"/>
    </p:custDataLst>
    <p:extLst>
      <p:ext uri="{BB962C8B-B14F-4D97-AF65-F5344CB8AC3E}">
        <p14:creationId xmlns:p14="http://schemas.microsoft.com/office/powerpoint/2010/main" val="134191594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ＭＳ Ｐゴシック" pitchFamily="34" charset="-128"/>
              </a:rPr>
              <a:t>Required Number of Spins</a:t>
            </a:r>
            <a:endParaRPr lang="en-US" sz="24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7" name="Chart 6"/>
          <p:cNvGraphicFramePr>
            <a:graphicFrameLocks/>
          </p:cNvGraphicFramePr>
          <p:nvPr>
            <p:extLst>
              <p:ext uri="{D42A27DB-BD31-4B8C-83A1-F6EECF244321}">
                <p14:modId xmlns:p14="http://schemas.microsoft.com/office/powerpoint/2010/main" val="3613373876"/>
              </p:ext>
            </p:extLst>
          </p:nvPr>
        </p:nvGraphicFramePr>
        <p:xfrm>
          <a:off x="232235" y="1342576"/>
          <a:ext cx="8679530" cy="478155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1"/>
          </p:nvPr>
        </p:nvSpPr>
        <p:spPr/>
        <p:txBody>
          <a:bodyPr/>
          <a:lstStyle/>
          <a:p>
            <a:fld id="{B4689765-5485-4130-8525-AA8B12692EFF}" type="slidenum">
              <a:rPr lang="en-US" smtClean="0"/>
              <a:pPr/>
              <a:t>36</a:t>
            </a:fld>
            <a:endParaRPr lang="en-US"/>
          </a:p>
        </p:txBody>
      </p:sp>
    </p:spTree>
    <p:custDataLst>
      <p:tags r:id="rId1"/>
    </p:custDataLst>
    <p:extLst>
      <p:ext uri="{BB962C8B-B14F-4D97-AF65-F5344CB8AC3E}">
        <p14:creationId xmlns:p14="http://schemas.microsoft.com/office/powerpoint/2010/main" val="414809610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ＭＳ Ｐゴシック" pitchFamily="34" charset="-128"/>
              </a:rPr>
              <a:t>Types of Flaws</a:t>
            </a:r>
            <a:endParaRPr lang="en-US" sz="24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9" name="Chart 8"/>
          <p:cNvGraphicFramePr>
            <a:graphicFrameLocks/>
          </p:cNvGraphicFramePr>
          <p:nvPr>
            <p:extLst>
              <p:ext uri="{D42A27DB-BD31-4B8C-83A1-F6EECF244321}">
                <p14:modId xmlns:p14="http://schemas.microsoft.com/office/powerpoint/2010/main" val="4072985624"/>
              </p:ext>
            </p:extLst>
          </p:nvPr>
        </p:nvGraphicFramePr>
        <p:xfrm>
          <a:off x="232235" y="1201510"/>
          <a:ext cx="8897894" cy="492306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5"/>
          <p:cNvSpPr>
            <a:spLocks noChangeArrowheads="1"/>
          </p:cNvSpPr>
          <p:nvPr/>
        </p:nvSpPr>
        <p:spPr bwMode="auto">
          <a:xfrm>
            <a:off x="7375565" y="6114706"/>
            <a:ext cx="1651415" cy="230832"/>
          </a:xfrm>
          <a:prstGeom prst="rect">
            <a:avLst/>
          </a:prstGeom>
          <a:noFill/>
          <a:ln w="9525">
            <a:noFill/>
            <a:miter lim="800000"/>
            <a:headEnd/>
            <a:tailEnd/>
          </a:ln>
        </p:spPr>
        <p:txBody>
          <a:bodyPr wrap="square">
            <a:spAutoFit/>
          </a:bodyPr>
          <a:lstStyle/>
          <a:p>
            <a:pPr algn="r"/>
            <a:r>
              <a:rPr lang="en-US" sz="900" dirty="0" smtClean="0"/>
              <a:t>* Multiple answers possible</a:t>
            </a:r>
            <a:endParaRPr lang="en-US" sz="900" dirty="0"/>
          </a:p>
        </p:txBody>
      </p:sp>
      <p:sp>
        <p:nvSpPr>
          <p:cNvPr id="3" name="Slide Number Placeholder 2"/>
          <p:cNvSpPr>
            <a:spLocks noGrp="1"/>
          </p:cNvSpPr>
          <p:nvPr>
            <p:ph type="sldNum" sz="quarter" idx="11"/>
          </p:nvPr>
        </p:nvSpPr>
        <p:spPr/>
        <p:txBody>
          <a:bodyPr/>
          <a:lstStyle/>
          <a:p>
            <a:fld id="{B4689765-5485-4130-8525-AA8B12692EFF}" type="slidenum">
              <a:rPr lang="en-US" smtClean="0"/>
              <a:pPr/>
              <a:t>37</a:t>
            </a:fld>
            <a:endParaRPr lang="en-US"/>
          </a:p>
        </p:txBody>
      </p:sp>
    </p:spTree>
    <p:custDataLst>
      <p:tags r:id="rId1"/>
    </p:custDataLst>
    <p:extLst>
      <p:ext uri="{BB962C8B-B14F-4D97-AF65-F5344CB8AC3E}">
        <p14:creationId xmlns:p14="http://schemas.microsoft.com/office/powerpoint/2010/main" val="64107443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ＭＳ Ｐゴシック" pitchFamily="34" charset="-128"/>
              </a:rPr>
              <a:t>Root Cause of Functional </a:t>
            </a:r>
            <a:r>
              <a:rPr lang="en-US" sz="3200" dirty="0">
                <a:ea typeface="ＭＳ Ｐゴシック" pitchFamily="34" charset="-128"/>
              </a:rPr>
              <a:t>F</a:t>
            </a:r>
            <a:r>
              <a:rPr lang="en-US" sz="3200" dirty="0" smtClean="0">
                <a:ea typeface="ＭＳ Ｐゴシック" pitchFamily="34" charset="-128"/>
              </a:rPr>
              <a:t>laws</a:t>
            </a:r>
            <a:endParaRPr lang="en-US" sz="24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7" name="Chart 6"/>
          <p:cNvGraphicFramePr>
            <a:graphicFrameLocks/>
          </p:cNvGraphicFramePr>
          <p:nvPr>
            <p:extLst>
              <p:ext uri="{D42A27DB-BD31-4B8C-83A1-F6EECF244321}">
                <p14:modId xmlns:p14="http://schemas.microsoft.com/office/powerpoint/2010/main" val="3015337658"/>
              </p:ext>
            </p:extLst>
          </p:nvPr>
        </p:nvGraphicFramePr>
        <p:xfrm>
          <a:off x="1" y="1278320"/>
          <a:ext cx="8988574" cy="473392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5"/>
          <p:cNvSpPr>
            <a:spLocks noChangeArrowheads="1"/>
          </p:cNvSpPr>
          <p:nvPr/>
        </p:nvSpPr>
        <p:spPr bwMode="auto">
          <a:xfrm>
            <a:off x="7375565" y="6114706"/>
            <a:ext cx="1651415" cy="230832"/>
          </a:xfrm>
          <a:prstGeom prst="rect">
            <a:avLst/>
          </a:prstGeom>
          <a:noFill/>
          <a:ln w="9525">
            <a:noFill/>
            <a:miter lim="800000"/>
            <a:headEnd/>
            <a:tailEnd/>
          </a:ln>
        </p:spPr>
        <p:txBody>
          <a:bodyPr wrap="square">
            <a:spAutoFit/>
          </a:bodyPr>
          <a:lstStyle/>
          <a:p>
            <a:pPr algn="r"/>
            <a:r>
              <a:rPr lang="en-US" sz="900" dirty="0" smtClean="0"/>
              <a:t>* Multiple answers possible</a:t>
            </a:r>
            <a:endParaRPr lang="en-US" sz="900" dirty="0"/>
          </a:p>
        </p:txBody>
      </p:sp>
      <p:sp>
        <p:nvSpPr>
          <p:cNvPr id="3" name="Slide Number Placeholder 2"/>
          <p:cNvSpPr>
            <a:spLocks noGrp="1"/>
          </p:cNvSpPr>
          <p:nvPr>
            <p:ph type="sldNum" sz="quarter" idx="11"/>
          </p:nvPr>
        </p:nvSpPr>
        <p:spPr/>
        <p:txBody>
          <a:bodyPr/>
          <a:lstStyle/>
          <a:p>
            <a:fld id="{B4689765-5485-4130-8525-AA8B12692EFF}" type="slidenum">
              <a:rPr lang="en-US" smtClean="0"/>
              <a:pPr/>
              <a:t>38</a:t>
            </a:fld>
            <a:endParaRPr lang="en-US"/>
          </a:p>
        </p:txBody>
      </p:sp>
    </p:spTree>
    <p:custDataLst>
      <p:tags r:id="rId1"/>
    </p:custDataLst>
    <p:extLst>
      <p:ext uri="{BB962C8B-B14F-4D97-AF65-F5344CB8AC3E}">
        <p14:creationId xmlns:p14="http://schemas.microsoft.com/office/powerpoint/2010/main" val="85003275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Grp="1" noChangeArrowheads="1"/>
          </p:cNvSpPr>
          <p:nvPr>
            <p:ph type="ftr" sz="quarter" idx="10"/>
          </p:nvPr>
        </p:nvSpPr>
        <p:spPr/>
        <p:txBody>
          <a:bodyPr/>
          <a:lstStyle/>
          <a:p>
            <a:r>
              <a:rPr lang="en-US" smtClean="0"/>
              <a:t>HF, MemoCODE, 2013</a:t>
            </a:r>
            <a:endParaRPr lang="en-US"/>
          </a:p>
        </p:txBody>
      </p:sp>
      <p:sp>
        <p:nvSpPr>
          <p:cNvPr id="8" name="Rectangle 17"/>
          <p:cNvSpPr>
            <a:spLocks noGrp="1" noChangeArrowheads="1"/>
          </p:cNvSpPr>
          <p:nvPr>
            <p:ph type="sldNum" sz="quarter" idx="11"/>
          </p:nvPr>
        </p:nvSpPr>
        <p:spPr/>
        <p:txBody>
          <a:bodyPr/>
          <a:lstStyle/>
          <a:p>
            <a:fld id="{89C9DD73-ED93-4802-95C2-8403AA8FF846}" type="slidenum">
              <a:rPr lang="en-US"/>
              <a:pPr/>
              <a:t>39</a:t>
            </a:fld>
            <a:endParaRPr lang="en-US"/>
          </a:p>
        </p:txBody>
      </p:sp>
      <p:sp>
        <p:nvSpPr>
          <p:cNvPr id="205827" name="Rectangle 2"/>
          <p:cNvSpPr>
            <a:spLocks noGrp="1" noChangeArrowheads="1"/>
          </p:cNvSpPr>
          <p:nvPr>
            <p:ph type="title" idx="4294967295"/>
          </p:nvPr>
        </p:nvSpPr>
        <p:spPr/>
        <p:txBody>
          <a:bodyPr/>
          <a:lstStyle/>
          <a:p>
            <a:r>
              <a:rPr lang="en-US" sz="3200" dirty="0" smtClean="0"/>
              <a:t>Cost of Find </a:t>
            </a:r>
            <a:r>
              <a:rPr lang="en-US" sz="3200" dirty="0"/>
              <a:t>F</a:t>
            </a:r>
            <a:r>
              <a:rPr lang="en-US" sz="3200" dirty="0" smtClean="0"/>
              <a:t>unctional </a:t>
            </a:r>
            <a:r>
              <a:rPr lang="en-US" sz="3200" dirty="0"/>
              <a:t>F</a:t>
            </a:r>
            <a:r>
              <a:rPr lang="en-US" sz="3200" dirty="0" smtClean="0"/>
              <a:t>laws</a:t>
            </a:r>
            <a:endParaRPr lang="en-US" sz="2400" b="0" i="1" dirty="0" smtClean="0">
              <a:latin typeface="Tahoma" charset="0"/>
            </a:endParaRPr>
          </a:p>
        </p:txBody>
      </p:sp>
      <p:grpSp>
        <p:nvGrpSpPr>
          <p:cNvPr id="2" name="Group 3"/>
          <p:cNvGrpSpPr>
            <a:grpSpLocks/>
          </p:cNvGrpSpPr>
          <p:nvPr/>
        </p:nvGrpSpPr>
        <p:grpSpPr bwMode="auto">
          <a:xfrm>
            <a:off x="347663" y="0"/>
            <a:ext cx="7947025" cy="6403976"/>
            <a:chOff x="219" y="0"/>
            <a:chExt cx="5006" cy="4034"/>
          </a:xfrm>
        </p:grpSpPr>
        <p:sp>
          <p:nvSpPr>
            <p:cNvPr id="205829" name="Text Box 4"/>
            <p:cNvSpPr txBox="1">
              <a:spLocks noChangeArrowheads="1"/>
            </p:cNvSpPr>
            <p:nvPr/>
          </p:nvSpPr>
          <p:spPr bwMode="auto">
            <a:xfrm>
              <a:off x="219" y="3708"/>
              <a:ext cx="500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charset="0"/>
                  <a:ea typeface="MS PGothic" pitchFamily="34" charset="-128"/>
                </a:defRPr>
              </a:lvl1pPr>
              <a:lvl2pPr marL="37931725" indent="-37474525" eaLnBrk="0" hangingPunct="0">
                <a:defRPr sz="3200">
                  <a:solidFill>
                    <a:schemeClr val="tx1"/>
                  </a:solidFill>
                  <a:latin typeface="Tahoma" charset="0"/>
                  <a:ea typeface="MS PGothic" pitchFamily="34" charset="-128"/>
                </a:defRPr>
              </a:lvl2pPr>
              <a:lvl3pPr eaLnBrk="0" hangingPunct="0">
                <a:defRPr sz="3200">
                  <a:solidFill>
                    <a:schemeClr val="tx1"/>
                  </a:solidFill>
                  <a:latin typeface="Tahoma" charset="0"/>
                  <a:ea typeface="MS PGothic" pitchFamily="34" charset="-128"/>
                </a:defRPr>
              </a:lvl3pPr>
              <a:lvl4pPr eaLnBrk="0" hangingPunct="0">
                <a:defRPr sz="3200">
                  <a:solidFill>
                    <a:schemeClr val="tx1"/>
                  </a:solidFill>
                  <a:latin typeface="Tahoma" charset="0"/>
                  <a:ea typeface="MS PGothic" pitchFamily="34" charset="-128"/>
                </a:defRPr>
              </a:lvl4pPr>
              <a:lvl5pPr eaLnBrk="0" hangingPunct="0">
                <a:defRPr sz="3200">
                  <a:solidFill>
                    <a:schemeClr val="tx1"/>
                  </a:solidFill>
                  <a:latin typeface="Tahoma" charset="0"/>
                  <a:ea typeface="MS PGothic" pitchFamily="34" charset="-128"/>
                </a:defRPr>
              </a:lvl5pPr>
              <a:lvl6pPr marL="457200" eaLnBrk="0" fontAlgn="base" hangingPunct="0">
                <a:spcBef>
                  <a:spcPct val="0"/>
                </a:spcBef>
                <a:spcAft>
                  <a:spcPct val="0"/>
                </a:spcAft>
                <a:defRPr sz="3200">
                  <a:solidFill>
                    <a:schemeClr val="tx1"/>
                  </a:solidFill>
                  <a:latin typeface="Tahoma" charset="0"/>
                  <a:ea typeface="MS PGothic" pitchFamily="34" charset="-128"/>
                </a:defRPr>
              </a:lvl6pPr>
              <a:lvl7pPr marL="914400" eaLnBrk="0" fontAlgn="base" hangingPunct="0">
                <a:spcBef>
                  <a:spcPct val="0"/>
                </a:spcBef>
                <a:spcAft>
                  <a:spcPct val="0"/>
                </a:spcAft>
                <a:defRPr sz="3200">
                  <a:solidFill>
                    <a:schemeClr val="tx1"/>
                  </a:solidFill>
                  <a:latin typeface="Tahoma" charset="0"/>
                  <a:ea typeface="MS PGothic" pitchFamily="34" charset="-128"/>
                </a:defRPr>
              </a:lvl7pPr>
              <a:lvl8pPr marL="1371600" eaLnBrk="0" fontAlgn="base" hangingPunct="0">
                <a:spcBef>
                  <a:spcPct val="0"/>
                </a:spcBef>
                <a:spcAft>
                  <a:spcPct val="0"/>
                </a:spcAft>
                <a:defRPr sz="3200">
                  <a:solidFill>
                    <a:schemeClr val="tx1"/>
                  </a:solidFill>
                  <a:latin typeface="Tahoma" charset="0"/>
                  <a:ea typeface="MS PGothic" pitchFamily="34" charset="-128"/>
                </a:defRPr>
              </a:lvl8pPr>
              <a:lvl9pPr marL="1828800" eaLnBrk="0" fontAlgn="base" hangingPunct="0">
                <a:spcBef>
                  <a:spcPct val="0"/>
                </a:spcBef>
                <a:spcAft>
                  <a:spcPct val="0"/>
                </a:spcAft>
                <a:defRPr sz="3200">
                  <a:solidFill>
                    <a:schemeClr val="tx1"/>
                  </a:solidFill>
                  <a:latin typeface="Tahoma" charset="0"/>
                  <a:ea typeface="MS PGothic" pitchFamily="34" charset="-128"/>
                </a:defRPr>
              </a:lvl9pPr>
            </a:lstStyle>
            <a:p>
              <a:pPr eaLnBrk="1" hangingPunct="1"/>
              <a:r>
                <a:rPr lang="en-US" sz="1400"/>
                <a:t>Silicon Debug, Doug Josephson and Bob Gottlieb, (Paul Ryan)</a:t>
              </a:r>
            </a:p>
            <a:p>
              <a:pPr eaLnBrk="1" hangingPunct="1"/>
              <a:r>
                <a:rPr lang="en-US" sz="1400" i="1"/>
                <a:t>D. Gizopoulos (ed.), Advances in Electronic Testing: Challenges and Methodologies, Springer, 2006</a:t>
              </a:r>
            </a:p>
          </p:txBody>
        </p:sp>
        <p:graphicFrame>
          <p:nvGraphicFramePr>
            <p:cNvPr id="205830" name="Object 6"/>
            <p:cNvGraphicFramePr>
              <a:graphicFrameLocks noChangeAspect="1"/>
            </p:cNvGraphicFramePr>
            <p:nvPr/>
          </p:nvGraphicFramePr>
          <p:xfrm>
            <a:off x="558" y="781"/>
            <a:ext cx="4602" cy="2843"/>
          </p:xfrm>
          <a:graphic>
            <a:graphicData uri="http://schemas.openxmlformats.org/presentationml/2006/ole">
              <mc:AlternateContent xmlns:mc="http://schemas.openxmlformats.org/markup-compatibility/2006">
                <mc:Choice xmlns:v="urn:schemas-microsoft-com:vml" Requires="v">
                  <p:oleObj spid="_x0000_s5294" name="Chart" r:id="rId5" imgW="5276850" imgH="3771900" progId="Excel.Chart.8">
                    <p:embed/>
                  </p:oleObj>
                </mc:Choice>
                <mc:Fallback>
                  <p:oleObj name="Chart" r:id="rId5" imgW="5276850" imgH="37719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t="7291" b="9721"/>
                        <a:stretch>
                          <a:fillRect/>
                        </a:stretch>
                      </p:blipFill>
                      <p:spPr bwMode="auto">
                        <a:xfrm>
                          <a:off x="558" y="781"/>
                          <a:ext cx="4602" cy="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3894" name="Rectangle 6"/>
            <p:cNvSpPr>
              <a:spLocks noChangeArrowheads="1"/>
            </p:cNvSpPr>
            <p:nvPr/>
          </p:nvSpPr>
          <p:spPr bwMode="auto">
            <a:xfrm>
              <a:off x="4670" y="0"/>
              <a:ext cx="266" cy="2450"/>
            </a:xfrm>
            <a:prstGeom prst="rect">
              <a:avLst/>
            </a:prstGeom>
            <a:gradFill rotWithShape="1">
              <a:gsLst>
                <a:gs pos="0">
                  <a:schemeClr val="hlink"/>
                </a:gs>
                <a:gs pos="100000">
                  <a:schemeClr val="hlink">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cs typeface="MS PGothic" pitchFamily="34" charset="-128"/>
              </a:endParaRPr>
            </a:p>
          </p:txBody>
        </p:sp>
      </p:grpSp>
      <p:sp>
        <p:nvSpPr>
          <p:cNvPr id="3" name="Rectangle 2"/>
          <p:cNvSpPr/>
          <p:nvPr/>
        </p:nvSpPr>
        <p:spPr>
          <a:xfrm>
            <a:off x="7239000" y="0"/>
            <a:ext cx="838200" cy="1219200"/>
          </a:xfrm>
          <a:prstGeom prst="rect">
            <a:avLst/>
          </a:prstGeom>
          <a:gradFill flip="none" rotWithShape="1">
            <a:gsLst>
              <a:gs pos="0">
                <a:schemeClr val="bg1"/>
              </a:gs>
              <a:gs pos="50000">
                <a:schemeClr val="bg1">
                  <a:alpha val="51000"/>
                </a:schemeClr>
              </a:gs>
              <a:gs pos="100000">
                <a:srgbClr val="FFFFFF">
                  <a:shade val="100000"/>
                  <a:satMod val="115000"/>
                  <a:alpha val="0"/>
                </a:srgbClr>
              </a:gs>
            </a:gsLst>
            <a:lin ang="5400000" scaled="1"/>
            <a:tileRect/>
          </a:gra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Tree>
    <p:custDataLst>
      <p:tags r:id="rId2"/>
    </p:custDataLst>
    <p:extLst>
      <p:ext uri="{BB962C8B-B14F-4D97-AF65-F5344CB8AC3E}">
        <p14:creationId xmlns:p14="http://schemas.microsoft.com/office/powerpoint/2010/main" val="8299750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Verification Market </a:t>
            </a:r>
            <a:br>
              <a:rPr lang="en-US" dirty="0"/>
            </a:br>
            <a:r>
              <a:rPr lang="en-US" sz="2400" b="0" i="1" dirty="0"/>
              <a:t>According to EDAC</a:t>
            </a:r>
            <a:endParaRPr lang="en-US" sz="2800" dirty="0"/>
          </a:p>
        </p:txBody>
      </p:sp>
      <p:graphicFrame>
        <p:nvGraphicFramePr>
          <p:cNvPr id="5" name="Chart 4"/>
          <p:cNvGraphicFramePr/>
          <p:nvPr>
            <p:extLst>
              <p:ext uri="{D42A27DB-BD31-4B8C-83A1-F6EECF244321}">
                <p14:modId xmlns:p14="http://schemas.microsoft.com/office/powerpoint/2010/main" val="2070699997"/>
              </p:ext>
            </p:extLst>
          </p:nvPr>
        </p:nvGraphicFramePr>
        <p:xfrm>
          <a:off x="190500" y="1358900"/>
          <a:ext cx="8763000" cy="50546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7"/>
          <p:cNvSpPr>
            <a:spLocks noGrp="1"/>
          </p:cNvSpPr>
          <p:nvPr>
            <p:ph type="ftr" sz="quarter" idx="10"/>
          </p:nvPr>
        </p:nvSpPr>
        <p:spPr/>
        <p:txBody>
          <a:bodyPr/>
          <a:lstStyle/>
          <a:p>
            <a:pPr>
              <a:defRPr/>
            </a:pPr>
            <a:r>
              <a:rPr lang="en-US" smtClean="0">
                <a:solidFill>
                  <a:srgbClr val="333333"/>
                </a:solidFill>
              </a:rPr>
              <a:t>HF, MemoCODE, 2013</a:t>
            </a:r>
            <a:endParaRPr lang="en-US" dirty="0">
              <a:solidFill>
                <a:srgbClr val="333333"/>
              </a:solidFill>
            </a:endParaRPr>
          </a:p>
        </p:txBody>
      </p:sp>
      <p:sp>
        <p:nvSpPr>
          <p:cNvPr id="9" name="Slide Number Placeholder 8"/>
          <p:cNvSpPr>
            <a:spLocks noGrp="1"/>
          </p:cNvSpPr>
          <p:nvPr>
            <p:ph type="sldNum" sz="quarter" idx="11"/>
          </p:nvPr>
        </p:nvSpPr>
        <p:spPr/>
        <p:txBody>
          <a:bodyPr/>
          <a:lstStyle/>
          <a:p>
            <a:fld id="{B4689765-5485-4130-8525-AA8B12692EFF}" type="slidenum">
              <a:rPr lang="en-US" smtClean="0">
                <a:solidFill>
                  <a:srgbClr val="333333"/>
                </a:solidFill>
              </a:rPr>
              <a:pPr/>
              <a:t>4</a:t>
            </a:fld>
            <a:endParaRPr lang="en-US">
              <a:solidFill>
                <a:srgbClr val="333333"/>
              </a:solidFill>
            </a:endParaRPr>
          </a:p>
        </p:txBody>
      </p:sp>
      <p:sp>
        <p:nvSpPr>
          <p:cNvPr id="10" name="Rectangle 9"/>
          <p:cNvSpPr/>
          <p:nvPr/>
        </p:nvSpPr>
        <p:spPr>
          <a:xfrm>
            <a:off x="114300" y="6322368"/>
            <a:ext cx="4838700" cy="230832"/>
          </a:xfrm>
          <a:prstGeom prst="rect">
            <a:avLst/>
          </a:prstGeom>
        </p:spPr>
        <p:txBody>
          <a:bodyPr wrap="square">
            <a:spAutoFit/>
          </a:bodyPr>
          <a:lstStyle/>
          <a:p>
            <a:r>
              <a:rPr lang="en-US" sz="900" dirty="0" smtClean="0"/>
              <a:t>EDAC: Market </a:t>
            </a:r>
            <a:r>
              <a:rPr lang="en-US" sz="900" dirty="0"/>
              <a:t>Statistics </a:t>
            </a:r>
            <a:r>
              <a:rPr lang="en-US" sz="900" dirty="0" smtClean="0"/>
              <a:t>Service 2007 </a:t>
            </a:r>
            <a:r>
              <a:rPr lang="en-US" sz="900" dirty="0"/>
              <a:t>Annual Summary Report</a:t>
            </a:r>
          </a:p>
        </p:txBody>
      </p:sp>
    </p:spTree>
    <p:extLst>
      <p:ext uri="{BB962C8B-B14F-4D97-AF65-F5344CB8AC3E}">
        <p14:creationId xmlns:p14="http://schemas.microsoft.com/office/powerpoint/2010/main" val="137503386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Beyond Standards</a:t>
            </a:r>
            <a:endParaRPr lang="en-US" dirty="0"/>
          </a:p>
        </p:txBody>
      </p:sp>
      <p:sp>
        <p:nvSpPr>
          <p:cNvPr id="6" name="Text Placeholder 5"/>
          <p:cNvSpPr>
            <a:spLocks noGrp="1"/>
          </p:cNvSpPr>
          <p:nvPr>
            <p:ph type="body" idx="1"/>
          </p:nvPr>
        </p:nvSpPr>
        <p:spPr/>
        <p:txBody>
          <a:bodyPr/>
          <a:lstStyle/>
          <a:p>
            <a:r>
              <a:rPr lang="en-US" dirty="0"/>
              <a:t>Beyond </a:t>
            </a:r>
            <a:r>
              <a:rPr lang="en-US" dirty="0" smtClean="0"/>
              <a:t>arguing over who won the standards war</a:t>
            </a:r>
            <a:endParaRPr lang="en-US" dirty="0"/>
          </a:p>
        </p:txBody>
      </p:sp>
      <p:sp>
        <p:nvSpPr>
          <p:cNvPr id="3" name="Footer Placeholder 2"/>
          <p:cNvSpPr>
            <a:spLocks noGrp="1"/>
          </p:cNvSpPr>
          <p:nvPr>
            <p:ph type="ftr" sz="quarter" idx="4294967295"/>
          </p:nvPr>
        </p:nvSpPr>
        <p:spPr>
          <a:xfrm>
            <a:off x="0" y="6626225"/>
            <a:ext cx="5211763" cy="231775"/>
          </a:xfrm>
        </p:spPr>
        <p:txBody>
          <a:bodyPr/>
          <a:lstStyle/>
          <a:p>
            <a:pPr>
              <a:defRPr/>
            </a:pPr>
            <a:r>
              <a:rPr lang="en-US" smtClean="0"/>
              <a:t>HF, MemoCODE, 2013</a:t>
            </a:r>
            <a:endParaRPr lang="en-US" dirty="0"/>
          </a:p>
        </p:txBody>
      </p:sp>
      <p:sp>
        <p:nvSpPr>
          <p:cNvPr id="4" name="Slide Number Placeholder 3"/>
          <p:cNvSpPr>
            <a:spLocks noGrp="1"/>
          </p:cNvSpPr>
          <p:nvPr>
            <p:ph type="sldNum" sz="quarter" idx="4294967295"/>
          </p:nvPr>
        </p:nvSpPr>
        <p:spPr>
          <a:xfrm>
            <a:off x="0" y="6629400"/>
            <a:ext cx="381000" cy="228600"/>
          </a:xfrm>
        </p:spPr>
        <p:txBody>
          <a:bodyPr/>
          <a:lstStyle/>
          <a:p>
            <a:fld id="{B4689765-5485-4130-8525-AA8B12692EFF}" type="slidenum">
              <a:rPr lang="en-US" smtClean="0"/>
              <a:pPr/>
              <a:t>40</a:t>
            </a:fld>
            <a:endParaRPr lang="en-US"/>
          </a:p>
        </p:txBody>
      </p:sp>
    </p:spTree>
    <p:custDataLst>
      <p:tags r:id="rId1"/>
    </p:custDataLst>
    <p:extLst>
      <p:ext uri="{BB962C8B-B14F-4D97-AF65-F5344CB8AC3E}">
        <p14:creationId xmlns:p14="http://schemas.microsoft.com/office/powerpoint/2010/main" val="77385436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Standardization of Languages</a:t>
            </a:r>
            <a:endParaRPr lang="en-US" sz="3200" b="0" i="1" dirty="0"/>
          </a:p>
        </p:txBody>
      </p:sp>
      <p:graphicFrame>
        <p:nvGraphicFramePr>
          <p:cNvPr id="9" name="Chart 8"/>
          <p:cNvGraphicFramePr>
            <a:graphicFrameLocks/>
          </p:cNvGraphicFramePr>
          <p:nvPr>
            <p:extLst>
              <p:ext uri="{D42A27DB-BD31-4B8C-83A1-F6EECF244321}">
                <p14:modId xmlns:p14="http://schemas.microsoft.com/office/powerpoint/2010/main" val="3716969427"/>
              </p:ext>
            </p:extLst>
          </p:nvPr>
        </p:nvGraphicFramePr>
        <p:xfrm>
          <a:off x="78615" y="1239915"/>
          <a:ext cx="9065385" cy="47339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Wilson Research Group and Mentor Graphics, 2012 Functional Verification Study </a:t>
            </a: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41</a:t>
            </a:fld>
            <a:endParaRPr lang="en-US"/>
          </a:p>
        </p:txBody>
      </p:sp>
    </p:spTree>
    <p:extLst>
      <p:ext uri="{BB962C8B-B14F-4D97-AF65-F5344CB8AC3E}">
        <p14:creationId xmlns:p14="http://schemas.microsoft.com/office/powerpoint/2010/main" val="319036888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cs typeface="Arial" pitchFamily="34" charset="0"/>
              </a:rPr>
              <a:t>SystemVerilog</a:t>
            </a:r>
            <a:r>
              <a:rPr lang="en-US" sz="3200" dirty="0" smtClean="0">
                <a:cs typeface="Arial" pitchFamily="34" charset="0"/>
              </a:rPr>
              <a:t> Adoption by Design Size</a:t>
            </a:r>
            <a:endParaRPr lang="en-US" sz="4000" dirty="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325992167"/>
              </p:ext>
            </p:extLst>
          </p:nvPr>
        </p:nvGraphicFramePr>
        <p:xfrm>
          <a:off x="155425" y="1278320"/>
          <a:ext cx="8805650" cy="48938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Wilson Research Group and Mentor Graphics, 2012 Functional Verification Study </a:t>
            </a: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42</a:t>
            </a:fld>
            <a:endParaRPr lang="en-US"/>
          </a:p>
        </p:txBody>
      </p:sp>
    </p:spTree>
    <p:extLst>
      <p:ext uri="{BB962C8B-B14F-4D97-AF65-F5344CB8AC3E}">
        <p14:creationId xmlns:p14="http://schemas.microsoft.com/office/powerpoint/2010/main" val="398226675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dirty="0" smtClean="0"/>
              <a:t>Standardization in Base Class Libraries</a:t>
            </a:r>
            <a:endParaRPr lang="en-US" sz="3200" b="0" i="1" dirty="0"/>
          </a:p>
        </p:txBody>
      </p:sp>
      <p:graphicFrame>
        <p:nvGraphicFramePr>
          <p:cNvPr id="9" name="Chart 8"/>
          <p:cNvGraphicFramePr>
            <a:graphicFrameLocks/>
          </p:cNvGraphicFramePr>
          <p:nvPr>
            <p:extLst>
              <p:ext uri="{D42A27DB-BD31-4B8C-83A1-F6EECF244321}">
                <p14:modId xmlns:p14="http://schemas.microsoft.com/office/powerpoint/2010/main" val="4232572152"/>
              </p:ext>
            </p:extLst>
          </p:nvPr>
        </p:nvGraphicFramePr>
        <p:xfrm>
          <a:off x="193830" y="1343232"/>
          <a:ext cx="8794745"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Wilson Research Group and Mentor Graphics, 2012 Functional Verification Study </a:t>
            </a: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43</a:t>
            </a:fld>
            <a:endParaRPr lang="en-US"/>
          </a:p>
        </p:txBody>
      </p:sp>
    </p:spTree>
    <p:extLst>
      <p:ext uri="{BB962C8B-B14F-4D97-AF65-F5344CB8AC3E}">
        <p14:creationId xmlns:p14="http://schemas.microsoft.com/office/powerpoint/2010/main" val="68689780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77400" cy="1066800"/>
          </a:xfrm>
        </p:spPr>
        <p:txBody>
          <a:bodyPr/>
          <a:lstStyle/>
          <a:p>
            <a:r>
              <a:rPr lang="en-US" dirty="0" smtClean="0"/>
              <a:t>Standardization of the </a:t>
            </a:r>
            <a:r>
              <a:rPr lang="en-US" dirty="0" err="1" smtClean="0"/>
              <a:t>SoC</a:t>
            </a:r>
            <a:r>
              <a:rPr lang="en-US" dirty="0" smtClean="0"/>
              <a:t> Verification Process</a:t>
            </a:r>
            <a:endParaRPr lang="en-US" dirty="0"/>
          </a:p>
        </p:txBody>
      </p:sp>
      <p:sp>
        <p:nvSpPr>
          <p:cNvPr id="6" name="Content Placeholder 5"/>
          <p:cNvSpPr>
            <a:spLocks noGrp="1"/>
          </p:cNvSpPr>
          <p:nvPr>
            <p:ph idx="1"/>
          </p:nvPr>
        </p:nvSpPr>
        <p:spPr>
          <a:xfrm>
            <a:off x="0" y="1295400"/>
            <a:ext cx="9144000" cy="5070475"/>
          </a:xfrm>
        </p:spPr>
        <p:txBody>
          <a:bodyPr/>
          <a:lstStyle/>
          <a:p>
            <a:pPr>
              <a:lnSpc>
                <a:spcPct val="130000"/>
              </a:lnSpc>
            </a:pPr>
            <a:r>
              <a:rPr lang="en-US" dirty="0" smtClean="0"/>
              <a:t>Ten years ago, IC/ASIC verification was partitioned into two main steps:</a:t>
            </a:r>
            <a:endParaRPr lang="en-US" dirty="0"/>
          </a:p>
        </p:txBody>
      </p:sp>
      <p:sp>
        <p:nvSpPr>
          <p:cNvPr id="7" name="Footer Placeholder 6"/>
          <p:cNvSpPr>
            <a:spLocks noGrp="1"/>
          </p:cNvSpPr>
          <p:nvPr>
            <p:ph type="ftr" sz="quarter" idx="10"/>
          </p:nvPr>
        </p:nvSpPr>
        <p:spPr/>
        <p:txBody>
          <a:bodyPr/>
          <a:lstStyle/>
          <a:p>
            <a:pPr>
              <a:defRPr/>
            </a:pPr>
            <a:r>
              <a:rPr lang="en-US" smtClean="0"/>
              <a:t>HF, MemoCODE, 2013</a:t>
            </a:r>
            <a:endParaRPr lang="en-US" dirty="0"/>
          </a:p>
        </p:txBody>
      </p:sp>
      <p:sp>
        <p:nvSpPr>
          <p:cNvPr id="11" name="Slide Number Placeholder 10"/>
          <p:cNvSpPr>
            <a:spLocks noGrp="1"/>
          </p:cNvSpPr>
          <p:nvPr>
            <p:ph type="sldNum" sz="quarter" idx="11"/>
          </p:nvPr>
        </p:nvSpPr>
        <p:spPr/>
        <p:txBody>
          <a:bodyPr/>
          <a:lstStyle/>
          <a:p>
            <a:fld id="{B4689765-5485-4130-8525-AA8B12692EFF}" type="slidenum">
              <a:rPr lang="en-US" smtClean="0"/>
              <a:pPr/>
              <a:t>44</a:t>
            </a:fld>
            <a:endParaRPr lang="en-US"/>
          </a:p>
        </p:txBody>
      </p:sp>
      <p:grpSp>
        <p:nvGrpSpPr>
          <p:cNvPr id="15" name="Group 14"/>
          <p:cNvGrpSpPr/>
          <p:nvPr/>
        </p:nvGrpSpPr>
        <p:grpSpPr>
          <a:xfrm>
            <a:off x="2382305" y="2639390"/>
            <a:ext cx="4455590" cy="2389810"/>
            <a:chOff x="2382305" y="2410790"/>
            <a:chExt cx="4455590" cy="2389810"/>
          </a:xfrm>
        </p:grpSpPr>
        <p:grpSp>
          <p:nvGrpSpPr>
            <p:cNvPr id="14" name="Group 13"/>
            <p:cNvGrpSpPr/>
            <p:nvPr/>
          </p:nvGrpSpPr>
          <p:grpSpPr>
            <a:xfrm>
              <a:off x="2382305" y="2995565"/>
              <a:ext cx="4455590" cy="1805035"/>
              <a:chOff x="2382305" y="2995565"/>
              <a:chExt cx="4455590" cy="1805035"/>
            </a:xfrm>
            <a:effectLst>
              <a:reflection blurRad="6350" stA="52000" endA="300" endPos="35000" dir="5400000" sy="-100000" algn="bl" rotWithShape="0"/>
            </a:effectLst>
          </p:grpSpPr>
          <p:sp>
            <p:nvSpPr>
              <p:cNvPr id="9" name="Chevron 8"/>
              <p:cNvSpPr/>
              <p:nvPr/>
            </p:nvSpPr>
            <p:spPr>
              <a:xfrm>
                <a:off x="4456785" y="2995565"/>
                <a:ext cx="2381110" cy="1805033"/>
              </a:xfrm>
              <a:prstGeom prst="chevron">
                <a:avLst>
                  <a:gd name="adj" fmla="val 18914"/>
                </a:avLst>
              </a:prstGeom>
              <a:solidFill>
                <a:schemeClr val="accent1">
                  <a:lumMod val="75000"/>
                </a:schemeClr>
              </a:solidFill>
              <a:ln w="9525" cap="flat" cmpd="sng" algn="ctr">
                <a:noFill/>
                <a:prstDash val="solid"/>
              </a:ln>
              <a:effectLst/>
              <a:scene3d>
                <a:camera prst="orthographicFront"/>
                <a:lightRig rig="threePt" dir="t"/>
              </a:scene3d>
              <a:sp3d>
                <a:bevelT/>
                <a:bevelB/>
              </a:sp3d>
            </p:spPr>
            <p:txBody>
              <a:bodyPr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uLnTx/>
                    <a:uFillTx/>
                    <a:latin typeface="Tahoma"/>
                    <a:ea typeface="+mn-ea"/>
                  </a:rPr>
                  <a:t>Integration</a:t>
                </a:r>
              </a:p>
              <a:p>
                <a:pPr marL="0" marR="0" indent="0" algn="ct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latin typeface="Tahoma"/>
                    <a:ea typeface="+mn-ea"/>
                  </a:rPr>
                  <a:t>Verification</a:t>
                </a:r>
                <a:endParaRPr kumimoji="0" lang="en-US" sz="2000" b="1" i="0" u="none" strike="noStrike" kern="0" cap="none" spc="0" normalizeH="0" baseline="0" noProof="0" dirty="0" smtClean="0">
                  <a:ln>
                    <a:noFill/>
                  </a:ln>
                  <a:solidFill>
                    <a:schemeClr val="bg1"/>
                  </a:solidFill>
                  <a:uLnTx/>
                  <a:uFillTx/>
                  <a:latin typeface="Tahoma"/>
                  <a:ea typeface="+mn-ea"/>
                </a:endParaRPr>
              </a:p>
            </p:txBody>
          </p:sp>
          <p:sp>
            <p:nvSpPr>
              <p:cNvPr id="12" name="Chevron 11"/>
              <p:cNvSpPr/>
              <p:nvPr/>
            </p:nvSpPr>
            <p:spPr>
              <a:xfrm>
                <a:off x="2382305" y="2995567"/>
                <a:ext cx="2265895" cy="1805033"/>
              </a:xfrm>
              <a:prstGeom prst="chevron">
                <a:avLst>
                  <a:gd name="adj" fmla="val 18914"/>
                </a:avLst>
              </a:prstGeom>
              <a:solidFill>
                <a:schemeClr val="accent1">
                  <a:lumMod val="75000"/>
                </a:schemeClr>
              </a:solidFill>
              <a:ln w="9525" cap="flat" cmpd="sng" algn="ctr">
                <a:noFill/>
                <a:prstDash val="solid"/>
              </a:ln>
              <a:effectLst/>
              <a:scene3d>
                <a:camera prst="orthographicFront"/>
                <a:lightRig rig="threePt" dir="t"/>
              </a:scene3d>
              <a:sp3d>
                <a:bevelT/>
                <a:bevelB/>
              </a:sp3d>
            </p:spPr>
            <p:txBody>
              <a:bodyPr lIns="137160"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uLnTx/>
                    <a:uFillTx/>
                    <a:latin typeface="Tahoma"/>
                    <a:ea typeface="+mn-ea"/>
                  </a:rPr>
                  <a:t>Block</a:t>
                </a:r>
                <a:r>
                  <a:rPr lang="en-US" sz="1800" b="1" kern="0" dirty="0" smtClean="0">
                    <a:solidFill>
                      <a:schemeClr val="bg1"/>
                    </a:solidFill>
                    <a:latin typeface="Tahoma"/>
                    <a:ea typeface="+mn-ea"/>
                  </a:rPr>
                  <a:t>-</a:t>
                </a:r>
                <a:r>
                  <a:rPr kumimoji="0" lang="en-US" sz="1800" b="1" i="0" u="none" strike="noStrike" kern="0" cap="none" spc="0" normalizeH="0" baseline="0" noProof="0" dirty="0" smtClean="0">
                    <a:ln>
                      <a:noFill/>
                    </a:ln>
                    <a:solidFill>
                      <a:schemeClr val="bg1"/>
                    </a:solidFill>
                    <a:uLnTx/>
                    <a:uFillTx/>
                    <a:latin typeface="Tahoma"/>
                    <a:ea typeface="+mn-ea"/>
                  </a:rPr>
                  <a:t>Level</a:t>
                </a:r>
              </a:p>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bg1"/>
                    </a:solidFill>
                    <a:latin typeface="Tahoma"/>
                    <a:ea typeface="+mn-ea"/>
                  </a:rPr>
                  <a:t>Verification</a:t>
                </a:r>
                <a:endParaRPr kumimoji="0" lang="en-US" sz="1800" b="1" i="0" u="none" strike="noStrike" kern="0" cap="none" spc="0" normalizeH="0" baseline="0" noProof="0" dirty="0" smtClean="0">
                  <a:ln>
                    <a:noFill/>
                  </a:ln>
                  <a:solidFill>
                    <a:schemeClr val="bg1"/>
                  </a:solidFill>
                  <a:uLnTx/>
                  <a:uFillTx/>
                  <a:latin typeface="Tahoma"/>
                  <a:ea typeface="+mn-ea"/>
                </a:endParaRPr>
              </a:p>
            </p:txBody>
          </p:sp>
        </p:grpSp>
        <p:sp>
          <p:nvSpPr>
            <p:cNvPr id="13" name="Rectangle 12"/>
            <p:cNvSpPr/>
            <p:nvPr/>
          </p:nvSpPr>
          <p:spPr>
            <a:xfrm>
              <a:off x="2801755" y="2410790"/>
              <a:ext cx="3815468" cy="584775"/>
            </a:xfrm>
            <a:prstGeom prst="rect">
              <a:avLst/>
            </a:prstGeom>
          </p:spPr>
          <p:txBody>
            <a:bodyPr wrap="none">
              <a:spAutoFit/>
            </a:bodyPr>
            <a:lstStyle/>
            <a:p>
              <a:r>
                <a:rPr lang="en-US" b="1" dirty="0" smtClean="0"/>
                <a:t>Block     Full Chip </a:t>
              </a:r>
              <a:endParaRPr lang="en-US" dirty="0"/>
            </a:p>
          </p:txBody>
        </p:sp>
      </p:grpSp>
    </p:spTree>
    <p:extLst>
      <p:ext uri="{BB962C8B-B14F-4D97-AF65-F5344CB8AC3E}">
        <p14:creationId xmlns:p14="http://schemas.microsoft.com/office/powerpoint/2010/main" val="255587768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25000" cy="1066800"/>
          </a:xfrm>
        </p:spPr>
        <p:txBody>
          <a:bodyPr/>
          <a:lstStyle/>
          <a:p>
            <a:r>
              <a:rPr lang="en-US" dirty="0" smtClean="0"/>
              <a:t>Standardization of the </a:t>
            </a:r>
            <a:r>
              <a:rPr lang="en-US" dirty="0" err="1" smtClean="0"/>
              <a:t>SoC</a:t>
            </a:r>
            <a:r>
              <a:rPr lang="en-US" dirty="0" smtClean="0"/>
              <a:t> Verification Process</a:t>
            </a:r>
            <a:endParaRPr lang="en-US" dirty="0"/>
          </a:p>
        </p:txBody>
      </p:sp>
      <p:sp>
        <p:nvSpPr>
          <p:cNvPr id="6" name="Content Placeholder 5"/>
          <p:cNvSpPr>
            <a:spLocks noGrp="1"/>
          </p:cNvSpPr>
          <p:nvPr>
            <p:ph idx="1"/>
          </p:nvPr>
        </p:nvSpPr>
        <p:spPr>
          <a:xfrm>
            <a:off x="0" y="1295400"/>
            <a:ext cx="9144000" cy="5070475"/>
          </a:xfrm>
        </p:spPr>
        <p:txBody>
          <a:bodyPr/>
          <a:lstStyle/>
          <a:p>
            <a:r>
              <a:rPr lang="en-US" dirty="0" smtClean="0"/>
              <a:t>Emerging from </a:t>
            </a:r>
            <a:r>
              <a:rPr lang="en-US" i="1" dirty="0" smtClean="0"/>
              <a:t>ad hoc </a:t>
            </a:r>
            <a:r>
              <a:rPr lang="en-US" dirty="0" smtClean="0"/>
              <a:t>to systematic processes</a:t>
            </a:r>
            <a:endParaRPr lang="en-US" dirty="0"/>
          </a:p>
        </p:txBody>
      </p:sp>
      <p:sp>
        <p:nvSpPr>
          <p:cNvPr id="7" name="Footer Placeholder 6"/>
          <p:cNvSpPr>
            <a:spLocks noGrp="1"/>
          </p:cNvSpPr>
          <p:nvPr>
            <p:ph type="ftr" sz="quarter" idx="10"/>
          </p:nvPr>
        </p:nvSpPr>
        <p:spPr/>
        <p:txBody>
          <a:bodyPr/>
          <a:lstStyle/>
          <a:p>
            <a:pPr>
              <a:defRPr/>
            </a:pPr>
            <a:r>
              <a:rPr lang="en-US" smtClean="0"/>
              <a:t>HF, MemoCODE, 2013</a:t>
            </a:r>
            <a:endParaRPr lang="en-US" dirty="0"/>
          </a:p>
        </p:txBody>
      </p:sp>
      <p:sp>
        <p:nvSpPr>
          <p:cNvPr id="11" name="Slide Number Placeholder 10"/>
          <p:cNvSpPr>
            <a:spLocks noGrp="1"/>
          </p:cNvSpPr>
          <p:nvPr>
            <p:ph type="sldNum" sz="quarter" idx="11"/>
          </p:nvPr>
        </p:nvSpPr>
        <p:spPr/>
        <p:txBody>
          <a:bodyPr/>
          <a:lstStyle/>
          <a:p>
            <a:fld id="{B4689765-5485-4130-8525-AA8B12692EFF}" type="slidenum">
              <a:rPr lang="en-US" smtClean="0"/>
              <a:pPr/>
              <a:t>45</a:t>
            </a:fld>
            <a:endParaRPr lang="en-US"/>
          </a:p>
        </p:txBody>
      </p:sp>
      <p:grpSp>
        <p:nvGrpSpPr>
          <p:cNvPr id="14" name="Group 13"/>
          <p:cNvGrpSpPr/>
          <p:nvPr/>
        </p:nvGrpSpPr>
        <p:grpSpPr>
          <a:xfrm>
            <a:off x="155425" y="2514600"/>
            <a:ext cx="8833150" cy="2514600"/>
            <a:chOff x="155425" y="2286000"/>
            <a:chExt cx="8833150" cy="2514600"/>
          </a:xfrm>
        </p:grpSpPr>
        <p:grpSp>
          <p:nvGrpSpPr>
            <p:cNvPr id="3" name="Group 2"/>
            <p:cNvGrpSpPr/>
            <p:nvPr/>
          </p:nvGrpSpPr>
          <p:grpSpPr>
            <a:xfrm>
              <a:off x="155425" y="2995565"/>
              <a:ext cx="8833150" cy="1805035"/>
              <a:chOff x="155425" y="3038286"/>
              <a:chExt cx="8833150" cy="1805035"/>
            </a:xfrm>
            <a:solidFill>
              <a:schemeClr val="accent1">
                <a:lumMod val="75000"/>
              </a:schemeClr>
            </a:solidFill>
            <a:effectLst>
              <a:reflection blurRad="6350" stA="52000" endA="300" endPos="35000" dir="5400000" sy="-100000" algn="bl" rotWithShape="0"/>
            </a:effectLst>
          </p:grpSpPr>
          <p:sp>
            <p:nvSpPr>
              <p:cNvPr id="5" name="Chevron 4"/>
              <p:cNvSpPr/>
              <p:nvPr/>
            </p:nvSpPr>
            <p:spPr>
              <a:xfrm>
                <a:off x="155425" y="3038288"/>
                <a:ext cx="2265895"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lIns="137160"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Block</a:t>
                </a:r>
                <a:r>
                  <a:rPr lang="en-US" sz="1800" b="1" kern="0" dirty="0" smtClean="0">
                    <a:solidFill>
                      <a:schemeClr val="bg1"/>
                    </a:solidFill>
                    <a:effectLst>
                      <a:outerShdw blurRad="38100" dist="38100" dir="2700000" algn="tl">
                        <a:srgbClr val="000000">
                          <a:alpha val="43137"/>
                        </a:srgbClr>
                      </a:outerShdw>
                    </a:effectLst>
                    <a:latin typeface="Tahoma"/>
                    <a:ea typeface="+mn-ea"/>
                  </a:rPr>
                  <a:t>-</a:t>
                </a: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Level</a:t>
                </a:r>
              </a:p>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8" name="Chevron 7"/>
              <p:cNvSpPr/>
              <p:nvPr/>
            </p:nvSpPr>
            <p:spPr>
              <a:xfrm>
                <a:off x="2190890" y="3038286"/>
                <a:ext cx="2496325"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lIns="118872" rIns="0" rtlCol="0" anchor="ctr"/>
              <a:lstStyle/>
              <a:p>
                <a:pPr marL="0" marR="0" indent="0" algn="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Interconnect</a:t>
                </a:r>
              </a:p>
              <a:p>
                <a:pPr marL="0" marR="0" indent="0" algn="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9" name="Chevron 8"/>
              <p:cNvSpPr/>
              <p:nvPr/>
            </p:nvSpPr>
            <p:spPr>
              <a:xfrm>
                <a:off x="4456785" y="3038286"/>
                <a:ext cx="2381110"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Integration</a:t>
                </a:r>
              </a:p>
              <a:p>
                <a:pPr marL="0" marR="0" indent="0" algn="ct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10" name="Chevron 9"/>
              <p:cNvSpPr/>
              <p:nvPr/>
            </p:nvSpPr>
            <p:spPr>
              <a:xfrm>
                <a:off x="6607465" y="3038286"/>
                <a:ext cx="2381110"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Application</a:t>
                </a:r>
                <a:r>
                  <a:rPr kumimoji="0" lang="en-US" sz="20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  / SW</a:t>
                </a:r>
              </a:p>
              <a:p>
                <a:pPr marL="0" marR="0" indent="0" algn="ctr" defTabSz="914400" eaLnBrk="1" fontAlgn="auto" latinLnBrk="0" hangingPunct="1">
                  <a:lnSpc>
                    <a:spcPct val="100000"/>
                  </a:lnSpc>
                  <a:spcBef>
                    <a:spcPts val="0"/>
                  </a:spcBef>
                  <a:spcAft>
                    <a:spcPts val="0"/>
                  </a:spcAft>
                  <a:buClrTx/>
                  <a:buSzTx/>
                  <a:buFontTx/>
                  <a:buNone/>
                  <a:tabLst/>
                </a:pPr>
                <a:r>
                  <a:rPr lang="en-US" sz="2000" b="1" kern="0" baseline="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grpSp>
        <p:sp>
          <p:nvSpPr>
            <p:cNvPr id="4" name="TextBox 3"/>
            <p:cNvSpPr txBox="1"/>
            <p:nvPr/>
          </p:nvSpPr>
          <p:spPr>
            <a:xfrm>
              <a:off x="685800" y="2286000"/>
              <a:ext cx="7746031" cy="523220"/>
            </a:xfrm>
            <a:prstGeom prst="rect">
              <a:avLst/>
            </a:prstGeom>
            <a:noFill/>
          </p:spPr>
          <p:txBody>
            <a:bodyPr wrap="none" rtlCol="0">
              <a:spAutoFit/>
            </a:bodyPr>
            <a:lstStyle/>
            <a:p>
              <a:r>
                <a:rPr lang="en-US" sz="2800" b="1" dirty="0"/>
                <a:t>IP </a:t>
              </a:r>
              <a:r>
                <a:rPr lang="en-US" sz="2800" b="1" dirty="0" smtClean="0"/>
                <a:t>          Subsystem        </a:t>
              </a:r>
              <a:r>
                <a:rPr lang="en-US" sz="2800" b="1" dirty="0" err="1" smtClean="0"/>
                <a:t>SoC</a:t>
              </a:r>
              <a:r>
                <a:rPr lang="en-US" sz="2800" b="1" dirty="0" smtClean="0"/>
                <a:t>           System</a:t>
              </a:r>
              <a:endParaRPr lang="en-US" sz="2800" b="1" dirty="0"/>
            </a:p>
          </p:txBody>
        </p:sp>
      </p:grpSp>
    </p:spTree>
    <p:extLst>
      <p:ext uri="{BB962C8B-B14F-4D97-AF65-F5344CB8AC3E}">
        <p14:creationId xmlns:p14="http://schemas.microsoft.com/office/powerpoint/2010/main" val="409380745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Beyond the status quo</a:t>
            </a:r>
            <a:endParaRPr lang="en-US" dirty="0"/>
          </a:p>
        </p:txBody>
      </p:sp>
      <p:sp>
        <p:nvSpPr>
          <p:cNvPr id="6" name="Text Placeholder 5"/>
          <p:cNvSpPr>
            <a:spLocks noGrp="1"/>
          </p:cNvSpPr>
          <p:nvPr>
            <p:ph type="body" idx="1"/>
          </p:nvPr>
        </p:nvSpPr>
        <p:spPr/>
        <p:txBody>
          <a:bodyPr/>
          <a:lstStyle/>
          <a:p>
            <a:r>
              <a:rPr lang="en-US" dirty="0" smtClean="0"/>
              <a:t>Beyond surviving by maintaining the status quo</a:t>
            </a:r>
            <a:endParaRPr lang="en-US" dirty="0"/>
          </a:p>
        </p:txBody>
      </p:sp>
      <p:sp>
        <p:nvSpPr>
          <p:cNvPr id="3" name="Footer Placeholder 2"/>
          <p:cNvSpPr>
            <a:spLocks noGrp="1"/>
          </p:cNvSpPr>
          <p:nvPr>
            <p:ph type="ftr" sz="quarter" idx="4294967295"/>
          </p:nvPr>
        </p:nvSpPr>
        <p:spPr>
          <a:xfrm>
            <a:off x="0" y="6626225"/>
            <a:ext cx="5211763" cy="231775"/>
          </a:xfrm>
        </p:spPr>
        <p:txBody>
          <a:bodyPr/>
          <a:lstStyle/>
          <a:p>
            <a:pPr>
              <a:defRPr/>
            </a:pPr>
            <a:r>
              <a:rPr lang="en-US" smtClean="0"/>
              <a:t>HF, MemoCODE, 2013</a:t>
            </a:r>
            <a:endParaRPr lang="en-US" dirty="0"/>
          </a:p>
        </p:txBody>
      </p:sp>
      <p:sp>
        <p:nvSpPr>
          <p:cNvPr id="4" name="Slide Number Placeholder 3"/>
          <p:cNvSpPr>
            <a:spLocks noGrp="1"/>
          </p:cNvSpPr>
          <p:nvPr>
            <p:ph type="sldNum" sz="quarter" idx="4294967295"/>
          </p:nvPr>
        </p:nvSpPr>
        <p:spPr>
          <a:xfrm>
            <a:off x="0" y="6629400"/>
            <a:ext cx="381000" cy="228600"/>
          </a:xfrm>
        </p:spPr>
        <p:txBody>
          <a:bodyPr/>
          <a:lstStyle/>
          <a:p>
            <a:fld id="{B4689765-5485-4130-8525-AA8B12692EFF}" type="slidenum">
              <a:rPr lang="en-US" smtClean="0"/>
              <a:pPr/>
              <a:t>46</a:t>
            </a:fld>
            <a:endParaRPr lang="en-US"/>
          </a:p>
        </p:txBody>
      </p:sp>
    </p:spTree>
    <p:custDataLst>
      <p:tags r:id="rId1"/>
    </p:custDataLst>
    <p:extLst>
      <p:ext uri="{BB962C8B-B14F-4D97-AF65-F5344CB8AC3E}">
        <p14:creationId xmlns:p14="http://schemas.microsoft.com/office/powerpoint/2010/main" val="166130565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Verification Paradox</a:t>
            </a:r>
            <a:endParaRPr lang="en-US" sz="3200" dirty="0"/>
          </a:p>
        </p:txBody>
      </p:sp>
      <p:sp>
        <p:nvSpPr>
          <p:cNvPr id="6" name="Content Placeholder 5"/>
          <p:cNvSpPr>
            <a:spLocks noGrp="1"/>
          </p:cNvSpPr>
          <p:nvPr>
            <p:ph idx="1"/>
          </p:nvPr>
        </p:nvSpPr>
        <p:spPr/>
        <p:txBody>
          <a:bodyPr/>
          <a:lstStyle/>
          <a:p>
            <a:r>
              <a:rPr lang="en-US" dirty="0" smtClean="0"/>
              <a:t>A good verification process lets you get the most out of best-in-class verification tools</a:t>
            </a:r>
            <a:endParaRPr lang="en-US" dirty="0"/>
          </a:p>
        </p:txBody>
      </p:sp>
      <p:grpSp>
        <p:nvGrpSpPr>
          <p:cNvPr id="7" name="Group 6"/>
          <p:cNvGrpSpPr/>
          <p:nvPr/>
        </p:nvGrpSpPr>
        <p:grpSpPr>
          <a:xfrm>
            <a:off x="577880" y="2514600"/>
            <a:ext cx="8141859" cy="1036935"/>
            <a:chOff x="577880" y="2675181"/>
            <a:chExt cx="8141859" cy="1036935"/>
          </a:xfrm>
          <a:solidFill>
            <a:schemeClr val="accent1">
              <a:lumMod val="50000"/>
            </a:schemeClr>
          </a:solidFill>
        </p:grpSpPr>
        <p:sp>
          <p:nvSpPr>
            <p:cNvPr id="56" name="Right Arrow 55"/>
            <p:cNvSpPr/>
            <p:nvPr/>
          </p:nvSpPr>
          <p:spPr>
            <a:xfrm>
              <a:off x="1538005" y="3020826"/>
              <a:ext cx="768100" cy="345645"/>
            </a:xfrm>
            <a:prstGeom prst="rightArrow">
              <a:avLst/>
            </a:prstGeom>
            <a:grp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chemeClr val="bg1"/>
                </a:solidFill>
                <a:effectLst/>
                <a:uLnTx/>
                <a:uFillTx/>
                <a:latin typeface="Tahoma"/>
                <a:ea typeface="+mn-ea"/>
                <a:cs typeface="+mn-cs"/>
              </a:endParaRPr>
            </a:p>
          </p:txBody>
        </p:sp>
        <p:sp>
          <p:nvSpPr>
            <p:cNvPr id="57" name="Right Arrow 56"/>
            <p:cNvSpPr/>
            <p:nvPr/>
          </p:nvSpPr>
          <p:spPr>
            <a:xfrm>
              <a:off x="3765495" y="3020826"/>
              <a:ext cx="768100" cy="345645"/>
            </a:xfrm>
            <a:prstGeom prst="rightArrow">
              <a:avLst/>
            </a:prstGeom>
            <a:grp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chemeClr val="bg1"/>
                </a:solidFill>
                <a:effectLst/>
                <a:uLnTx/>
                <a:uFillTx/>
                <a:latin typeface="Tahoma"/>
                <a:ea typeface="+mn-ea"/>
                <a:cs typeface="+mn-cs"/>
              </a:endParaRPr>
            </a:p>
          </p:txBody>
        </p:sp>
        <p:sp>
          <p:nvSpPr>
            <p:cNvPr id="58" name="Right Arrow 57"/>
            <p:cNvSpPr/>
            <p:nvPr/>
          </p:nvSpPr>
          <p:spPr>
            <a:xfrm>
              <a:off x="6069795" y="3020826"/>
              <a:ext cx="768100" cy="345645"/>
            </a:xfrm>
            <a:prstGeom prst="rightArrow">
              <a:avLst/>
            </a:prstGeom>
            <a:grp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chemeClr val="bg1"/>
                </a:solidFill>
                <a:effectLst/>
                <a:uLnTx/>
                <a:uFillTx/>
                <a:latin typeface="Tahoma"/>
                <a:ea typeface="+mn-ea"/>
                <a:cs typeface="+mn-cs"/>
              </a:endParaRPr>
            </a:p>
          </p:txBody>
        </p:sp>
        <p:sp>
          <p:nvSpPr>
            <p:cNvPr id="51" name="Oval 50"/>
            <p:cNvSpPr/>
            <p:nvPr/>
          </p:nvSpPr>
          <p:spPr>
            <a:xfrm>
              <a:off x="577880" y="2675181"/>
              <a:ext cx="1078412" cy="1036935"/>
            </a:xfrm>
            <a:prstGeom prst="ellipse">
              <a:avLst/>
            </a:prstGeom>
            <a:grpFill/>
            <a:ln w="9525" cap="flat" cmpd="sng" algn="ctr">
              <a:solidFill>
                <a:schemeClr val="bg1">
                  <a:lumMod val="50000"/>
                </a:schemeClr>
              </a:solidFill>
              <a:prstDash val="solid"/>
            </a:ln>
            <a:effectLst>
              <a:reflection blurRad="6350" stA="52000" endA="300" endPos="35000" dir="5400000" sy="-100000" algn="bl" rotWithShape="0"/>
            </a:effectLst>
            <a:scene3d>
              <a:camera prst="orthographicFront"/>
              <a:lightRig rig="threePt" dir="t"/>
            </a:scene3d>
            <a:sp3d>
              <a:bevelT/>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Tahoma"/>
                  <a:ea typeface="+mn-ea"/>
                  <a:cs typeface="+mn-cs"/>
                </a:rPr>
                <a:t>Start</a:t>
              </a:r>
            </a:p>
          </p:txBody>
        </p:sp>
        <p:sp>
          <p:nvSpPr>
            <p:cNvPr id="53" name="Rounded Rectangle 52"/>
            <p:cNvSpPr/>
            <p:nvPr/>
          </p:nvSpPr>
          <p:spPr>
            <a:xfrm>
              <a:off x="2306105" y="2790396"/>
              <a:ext cx="1689820" cy="806505"/>
            </a:xfrm>
            <a:prstGeom prst="roundRect">
              <a:avLst/>
            </a:prstGeom>
            <a:grpFill/>
            <a:ln w="9525" cap="flat" cmpd="sng" algn="ctr">
              <a:solidFill>
                <a:schemeClr val="bg1">
                  <a:lumMod val="50000"/>
                </a:schemeClr>
              </a:solidFill>
              <a:prstDash val="solid"/>
            </a:ln>
            <a:effectLst>
              <a:reflection blurRad="6350" stA="52000" endA="300" endPos="35000" dir="5400000" sy="-100000" algn="bl" rotWithShape="0"/>
            </a:effectLst>
            <a:scene3d>
              <a:camera prst="orthographicFront"/>
              <a:lightRig rig="threePt" dir="t"/>
            </a:scene3d>
            <a:sp3d>
              <a:bevelT/>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Tahoma"/>
                  <a:ea typeface="+mn-ea"/>
                  <a:cs typeface="+mn-cs"/>
                </a:rPr>
                <a:t>Tools</a:t>
              </a:r>
            </a:p>
          </p:txBody>
        </p:sp>
        <p:sp>
          <p:nvSpPr>
            <p:cNvPr id="54" name="Rounded Rectangle 53"/>
            <p:cNvSpPr/>
            <p:nvPr/>
          </p:nvSpPr>
          <p:spPr>
            <a:xfrm>
              <a:off x="4533595" y="2790396"/>
              <a:ext cx="1689820" cy="806505"/>
            </a:xfrm>
            <a:prstGeom prst="roundRect">
              <a:avLst/>
            </a:prstGeom>
            <a:grpFill/>
            <a:ln w="9525" cap="flat" cmpd="sng" algn="ctr">
              <a:solidFill>
                <a:schemeClr val="bg1">
                  <a:lumMod val="50000"/>
                </a:schemeClr>
              </a:solidFill>
              <a:prstDash val="solid"/>
            </a:ln>
            <a:effectLst>
              <a:reflection blurRad="6350" stA="52000" endA="300" endPos="35000" dir="5400000" sy="-100000" algn="bl" rotWithShape="0"/>
            </a:effectLst>
            <a:scene3d>
              <a:camera prst="orthographicFront"/>
              <a:lightRig rig="threePt" dir="t"/>
            </a:scene3d>
            <a:sp3d>
              <a:bevelT/>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Tahoma"/>
                  <a:ea typeface="+mn-ea"/>
                  <a:cs typeface="+mn-cs"/>
                </a:rPr>
                <a:t>Ad Hoc Processes</a:t>
              </a:r>
            </a:p>
          </p:txBody>
        </p:sp>
        <p:sp>
          <p:nvSpPr>
            <p:cNvPr id="55" name="Rounded Rectangle 54"/>
            <p:cNvSpPr/>
            <p:nvPr/>
          </p:nvSpPr>
          <p:spPr>
            <a:xfrm>
              <a:off x="6837894" y="2790396"/>
              <a:ext cx="1881845" cy="806505"/>
            </a:xfrm>
            <a:prstGeom prst="roundRect">
              <a:avLst/>
            </a:prstGeom>
            <a:solidFill>
              <a:srgbClr val="FF0000"/>
            </a:solidFill>
            <a:ln w="9525" cap="flat" cmpd="sng" algn="ctr">
              <a:solidFill>
                <a:schemeClr val="bg1">
                  <a:lumMod val="50000"/>
                </a:schemeClr>
              </a:solidFill>
              <a:prstDash val="solid"/>
            </a:ln>
            <a:effectLst>
              <a:reflection blurRad="6350" stA="52000" endA="300" endPos="35000" dir="5400000" sy="-100000" algn="bl" rotWithShape="0"/>
            </a:effectLst>
            <a:scene3d>
              <a:camera prst="orthographicFront"/>
              <a:lightRig rig="threePt" dir="t"/>
            </a:scene3d>
            <a:sp3d>
              <a:bevelT/>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6-9%</a:t>
              </a:r>
              <a:b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b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Cost Increase</a:t>
              </a:r>
            </a:p>
          </p:txBody>
        </p:sp>
      </p:grpSp>
      <p:grpSp>
        <p:nvGrpSpPr>
          <p:cNvPr id="8" name="Group 7"/>
          <p:cNvGrpSpPr/>
          <p:nvPr/>
        </p:nvGrpSpPr>
        <p:grpSpPr>
          <a:xfrm>
            <a:off x="577880" y="4346355"/>
            <a:ext cx="8141859" cy="1036935"/>
            <a:chOff x="577880" y="4506936"/>
            <a:chExt cx="8141859" cy="1036935"/>
          </a:xfrm>
          <a:solidFill>
            <a:schemeClr val="accent1">
              <a:lumMod val="50000"/>
            </a:schemeClr>
          </a:solidFill>
        </p:grpSpPr>
        <p:sp>
          <p:nvSpPr>
            <p:cNvPr id="59" name="Right Arrow 58"/>
            <p:cNvSpPr/>
            <p:nvPr/>
          </p:nvSpPr>
          <p:spPr>
            <a:xfrm>
              <a:off x="1538005" y="4852581"/>
              <a:ext cx="768100" cy="345645"/>
            </a:xfrm>
            <a:prstGeom prst="rightArrow">
              <a:avLst/>
            </a:prstGeom>
            <a:grp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chemeClr val="bg1"/>
                </a:solidFill>
                <a:effectLst/>
                <a:uLnTx/>
                <a:uFillTx/>
                <a:latin typeface="Tahoma"/>
                <a:ea typeface="+mn-ea"/>
                <a:cs typeface="+mn-cs"/>
              </a:endParaRPr>
            </a:p>
          </p:txBody>
        </p:sp>
        <p:sp>
          <p:nvSpPr>
            <p:cNvPr id="60" name="Right Arrow 59"/>
            <p:cNvSpPr/>
            <p:nvPr/>
          </p:nvSpPr>
          <p:spPr>
            <a:xfrm>
              <a:off x="3765495" y="4852581"/>
              <a:ext cx="768100" cy="345645"/>
            </a:xfrm>
            <a:prstGeom prst="rightArrow">
              <a:avLst/>
            </a:prstGeom>
            <a:grp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chemeClr val="bg1"/>
                </a:solidFill>
                <a:effectLst/>
                <a:uLnTx/>
                <a:uFillTx/>
                <a:latin typeface="Tahoma"/>
                <a:ea typeface="+mn-ea"/>
                <a:cs typeface="+mn-cs"/>
              </a:endParaRPr>
            </a:p>
          </p:txBody>
        </p:sp>
        <p:sp>
          <p:nvSpPr>
            <p:cNvPr id="61" name="Right Arrow 60"/>
            <p:cNvSpPr/>
            <p:nvPr/>
          </p:nvSpPr>
          <p:spPr>
            <a:xfrm>
              <a:off x="6069795" y="4852581"/>
              <a:ext cx="768100" cy="345645"/>
            </a:xfrm>
            <a:prstGeom prst="rightArrow">
              <a:avLst/>
            </a:prstGeom>
            <a:grp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chemeClr val="bg1"/>
                </a:solidFill>
                <a:effectLst/>
                <a:uLnTx/>
                <a:uFillTx/>
                <a:latin typeface="Tahoma"/>
                <a:ea typeface="+mn-ea"/>
                <a:cs typeface="+mn-cs"/>
              </a:endParaRPr>
            </a:p>
          </p:txBody>
        </p:sp>
        <p:sp>
          <p:nvSpPr>
            <p:cNvPr id="62" name="Oval 61"/>
            <p:cNvSpPr/>
            <p:nvPr/>
          </p:nvSpPr>
          <p:spPr>
            <a:xfrm>
              <a:off x="577880" y="4506936"/>
              <a:ext cx="1078412" cy="1036935"/>
            </a:xfrm>
            <a:prstGeom prst="ellipse">
              <a:avLst/>
            </a:prstGeom>
            <a:grpFill/>
            <a:ln w="9525" cap="flat" cmpd="sng" algn="ctr">
              <a:solidFill>
                <a:schemeClr val="bg1">
                  <a:lumMod val="50000"/>
                </a:schemeClr>
              </a:solidFill>
              <a:prstDash val="solid"/>
            </a:ln>
            <a:effectLst>
              <a:reflection blurRad="6350" stA="50000" endA="300" endPos="55000" dir="5400000" sy="-100000" algn="bl" rotWithShape="0"/>
            </a:effectLst>
            <a:scene3d>
              <a:camera prst="orthographicFront"/>
              <a:lightRig rig="threePt" dir="t"/>
            </a:scene3d>
            <a:sp3d>
              <a:bevelT/>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Tahoma"/>
                  <a:ea typeface="+mn-ea"/>
                  <a:cs typeface="+mn-cs"/>
                </a:rPr>
                <a:t>Start</a:t>
              </a:r>
            </a:p>
          </p:txBody>
        </p:sp>
        <p:sp>
          <p:nvSpPr>
            <p:cNvPr id="63" name="Rounded Rectangle 62"/>
            <p:cNvSpPr/>
            <p:nvPr/>
          </p:nvSpPr>
          <p:spPr>
            <a:xfrm>
              <a:off x="2306105" y="4622151"/>
              <a:ext cx="1689820" cy="806505"/>
            </a:xfrm>
            <a:prstGeom prst="roundRect">
              <a:avLst/>
            </a:prstGeom>
            <a:grpFill/>
            <a:ln w="9525" cap="flat" cmpd="sng" algn="ctr">
              <a:solidFill>
                <a:schemeClr val="bg1">
                  <a:lumMod val="50000"/>
                </a:schemeClr>
              </a:solidFill>
              <a:prstDash val="solid"/>
            </a:ln>
            <a:effectLst>
              <a:reflection blurRad="6350" stA="50000" endA="300" endPos="55000" dir="5400000" sy="-100000" algn="bl" rotWithShape="0"/>
            </a:effectLst>
            <a:scene3d>
              <a:camera prst="orthographicFront"/>
              <a:lightRig rig="threePt" dir="t"/>
            </a:scene3d>
            <a:sp3d>
              <a:bevelT/>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Tahoma"/>
                  <a:ea typeface="+mn-ea"/>
                  <a:cs typeface="+mn-cs"/>
                </a:rPr>
                <a:t>Process</a:t>
              </a:r>
            </a:p>
          </p:txBody>
        </p:sp>
        <p:sp>
          <p:nvSpPr>
            <p:cNvPr id="64" name="Rounded Rectangle 63"/>
            <p:cNvSpPr/>
            <p:nvPr/>
          </p:nvSpPr>
          <p:spPr>
            <a:xfrm>
              <a:off x="4533595" y="4622151"/>
              <a:ext cx="1689820" cy="806505"/>
            </a:xfrm>
            <a:prstGeom prst="roundRect">
              <a:avLst/>
            </a:prstGeom>
            <a:grpFill/>
            <a:ln w="9525" cap="flat" cmpd="sng" algn="ctr">
              <a:solidFill>
                <a:schemeClr val="bg1">
                  <a:lumMod val="50000"/>
                </a:schemeClr>
              </a:solidFill>
              <a:prstDash val="solid"/>
            </a:ln>
            <a:effectLst>
              <a:reflection blurRad="6350" stA="50000" endA="300" endPos="55000" dir="5400000" sy="-100000" algn="bl" rotWithShape="0"/>
            </a:effectLst>
            <a:scene3d>
              <a:camera prst="orthographicFront"/>
              <a:lightRig rig="threePt" dir="t"/>
            </a:scene3d>
            <a:sp3d>
              <a:bevelT/>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uLnTx/>
                  <a:uFillTx/>
                  <a:latin typeface="Tahoma"/>
                  <a:ea typeface="+mn-ea"/>
                  <a:cs typeface="+mn-cs"/>
                </a:rPr>
                <a:t>Tools</a:t>
              </a:r>
            </a:p>
          </p:txBody>
        </p:sp>
        <p:sp>
          <p:nvSpPr>
            <p:cNvPr id="65" name="Rounded Rectangle 64"/>
            <p:cNvSpPr/>
            <p:nvPr/>
          </p:nvSpPr>
          <p:spPr>
            <a:xfrm>
              <a:off x="6837894" y="4622151"/>
              <a:ext cx="1881845" cy="806505"/>
            </a:xfrm>
            <a:prstGeom prst="roundRect">
              <a:avLst/>
            </a:prstGeom>
            <a:solidFill>
              <a:srgbClr val="00CC00"/>
            </a:solidFill>
            <a:ln w="9525" cap="flat" cmpd="sng" algn="ctr">
              <a:solidFill>
                <a:schemeClr val="bg1">
                  <a:lumMod val="50000"/>
                </a:schemeClr>
              </a:solidFill>
              <a:prstDash val="solid"/>
            </a:ln>
            <a:effectLst>
              <a:reflection blurRad="6350" stA="52000" endA="300" endPos="35000" dir="5400000" sy="-100000" algn="bl" rotWithShape="0"/>
            </a:effectLst>
            <a:scene3d>
              <a:camera prst="orthographicFront"/>
              <a:lightRig rig="threePt" dir="t"/>
            </a:scene3d>
            <a:sp3d>
              <a:bevelT/>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20-30%</a:t>
              </a:r>
              <a:b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b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Cost Savings</a:t>
              </a:r>
            </a:p>
          </p:txBody>
        </p:sp>
      </p:grpSp>
      <p:sp>
        <p:nvSpPr>
          <p:cNvPr id="23"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Cisco Momentum Research Group</a:t>
            </a: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47</a:t>
            </a:fld>
            <a:endParaRPr lang="en-US"/>
          </a:p>
        </p:txBody>
      </p:sp>
    </p:spTree>
    <p:extLst>
      <p:ext uri="{BB962C8B-B14F-4D97-AF65-F5344CB8AC3E}">
        <p14:creationId xmlns:p14="http://schemas.microsoft.com/office/powerpoint/2010/main" val="27629847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66800"/>
          </a:xfrm>
        </p:spPr>
        <p:txBody>
          <a:bodyPr/>
          <a:lstStyle/>
          <a:p>
            <a:r>
              <a:rPr lang="en-US" dirty="0" smtClean="0"/>
              <a:t>Standardization of the </a:t>
            </a:r>
            <a:r>
              <a:rPr lang="en-US" dirty="0" err="1" smtClean="0"/>
              <a:t>SoC</a:t>
            </a:r>
            <a:r>
              <a:rPr lang="en-US" dirty="0" smtClean="0"/>
              <a:t> Verification Process</a:t>
            </a:r>
            <a:endParaRPr lang="en-US" dirty="0"/>
          </a:p>
        </p:txBody>
      </p:sp>
      <p:sp>
        <p:nvSpPr>
          <p:cNvPr id="7" name="Footer Placeholder 6"/>
          <p:cNvSpPr>
            <a:spLocks noGrp="1"/>
          </p:cNvSpPr>
          <p:nvPr>
            <p:ph type="ftr" sz="quarter" idx="10"/>
          </p:nvPr>
        </p:nvSpPr>
        <p:spPr/>
        <p:txBody>
          <a:bodyPr/>
          <a:lstStyle/>
          <a:p>
            <a:pPr>
              <a:defRPr/>
            </a:pPr>
            <a:r>
              <a:rPr lang="en-US" smtClean="0"/>
              <a:t>HF, MemoCODE, 2013</a:t>
            </a:r>
            <a:endParaRPr lang="en-US" dirty="0"/>
          </a:p>
        </p:txBody>
      </p:sp>
      <p:sp>
        <p:nvSpPr>
          <p:cNvPr id="11" name="Slide Number Placeholder 10"/>
          <p:cNvSpPr>
            <a:spLocks noGrp="1"/>
          </p:cNvSpPr>
          <p:nvPr>
            <p:ph type="sldNum" sz="quarter" idx="11"/>
          </p:nvPr>
        </p:nvSpPr>
        <p:spPr/>
        <p:txBody>
          <a:bodyPr/>
          <a:lstStyle/>
          <a:p>
            <a:fld id="{B4689765-5485-4130-8525-AA8B12692EFF}" type="slidenum">
              <a:rPr lang="en-US" smtClean="0"/>
              <a:pPr/>
              <a:t>48</a:t>
            </a:fld>
            <a:endParaRPr lang="en-US"/>
          </a:p>
        </p:txBody>
      </p:sp>
      <p:grpSp>
        <p:nvGrpSpPr>
          <p:cNvPr id="3" name="Group 2"/>
          <p:cNvGrpSpPr/>
          <p:nvPr/>
        </p:nvGrpSpPr>
        <p:grpSpPr>
          <a:xfrm>
            <a:off x="155425" y="2743200"/>
            <a:ext cx="8833150" cy="1805035"/>
            <a:chOff x="155425" y="3038286"/>
            <a:chExt cx="8833150" cy="1805035"/>
          </a:xfrm>
          <a:solidFill>
            <a:schemeClr val="accent1">
              <a:lumMod val="75000"/>
            </a:schemeClr>
          </a:solidFill>
          <a:effectLst>
            <a:reflection blurRad="6350" stA="52000" endA="300" endPos="35000" dir="5400000" sy="-100000" algn="bl" rotWithShape="0"/>
          </a:effectLst>
        </p:grpSpPr>
        <p:sp>
          <p:nvSpPr>
            <p:cNvPr id="5" name="Chevron 4"/>
            <p:cNvSpPr/>
            <p:nvPr/>
          </p:nvSpPr>
          <p:spPr>
            <a:xfrm>
              <a:off x="155425" y="3038288"/>
              <a:ext cx="2265895"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lIns="137160"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Block</a:t>
              </a:r>
              <a:r>
                <a:rPr lang="en-US" sz="1800" b="1" kern="0" dirty="0" smtClean="0">
                  <a:solidFill>
                    <a:schemeClr val="bg1"/>
                  </a:solidFill>
                  <a:effectLst>
                    <a:outerShdw blurRad="38100" dist="38100" dir="2700000" algn="tl">
                      <a:srgbClr val="000000">
                        <a:alpha val="43137"/>
                      </a:srgbClr>
                    </a:outerShdw>
                  </a:effectLst>
                  <a:latin typeface="Tahoma"/>
                  <a:ea typeface="+mn-ea"/>
                </a:rPr>
                <a:t>-</a:t>
              </a: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Level</a:t>
              </a:r>
            </a:p>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8" name="Chevron 7"/>
            <p:cNvSpPr/>
            <p:nvPr/>
          </p:nvSpPr>
          <p:spPr>
            <a:xfrm>
              <a:off x="2190890" y="3038286"/>
              <a:ext cx="2496325"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lIns="118872" rIns="0" rtlCol="0" anchor="ctr"/>
            <a:lstStyle/>
            <a:p>
              <a:pPr marL="0" marR="0" indent="0" algn="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Interconnect</a:t>
              </a:r>
            </a:p>
            <a:p>
              <a:pPr marL="0" marR="0" indent="0" algn="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9" name="Chevron 8"/>
            <p:cNvSpPr/>
            <p:nvPr/>
          </p:nvSpPr>
          <p:spPr>
            <a:xfrm>
              <a:off x="4456785" y="3038286"/>
              <a:ext cx="2381110"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Integration</a:t>
              </a:r>
            </a:p>
            <a:p>
              <a:pPr marL="0" marR="0" indent="0" algn="ct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10" name="Chevron 9"/>
            <p:cNvSpPr/>
            <p:nvPr/>
          </p:nvSpPr>
          <p:spPr>
            <a:xfrm>
              <a:off x="6607465" y="3038286"/>
              <a:ext cx="2381110"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Application</a:t>
              </a:r>
              <a:r>
                <a:rPr kumimoji="0" lang="en-US" sz="20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  / SW</a:t>
              </a:r>
            </a:p>
            <a:p>
              <a:pPr marL="0" marR="0" indent="0" algn="ctr" defTabSz="914400" eaLnBrk="1" fontAlgn="auto" latinLnBrk="0" hangingPunct="1">
                <a:lnSpc>
                  <a:spcPct val="100000"/>
                </a:lnSpc>
                <a:spcBef>
                  <a:spcPts val="0"/>
                </a:spcBef>
                <a:spcAft>
                  <a:spcPts val="0"/>
                </a:spcAft>
                <a:buClrTx/>
                <a:buSzTx/>
                <a:buFontTx/>
                <a:buNone/>
                <a:tabLst/>
              </a:pPr>
              <a:r>
                <a:rPr lang="en-US" sz="2000" b="1" kern="0" baseline="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grpSp>
    </p:spTree>
    <p:extLst>
      <p:ext uri="{BB962C8B-B14F-4D97-AF65-F5344CB8AC3E}">
        <p14:creationId xmlns:p14="http://schemas.microsoft.com/office/powerpoint/2010/main" val="238504863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Use of Advanced Verification Techniques</a:t>
            </a:r>
            <a:endParaRPr lang="en-US" sz="3000" b="0" i="1"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49</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692239619"/>
              </p:ext>
            </p:extLst>
          </p:nvPr>
        </p:nvGraphicFramePr>
        <p:xfrm>
          <a:off x="161735" y="1219200"/>
          <a:ext cx="8820530" cy="474345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a:spLocks noChangeArrowheads="1"/>
          </p:cNvSpPr>
          <p:nvPr/>
        </p:nvSpPr>
        <p:spPr bwMode="auto">
          <a:xfrm>
            <a:off x="94870" y="6257243"/>
            <a:ext cx="4925675" cy="230832"/>
          </a:xfrm>
          <a:prstGeom prst="rect">
            <a:avLst/>
          </a:prstGeom>
          <a:noFill/>
          <a:ln w="9525">
            <a:noFill/>
            <a:miter lim="800000"/>
            <a:headEnd/>
            <a:tailEnd/>
          </a:ln>
        </p:spPr>
        <p:txBody>
          <a:bodyPr wrap="square">
            <a:spAutoFit/>
          </a:bodyPr>
          <a:lstStyle/>
          <a:p>
            <a:pPr eaLnBrk="1" hangingPunct="1"/>
            <a:r>
              <a:rPr lang="en-US" sz="900" dirty="0" smtClean="0">
                <a:solidFill>
                  <a:srgbClr val="333333"/>
                </a:solidFill>
                <a:latin typeface="Tahoma" pitchFamily="34" charset="0"/>
              </a:rPr>
              <a:t>Source:  Wilson </a:t>
            </a:r>
            <a:r>
              <a:rPr lang="en-US" sz="900" dirty="0">
                <a:solidFill>
                  <a:srgbClr val="333333"/>
                </a:solidFill>
                <a:latin typeface="Tahoma" pitchFamily="34" charset="0"/>
              </a:rPr>
              <a:t>Research Group and Mentor </a:t>
            </a:r>
            <a:r>
              <a:rPr lang="en-US" sz="900" dirty="0" smtClean="0">
                <a:solidFill>
                  <a:srgbClr val="333333"/>
                </a:solidFill>
                <a:latin typeface="Tahoma" pitchFamily="34" charset="0"/>
              </a:rPr>
              <a:t>Graphics, 2012 </a:t>
            </a:r>
            <a:r>
              <a:rPr lang="en-US" sz="900" dirty="0">
                <a:solidFill>
                  <a:srgbClr val="333333"/>
                </a:solidFill>
                <a:latin typeface="Tahoma" pitchFamily="34" charset="0"/>
              </a:rPr>
              <a:t>Functional Verification </a:t>
            </a:r>
            <a:r>
              <a:rPr lang="en-US" sz="900" dirty="0" smtClean="0">
                <a:solidFill>
                  <a:srgbClr val="333333"/>
                </a:solidFill>
                <a:latin typeface="Tahoma" pitchFamily="34" charset="0"/>
              </a:rPr>
              <a:t>Study </a:t>
            </a:r>
            <a:endParaRPr lang="en-US" sz="900" dirty="0">
              <a:solidFill>
                <a:srgbClr val="333333"/>
              </a:solidFill>
              <a:latin typeface="Tahoma" pitchFamily="34" charset="0"/>
            </a:endParaRPr>
          </a:p>
        </p:txBody>
      </p:sp>
    </p:spTree>
    <p:extLst>
      <p:ext uri="{BB962C8B-B14F-4D97-AF65-F5344CB8AC3E}">
        <p14:creationId xmlns:p14="http://schemas.microsoft.com/office/powerpoint/2010/main" val="37988974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5" name="Slide Number Placeholder 4"/>
          <p:cNvSpPr>
            <a:spLocks noGrp="1"/>
          </p:cNvSpPr>
          <p:nvPr>
            <p:ph type="sldNum" sz="quarter" idx="11"/>
          </p:nvPr>
        </p:nvSpPr>
        <p:spPr/>
        <p:txBody>
          <a:bodyPr/>
          <a:lstStyle/>
          <a:p>
            <a:pPr>
              <a:defRPr/>
            </a:pPr>
            <a:fld id="{D345847F-CE46-4BDA-ADAE-D9211D81015E}" type="slidenum">
              <a:rPr lang="en-US" smtClean="0"/>
              <a:pPr>
                <a:defRPr/>
              </a:pPr>
              <a:t>5</a:t>
            </a:fld>
            <a:endParaRPr lang="en-US"/>
          </a:p>
        </p:txBody>
      </p:sp>
      <p:sp>
        <p:nvSpPr>
          <p:cNvPr id="10" name="Rectangle 9"/>
          <p:cNvSpPr/>
          <p:nvPr/>
        </p:nvSpPr>
        <p:spPr>
          <a:xfrm>
            <a:off x="6223415" y="4353837"/>
            <a:ext cx="2573135" cy="1613010"/>
          </a:xfrm>
          <a:prstGeom prst="rect">
            <a:avLst/>
          </a:prstGeom>
          <a:solidFill>
            <a:schemeClr val="bg1"/>
          </a:solidFill>
          <a:ln w="9525" cap="flat" cmpd="sng" algn="ctr">
            <a:solidFill>
              <a:schemeClr val="bg1">
                <a:lumMod val="65000"/>
              </a:schemeClr>
            </a:solidFill>
            <a:prstDash val="solid"/>
          </a:ln>
          <a:effectLst>
            <a:outerShdw blurRad="50800" dist="38100" dir="2700000" algn="tl" rotWithShape="0">
              <a:prstClr val="black">
                <a:alpha val="40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11" name="Content Placeholder 5"/>
          <p:cNvSpPr txBox="1">
            <a:spLocks/>
          </p:cNvSpPr>
          <p:nvPr/>
        </p:nvSpPr>
        <p:spPr>
          <a:xfrm>
            <a:off x="385855" y="1194402"/>
            <a:ext cx="8641125" cy="5070475"/>
          </a:xfrm>
          <a:prstGeom prst="rect">
            <a:avLst/>
          </a:prstGeom>
        </p:spPr>
        <p:txBody>
          <a:bodyPr/>
          <a:lstStyle>
            <a:lvl1pPr marL="342900" indent="-342900" algn="l" rtl="0" eaLnBrk="0" fontAlgn="base" hangingPunct="0">
              <a:spcBef>
                <a:spcPct val="30000"/>
              </a:spcBef>
              <a:spcAft>
                <a:spcPct val="0"/>
              </a:spcAft>
              <a:buClr>
                <a:srgbClr val="428C8A"/>
              </a:buClr>
              <a:buSzPct val="80000"/>
              <a:buFont typeface="Wingdings" pitchFamily="2" charset="2"/>
              <a:buChar char="n"/>
              <a:defRPr sz="2400">
                <a:solidFill>
                  <a:schemeClr val="tx2"/>
                </a:solidFill>
                <a:latin typeface="+mn-lt"/>
                <a:ea typeface="ＭＳ Ｐゴシック" pitchFamily="50" charset="-128"/>
                <a:cs typeface="MS PGothic" pitchFamily="34" charset="-128"/>
              </a:defRPr>
            </a:lvl1pPr>
            <a:lvl2pPr marL="803275" indent="-346075" algn="l" rtl="0" eaLnBrk="0" fontAlgn="base" hangingPunct="0">
              <a:spcBef>
                <a:spcPct val="0"/>
              </a:spcBef>
              <a:spcAft>
                <a:spcPct val="0"/>
              </a:spcAft>
              <a:buClr>
                <a:schemeClr val="bg2"/>
              </a:buClr>
              <a:buFont typeface="Tahoma" pitchFamily="34" charset="0"/>
              <a:buChar char="—"/>
              <a:defRPr sz="2000">
                <a:solidFill>
                  <a:schemeClr val="bg2"/>
                </a:solidFill>
                <a:latin typeface="+mn-lt"/>
                <a:ea typeface="ＭＳ Ｐゴシック" pitchFamily="50" charset="-128"/>
                <a:cs typeface="MS PGothic" pitchFamily="34" charset="-128"/>
              </a:defRPr>
            </a:lvl2pPr>
            <a:lvl3pPr marL="1193800" indent="-228600" algn="l" rtl="0" eaLnBrk="0" fontAlgn="base" hangingPunct="0">
              <a:spcBef>
                <a:spcPct val="0"/>
              </a:spcBef>
              <a:spcAft>
                <a:spcPct val="0"/>
              </a:spcAft>
              <a:buClr>
                <a:schemeClr val="bg2"/>
              </a:buClr>
              <a:buFont typeface="Tahoma" pitchFamily="34" charset="0"/>
              <a:buChar char="–"/>
              <a:defRPr>
                <a:solidFill>
                  <a:schemeClr val="bg2"/>
                </a:solidFill>
                <a:latin typeface="+mn-lt"/>
                <a:ea typeface="ＭＳ Ｐゴシック" pitchFamily="50" charset="-128"/>
                <a:cs typeface="MS PGothic" pitchFamily="34" charset="-128"/>
              </a:defRPr>
            </a:lvl3pPr>
            <a:lvl4pPr marL="1600200" indent="-228600" algn="l" rtl="0" eaLnBrk="0" fontAlgn="base" hangingPunct="0">
              <a:spcBef>
                <a:spcPct val="0"/>
              </a:spcBef>
              <a:spcAft>
                <a:spcPct val="0"/>
              </a:spcAft>
              <a:buClr>
                <a:schemeClr val="bg2"/>
              </a:buClr>
              <a:buFont typeface="Tahoma" pitchFamily="34" charset="0"/>
              <a:buChar char="–"/>
              <a:defRPr sz="1600">
                <a:solidFill>
                  <a:schemeClr val="bg2"/>
                </a:solidFill>
                <a:latin typeface="+mn-lt"/>
                <a:ea typeface="ＭＳ Ｐゴシック" pitchFamily="50" charset="-128"/>
                <a:cs typeface="MS PGothic" pitchFamily="34" charset="-128"/>
              </a:defRPr>
            </a:lvl4pPr>
            <a:lvl5pPr marL="2057400" indent="-228600" algn="l" rtl="0" eaLnBrk="0" fontAlgn="base" hangingPunct="0">
              <a:spcBef>
                <a:spcPct val="30000"/>
              </a:spcBef>
              <a:spcAft>
                <a:spcPct val="0"/>
              </a:spcAft>
              <a:buClr>
                <a:schemeClr val="bg2"/>
              </a:buClr>
              <a:buFont typeface="Arial" charset="0"/>
              <a:buChar char="•"/>
              <a:defRPr sz="1600">
                <a:solidFill>
                  <a:schemeClr val="bg2"/>
                </a:solidFill>
                <a:latin typeface="+mn-lt"/>
                <a:ea typeface="ＭＳ Ｐゴシック" pitchFamily="50" charset="-128"/>
                <a:cs typeface="MS PGothic" pitchFamily="34" charset="-128"/>
              </a:defRPr>
            </a:lvl5pPr>
            <a:lvl6pPr marL="2514600" indent="-228600" algn="l" rtl="0" fontAlgn="base">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6pPr>
            <a:lvl7pPr marL="2971800" indent="-228600" algn="l" rtl="0" fontAlgn="base">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7pPr>
            <a:lvl8pPr marL="3429000" indent="-228600" algn="l" rtl="0" fontAlgn="base">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8pPr>
            <a:lvl9pPr marL="3886200" indent="-228600" algn="l" rtl="0" fontAlgn="base">
              <a:spcBef>
                <a:spcPct val="30000"/>
              </a:spcBef>
              <a:spcAft>
                <a:spcPct val="0"/>
              </a:spcAft>
              <a:buClr>
                <a:schemeClr val="bg2"/>
              </a:buClr>
              <a:buFont typeface="Tahoma" pitchFamily="-112" charset="0"/>
              <a:defRPr sz="1600">
                <a:solidFill>
                  <a:schemeClr val="bg2"/>
                </a:solidFill>
                <a:latin typeface="+mn-lt"/>
                <a:ea typeface="ＭＳ Ｐゴシック" pitchFamily="-112" charset="-128"/>
              </a:defRPr>
            </a:lvl9pPr>
          </a:lstStyle>
          <a:p>
            <a:r>
              <a:rPr lang="en-US" dirty="0" smtClean="0">
                <a:ea typeface="ＭＳ Ｐゴシック" pitchFamily="34" charset="-128"/>
              </a:rPr>
              <a:t>Conducted by Wilson Research Group</a:t>
            </a:r>
          </a:p>
          <a:p>
            <a:pPr lvl="1">
              <a:lnSpc>
                <a:spcPct val="200000"/>
              </a:lnSpc>
            </a:pPr>
            <a:r>
              <a:rPr lang="en-US" dirty="0" smtClean="0">
                <a:ea typeface="ＭＳ Ｐゴシック" pitchFamily="34" charset="-128"/>
              </a:rPr>
              <a:t>Commissioned by Mentor Graphics</a:t>
            </a:r>
          </a:p>
          <a:p>
            <a:pPr lvl="1">
              <a:lnSpc>
                <a:spcPct val="150000"/>
              </a:lnSpc>
            </a:pPr>
            <a:r>
              <a:rPr lang="en-US" dirty="0" smtClean="0">
                <a:ea typeface="ＭＳ Ｐゴシック" pitchFamily="34" charset="-128"/>
              </a:rPr>
              <a:t>Format followed 2002, 2004 </a:t>
            </a:r>
            <a:r>
              <a:rPr lang="en-US" dirty="0" err="1" smtClean="0">
                <a:ea typeface="ＭＳ Ｐゴシック" pitchFamily="34" charset="-128"/>
              </a:rPr>
              <a:t>Collett</a:t>
            </a:r>
            <a:r>
              <a:rPr lang="en-US" dirty="0" smtClean="0">
                <a:ea typeface="ＭＳ Ｐゴシック" pitchFamily="34" charset="-128"/>
              </a:rPr>
              <a:t> studies for trend analysis, as well as the 2007 </a:t>
            </a:r>
            <a:r>
              <a:rPr lang="en-US" dirty="0" err="1" smtClean="0">
                <a:ea typeface="ＭＳ Ｐゴシック" pitchFamily="34" charset="-128"/>
              </a:rPr>
              <a:t>FarWest</a:t>
            </a:r>
            <a:r>
              <a:rPr lang="en-US" dirty="0" smtClean="0">
                <a:ea typeface="ＭＳ Ｐゴシック" pitchFamily="34" charset="-128"/>
              </a:rPr>
              <a:t> Research Study</a:t>
            </a:r>
          </a:p>
          <a:p>
            <a:r>
              <a:rPr lang="en-US" dirty="0" smtClean="0">
                <a:ea typeface="ＭＳ Ｐゴシック" pitchFamily="34" charset="-128"/>
              </a:rPr>
              <a:t>Worldwide study</a:t>
            </a:r>
          </a:p>
          <a:p>
            <a:pPr lvl="1">
              <a:lnSpc>
                <a:spcPct val="150000"/>
              </a:lnSpc>
            </a:pPr>
            <a:r>
              <a:rPr lang="en-US" dirty="0" smtClean="0">
                <a:ea typeface="ＭＳ Ｐゴシック" pitchFamily="34" charset="-128"/>
              </a:rPr>
              <a:t>Overall confidence of </a:t>
            </a:r>
            <a:r>
              <a:rPr lang="en-US" dirty="0" smtClean="0">
                <a:solidFill>
                  <a:schemeClr val="tx1"/>
                </a:solidFill>
                <a:ea typeface="ＭＳ Ｐゴシック" pitchFamily="34" charset="-128"/>
              </a:rPr>
              <a:t>95% plus/minus 4.05%</a:t>
            </a:r>
          </a:p>
          <a:p>
            <a:r>
              <a:rPr lang="en-US" dirty="0" smtClean="0">
                <a:ea typeface="ＭＳ Ｐゴシック" pitchFamily="34" charset="-128"/>
              </a:rPr>
              <a:t>This was a blind study! </a:t>
            </a:r>
          </a:p>
          <a:p>
            <a:pPr lvl="1">
              <a:lnSpc>
                <a:spcPct val="200000"/>
              </a:lnSpc>
            </a:pPr>
            <a:r>
              <a:rPr lang="en-US" dirty="0" smtClean="0">
                <a:ea typeface="ＭＳ Ｐゴシック" pitchFamily="34" charset="-128"/>
              </a:rPr>
              <a:t>To eliminate any bias in the results</a:t>
            </a:r>
          </a:p>
          <a:p>
            <a:r>
              <a:rPr lang="en-US" dirty="0" smtClean="0">
                <a:ea typeface="ＭＳ Ｐゴシック" pitchFamily="34" charset="-128"/>
              </a:rPr>
              <a:t>This was a balanced study! </a:t>
            </a:r>
          </a:p>
          <a:p>
            <a:pPr lvl="1">
              <a:lnSpc>
                <a:spcPct val="200000"/>
              </a:lnSpc>
            </a:pPr>
            <a:r>
              <a:rPr lang="en-US" dirty="0" smtClean="0">
                <a:ea typeface="ＭＳ Ｐゴシック" pitchFamily="34" charset="-128"/>
              </a:rPr>
              <a:t>No single vendor dominated responses</a:t>
            </a:r>
          </a:p>
        </p:txBody>
      </p:sp>
      <p:grpSp>
        <p:nvGrpSpPr>
          <p:cNvPr id="12" name="Group 11"/>
          <p:cNvGrpSpPr/>
          <p:nvPr/>
        </p:nvGrpSpPr>
        <p:grpSpPr>
          <a:xfrm>
            <a:off x="6261820" y="4504340"/>
            <a:ext cx="2496325" cy="1283004"/>
            <a:chOff x="6377034" y="4619304"/>
            <a:chExt cx="2496325" cy="1283004"/>
          </a:xfrm>
        </p:grpSpPr>
        <p:pic>
          <p:nvPicPr>
            <p:cNvPr id="13" name="Picture 1" descr="WRGLOGOmedium_081909%20modeld%20maroon"/>
            <p:cNvPicPr>
              <a:picLocks noChangeAspect="1" noChangeArrowheads="1"/>
            </p:cNvPicPr>
            <p:nvPr/>
          </p:nvPicPr>
          <p:blipFill>
            <a:blip r:embed="rId2"/>
            <a:srcRect/>
            <a:stretch>
              <a:fillRect/>
            </a:stretch>
          </p:blipFill>
          <p:spPr bwMode="auto">
            <a:xfrm>
              <a:off x="7068326" y="4619304"/>
              <a:ext cx="1022450" cy="1001557"/>
            </a:xfrm>
            <a:prstGeom prst="rect">
              <a:avLst/>
            </a:prstGeom>
            <a:noFill/>
            <a:ln w="9525">
              <a:noFill/>
              <a:miter lim="800000"/>
              <a:headEnd/>
              <a:tailEnd/>
            </a:ln>
          </p:spPr>
        </p:pic>
        <p:sp>
          <p:nvSpPr>
            <p:cNvPr id="14" name="Rectangle 3"/>
            <p:cNvSpPr>
              <a:spLocks noChangeArrowheads="1"/>
            </p:cNvSpPr>
            <p:nvPr/>
          </p:nvSpPr>
          <p:spPr bwMode="auto">
            <a:xfrm>
              <a:off x="6377034" y="5563754"/>
              <a:ext cx="2496325"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ctr" eaLnBrk="0" hangingPunct="0">
                <a:defRPr/>
              </a:pPr>
              <a:r>
                <a:rPr lang="en-US" sz="1600" b="1" dirty="0">
                  <a:latin typeface="Arial" pitchFamily="34" charset="0"/>
                  <a:cs typeface="Arial" pitchFamily="34" charset="0"/>
                </a:rPr>
                <a:t>Wilson Research Group</a:t>
              </a:r>
              <a:endParaRPr lang="en-US" dirty="0"/>
            </a:p>
          </p:txBody>
        </p:sp>
      </p:grpSp>
      <p:cxnSp>
        <p:nvCxnSpPr>
          <p:cNvPr id="15" name="Straight Connector 14"/>
          <p:cNvCxnSpPr/>
          <p:nvPr/>
        </p:nvCxnSpPr>
        <p:spPr>
          <a:xfrm>
            <a:off x="0" y="1163105"/>
            <a:ext cx="9144000" cy="0"/>
          </a:xfrm>
          <a:prstGeom prst="line">
            <a:avLst/>
          </a:prstGeom>
          <a:noFill/>
          <a:ln w="38100" cap="flat" cmpd="sng" algn="ctr">
            <a:gradFill>
              <a:gsLst>
                <a:gs pos="37000">
                  <a:srgbClr val="008000"/>
                </a:gs>
                <a:gs pos="96000">
                  <a:srgbClr val="002060"/>
                </a:gs>
                <a:gs pos="50000">
                  <a:schemeClr val="accent1">
                    <a:tint val="44500"/>
                    <a:satMod val="160000"/>
                  </a:schemeClr>
                </a:gs>
                <a:gs pos="100000">
                  <a:schemeClr val="accent1">
                    <a:tint val="23500"/>
                    <a:satMod val="160000"/>
                  </a:schemeClr>
                </a:gs>
              </a:gsLst>
              <a:lin ang="0" scaled="0"/>
            </a:gradFill>
            <a:prstDash val="solid"/>
            <a:tailEnd type="none"/>
          </a:ln>
          <a:effectLst/>
        </p:spPr>
      </p:cxnSp>
      <p:sp>
        <p:nvSpPr>
          <p:cNvPr id="16" name="Title 1"/>
          <p:cNvSpPr>
            <a:spLocks noGrp="1"/>
          </p:cNvSpPr>
          <p:nvPr>
            <p:ph type="title"/>
          </p:nvPr>
        </p:nvSpPr>
        <p:spPr>
          <a:xfrm>
            <a:off x="0" y="0"/>
            <a:ext cx="9144000" cy="1066800"/>
          </a:xfrm>
        </p:spPr>
        <p:txBody>
          <a:bodyPr/>
          <a:lstStyle/>
          <a:p>
            <a:r>
              <a:rPr lang="en-US" sz="2700" dirty="0" smtClean="0">
                <a:ea typeface="ＭＳ Ｐゴシック" pitchFamily="34" charset="-128"/>
              </a:rPr>
              <a:t>2012 Wilson Research Group </a:t>
            </a:r>
            <a:br>
              <a:rPr lang="en-US" sz="2700" dirty="0" smtClean="0">
                <a:ea typeface="ＭＳ Ｐゴシック" pitchFamily="34" charset="-128"/>
              </a:rPr>
            </a:br>
            <a:r>
              <a:rPr lang="en-US" sz="2400" b="0" i="1" dirty="0" smtClean="0">
                <a:ea typeface="ＭＳ Ｐゴシック" pitchFamily="34" charset="-128"/>
              </a:rPr>
              <a:t>Functional Verification Study</a:t>
            </a:r>
            <a:endParaRPr lang="en-US" sz="2700" b="0" i="1" dirty="0" smtClean="0">
              <a:ea typeface="ＭＳ Ｐゴシック" pitchFamily="34" charset="-128"/>
            </a:endParaRPr>
          </a:p>
        </p:txBody>
      </p:sp>
    </p:spTree>
    <p:extLst>
      <p:ext uri="{BB962C8B-B14F-4D97-AF65-F5344CB8AC3E}">
        <p14:creationId xmlns:p14="http://schemas.microsoft.com/office/powerpoint/2010/main" val="1052826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a:t>
            </a:r>
            <a:r>
              <a:rPr lang="en-US" dirty="0" err="1" smtClean="0"/>
              <a:t>vs</a:t>
            </a:r>
            <a:r>
              <a:rPr lang="en-US" dirty="0" smtClean="0"/>
              <a:t> Constrained-Random Simulation</a:t>
            </a:r>
            <a:endParaRPr lang="en-US" sz="3600" dirty="0"/>
          </a:p>
        </p:txBody>
      </p:sp>
      <p:sp>
        <p:nvSpPr>
          <p:cNvPr id="3" name="Footer Placeholder 2"/>
          <p:cNvSpPr>
            <a:spLocks noGrp="1"/>
          </p:cNvSpPr>
          <p:nvPr>
            <p:ph type="ftr" sz="quarter" idx="10"/>
          </p:nvPr>
        </p:nvSpPr>
        <p:spPr/>
        <p:txBody>
          <a:bodyPr/>
          <a:lstStyle/>
          <a:p>
            <a:pPr>
              <a:defRPr/>
            </a:pPr>
            <a:r>
              <a:rPr lang="en-US" smtClean="0"/>
              <a:t>HF, MemoCODE, 2013</a:t>
            </a:r>
            <a:endParaRPr lang="en-US"/>
          </a:p>
        </p:txBody>
      </p:sp>
      <p:sp>
        <p:nvSpPr>
          <p:cNvPr id="4" name="Slide Number Placeholder 3"/>
          <p:cNvSpPr>
            <a:spLocks noGrp="1"/>
          </p:cNvSpPr>
          <p:nvPr>
            <p:ph type="sldNum" sz="quarter" idx="11"/>
          </p:nvPr>
        </p:nvSpPr>
        <p:spPr/>
        <p:txBody>
          <a:bodyPr/>
          <a:lstStyle/>
          <a:p>
            <a:fld id="{B4689765-5485-4130-8525-AA8B12692EFF}" type="slidenum">
              <a:rPr lang="en-US" smtClean="0"/>
              <a:pPr/>
              <a:t>50</a:t>
            </a:fld>
            <a:endParaRPr lang="en-US"/>
          </a:p>
        </p:txBody>
      </p:sp>
      <p:sp>
        <p:nvSpPr>
          <p:cNvPr id="7"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solidFill>
                  <a:srgbClr val="333333"/>
                </a:solidFill>
                <a:latin typeface="Tahoma" pitchFamily="-112" charset="0"/>
                <a:ea typeface="ＭＳ Ｐゴシック" pitchFamily="-112" charset="-128"/>
              </a:rPr>
              <a:t>Wilson Research Group and Mentor </a:t>
            </a:r>
            <a:r>
              <a:rPr lang="en-US" sz="900" dirty="0" smtClean="0">
                <a:solidFill>
                  <a:srgbClr val="333333"/>
                </a:solidFill>
                <a:latin typeface="Tahoma" pitchFamily="-112" charset="0"/>
                <a:ea typeface="ＭＳ Ｐゴシック" pitchFamily="-112" charset="-128"/>
              </a:rPr>
              <a:t>Graphics, 2012 </a:t>
            </a:r>
            <a:r>
              <a:rPr lang="en-US" sz="900" dirty="0">
                <a:solidFill>
                  <a:srgbClr val="333333"/>
                </a:solidFill>
                <a:latin typeface="Tahoma" pitchFamily="-112" charset="0"/>
                <a:ea typeface="ＭＳ Ｐゴシック" pitchFamily="-112" charset="-128"/>
              </a:rPr>
              <a:t>Functional Verification Study,   Used with permission </a:t>
            </a:r>
          </a:p>
        </p:txBody>
      </p:sp>
      <p:graphicFrame>
        <p:nvGraphicFramePr>
          <p:cNvPr id="9" name="Chart 8"/>
          <p:cNvGraphicFramePr>
            <a:graphicFrameLocks/>
          </p:cNvGraphicFramePr>
          <p:nvPr>
            <p:extLst>
              <p:ext uri="{D42A27DB-BD31-4B8C-83A1-F6EECF244321}">
                <p14:modId xmlns:p14="http://schemas.microsoft.com/office/powerpoint/2010/main" val="241440425"/>
              </p:ext>
            </p:extLst>
          </p:nvPr>
        </p:nvGraphicFramePr>
        <p:xfrm>
          <a:off x="270640" y="1278320"/>
          <a:ext cx="8717934" cy="470535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a:xfrm rot="20364330">
            <a:off x="3255036" y="3372780"/>
            <a:ext cx="1629600" cy="1113746"/>
          </a:xfrm>
          <a:prstGeom prst="rightArrow">
            <a:avLst/>
          </a:prstGeom>
          <a:solidFill>
            <a:srgbClr val="FFFF00"/>
          </a:solidFill>
          <a:ln w="9525" cap="flat" cmpd="sng" algn="ctr">
            <a:solidFill>
              <a:schemeClr val="bg1">
                <a:lumMod val="85000"/>
              </a:schemeClr>
            </a:solidFill>
            <a:prstDash val="solid"/>
          </a:ln>
          <a:effectLst>
            <a:outerShdw blurRad="50800" dist="38100" dir="2700000" algn="tl" rotWithShape="0">
              <a:prstClr val="black">
                <a:alpha val="40000"/>
              </a:prstClr>
            </a:outerShdw>
          </a:effectLst>
        </p:spPr>
        <p:txBody>
          <a:bodyPr rtlCol="0" anchor="ctr"/>
          <a:lstStyle/>
          <a:p>
            <a:pPr algn="ctr" fontAlgn="auto">
              <a:spcBef>
                <a:spcPts val="0"/>
              </a:spcBef>
              <a:spcAft>
                <a:spcPts val="0"/>
              </a:spcAft>
            </a:pPr>
            <a:r>
              <a:rPr lang="en-US" sz="1800" b="1" kern="0" dirty="0" smtClean="0">
                <a:solidFill>
                  <a:srgbClr val="333333"/>
                </a:solidFill>
                <a:latin typeface="Tahoma"/>
                <a:ea typeface="ＭＳ Ｐゴシック" pitchFamily="-112" charset="-128"/>
              </a:rPr>
              <a:t>16% Increase</a:t>
            </a:r>
          </a:p>
        </p:txBody>
      </p:sp>
    </p:spTree>
    <p:extLst>
      <p:ext uri="{BB962C8B-B14F-4D97-AF65-F5344CB8AC3E}">
        <p14:creationId xmlns:p14="http://schemas.microsoft.com/office/powerpoint/2010/main" val="1208133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Larger Designs Use More Formal</a:t>
            </a:r>
            <a:endParaRPr lang="en-US" sz="3200" dirty="0"/>
          </a:p>
        </p:txBody>
      </p:sp>
      <p:graphicFrame>
        <p:nvGraphicFramePr>
          <p:cNvPr id="8" name="Chart 7"/>
          <p:cNvGraphicFramePr>
            <a:graphicFrameLocks/>
          </p:cNvGraphicFramePr>
          <p:nvPr>
            <p:extLst>
              <p:ext uri="{D42A27DB-BD31-4B8C-83A1-F6EECF244321}">
                <p14:modId xmlns:p14="http://schemas.microsoft.com/office/powerpoint/2010/main" val="3324480522"/>
              </p:ext>
            </p:extLst>
          </p:nvPr>
        </p:nvGraphicFramePr>
        <p:xfrm>
          <a:off x="424260" y="1278320"/>
          <a:ext cx="8305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a:spLocks noChangeArrowheads="1"/>
          </p:cNvSpPr>
          <p:nvPr/>
        </p:nvSpPr>
        <p:spPr bwMode="auto">
          <a:xfrm>
            <a:off x="94870" y="6257243"/>
            <a:ext cx="4925675" cy="230832"/>
          </a:xfrm>
          <a:prstGeom prst="rect">
            <a:avLst/>
          </a:prstGeom>
          <a:noFill/>
          <a:ln w="9525">
            <a:noFill/>
            <a:miter lim="800000"/>
            <a:headEnd/>
            <a:tailEnd/>
          </a:ln>
        </p:spPr>
        <p:txBody>
          <a:bodyPr wrap="square">
            <a:spAutoFit/>
          </a:bodyPr>
          <a:lstStyle/>
          <a:p>
            <a:pPr eaLnBrk="1" hangingPunct="1"/>
            <a:r>
              <a:rPr lang="en-US" sz="900" dirty="0" smtClean="0">
                <a:solidFill>
                  <a:srgbClr val="333333"/>
                </a:solidFill>
                <a:latin typeface="Tahoma" pitchFamily="34" charset="0"/>
              </a:rPr>
              <a:t>Source:  Wilson </a:t>
            </a:r>
            <a:r>
              <a:rPr lang="en-US" sz="900" dirty="0">
                <a:solidFill>
                  <a:srgbClr val="333333"/>
                </a:solidFill>
                <a:latin typeface="Tahoma" pitchFamily="34" charset="0"/>
              </a:rPr>
              <a:t>Research Group and Mentor </a:t>
            </a:r>
            <a:r>
              <a:rPr lang="en-US" sz="900" dirty="0" smtClean="0">
                <a:solidFill>
                  <a:srgbClr val="333333"/>
                </a:solidFill>
                <a:latin typeface="Tahoma" pitchFamily="34" charset="0"/>
              </a:rPr>
              <a:t>Graphics, 2012 </a:t>
            </a:r>
            <a:r>
              <a:rPr lang="en-US" sz="900" dirty="0">
                <a:solidFill>
                  <a:srgbClr val="333333"/>
                </a:solidFill>
                <a:latin typeface="Tahoma" pitchFamily="34" charset="0"/>
              </a:rPr>
              <a:t>Functional Verification </a:t>
            </a:r>
            <a:r>
              <a:rPr lang="en-US" sz="900" dirty="0" smtClean="0">
                <a:solidFill>
                  <a:srgbClr val="333333"/>
                </a:solidFill>
                <a:latin typeface="Tahoma" pitchFamily="34" charset="0"/>
              </a:rPr>
              <a:t>Study </a:t>
            </a:r>
            <a:endParaRPr lang="en-US" sz="900" dirty="0">
              <a:solidFill>
                <a:srgbClr val="333333"/>
              </a:solidFill>
              <a:latin typeface="Tahoma" pitchFamily="34" charset="0"/>
            </a:endParaRP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51</a:t>
            </a:fld>
            <a:endParaRPr lang="en-US"/>
          </a:p>
        </p:txBody>
      </p:sp>
    </p:spTree>
    <p:extLst>
      <p:ext uri="{BB962C8B-B14F-4D97-AF65-F5344CB8AC3E}">
        <p14:creationId xmlns:p14="http://schemas.microsoft.com/office/powerpoint/2010/main" val="78990763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21542" y="1385047"/>
            <a:ext cx="6703258" cy="4186140"/>
            <a:chOff x="1221542" y="1364429"/>
            <a:chExt cx="6703258" cy="4206758"/>
          </a:xfrm>
        </p:grpSpPr>
        <p:sp>
          <p:nvSpPr>
            <p:cNvPr id="3" name="Rectangle 2"/>
            <p:cNvSpPr/>
            <p:nvPr/>
          </p:nvSpPr>
          <p:spPr>
            <a:xfrm>
              <a:off x="1221542" y="1364429"/>
              <a:ext cx="2214831" cy="420675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19" name="Rectangle 18"/>
            <p:cNvSpPr/>
            <p:nvPr/>
          </p:nvSpPr>
          <p:spPr>
            <a:xfrm>
              <a:off x="3466933" y="2040093"/>
              <a:ext cx="2214831" cy="353109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20" name="Rectangle 19"/>
            <p:cNvSpPr/>
            <p:nvPr/>
          </p:nvSpPr>
          <p:spPr>
            <a:xfrm>
              <a:off x="5709969" y="3142960"/>
              <a:ext cx="2214831" cy="242822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grpSp>
      <p:sp>
        <p:nvSpPr>
          <p:cNvPr id="2" name="Title 1"/>
          <p:cNvSpPr>
            <a:spLocks noGrp="1"/>
          </p:cNvSpPr>
          <p:nvPr>
            <p:ph type="title"/>
          </p:nvPr>
        </p:nvSpPr>
        <p:spPr/>
        <p:txBody>
          <a:bodyPr/>
          <a:lstStyle/>
          <a:p>
            <a:r>
              <a:rPr lang="en-CA" dirty="0" smtClean="0"/>
              <a:t>The Evolution of Formal Technology</a:t>
            </a:r>
            <a:endParaRPr lang="en-CA" b="0" i="1" dirty="0"/>
          </a:p>
        </p:txBody>
      </p:sp>
      <p:grpSp>
        <p:nvGrpSpPr>
          <p:cNvPr id="13" name="Group 12"/>
          <p:cNvGrpSpPr/>
          <p:nvPr/>
        </p:nvGrpSpPr>
        <p:grpSpPr>
          <a:xfrm>
            <a:off x="1219200" y="1470480"/>
            <a:ext cx="6681958" cy="2652302"/>
            <a:chOff x="1219200" y="1337536"/>
            <a:chExt cx="6681958" cy="2652302"/>
          </a:xfrm>
        </p:grpSpPr>
        <p:sp>
          <p:nvSpPr>
            <p:cNvPr id="29" name="Rectangle 28"/>
            <p:cNvSpPr/>
            <p:nvPr/>
          </p:nvSpPr>
          <p:spPr>
            <a:xfrm>
              <a:off x="1219200" y="1337536"/>
              <a:ext cx="2212848" cy="9679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90000"/>
                </a:lnSpc>
              </a:pPr>
              <a:r>
                <a:rPr lang="en-US" sz="2000" b="1" dirty="0" smtClean="0">
                  <a:solidFill>
                    <a:schemeClr val="bg1"/>
                  </a:solidFill>
                  <a:latin typeface="+mj-lt"/>
                </a:rPr>
                <a:t>Formal</a:t>
              </a:r>
            </a:p>
            <a:p>
              <a:pPr algn="ctr">
                <a:lnSpc>
                  <a:spcPct val="90000"/>
                </a:lnSpc>
              </a:pPr>
              <a:r>
                <a:rPr lang="en-US" sz="2000" b="1" dirty="0" smtClean="0">
                  <a:solidFill>
                    <a:schemeClr val="bg1"/>
                  </a:solidFill>
                  <a:latin typeface="+mj-lt"/>
                </a:rPr>
                <a:t>Property</a:t>
              </a:r>
            </a:p>
            <a:p>
              <a:pPr algn="ctr">
                <a:lnSpc>
                  <a:spcPct val="90000"/>
                </a:lnSpc>
              </a:pPr>
              <a:r>
                <a:rPr lang="en-US" sz="2000" b="1" dirty="0" smtClean="0">
                  <a:solidFill>
                    <a:schemeClr val="bg1"/>
                  </a:solidFill>
                  <a:latin typeface="+mj-lt"/>
                </a:rPr>
                <a:t>Checking</a:t>
              </a:r>
              <a:endParaRPr lang="en-US" sz="2000" b="1" dirty="0">
                <a:solidFill>
                  <a:schemeClr val="bg1"/>
                </a:solidFill>
                <a:latin typeface="+mj-lt"/>
              </a:endParaRPr>
            </a:p>
          </p:txBody>
        </p:sp>
        <p:sp>
          <p:nvSpPr>
            <p:cNvPr id="36" name="Rectangle 35"/>
            <p:cNvSpPr/>
            <p:nvPr/>
          </p:nvSpPr>
          <p:spPr>
            <a:xfrm>
              <a:off x="5688310" y="3021918"/>
              <a:ext cx="2212848" cy="9679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90000"/>
                </a:lnSpc>
              </a:pPr>
              <a:r>
                <a:rPr lang="en-US" sz="2000" b="1" dirty="0">
                  <a:solidFill>
                    <a:schemeClr val="bg1"/>
                  </a:solidFill>
                  <a:latin typeface="+mj-lt"/>
                </a:rPr>
                <a:t>Fully</a:t>
              </a:r>
            </a:p>
            <a:p>
              <a:pPr algn="ctr">
                <a:lnSpc>
                  <a:spcPct val="90000"/>
                </a:lnSpc>
              </a:pPr>
              <a:r>
                <a:rPr lang="en-US" sz="2000" b="1" dirty="0">
                  <a:solidFill>
                    <a:schemeClr val="bg1"/>
                  </a:solidFill>
                  <a:latin typeface="+mj-lt"/>
                </a:rPr>
                <a:t>Automatic</a:t>
              </a:r>
            </a:p>
            <a:p>
              <a:pPr algn="ctr">
                <a:lnSpc>
                  <a:spcPct val="90000"/>
                </a:lnSpc>
              </a:pPr>
              <a:r>
                <a:rPr lang="en-US" sz="2000" b="1" dirty="0" smtClean="0">
                  <a:solidFill>
                    <a:schemeClr val="bg1"/>
                  </a:solidFill>
                  <a:latin typeface="+mj-lt"/>
                </a:rPr>
                <a:t>Formal</a:t>
              </a:r>
              <a:endParaRPr lang="en-US" sz="2000" b="1" dirty="0">
                <a:solidFill>
                  <a:schemeClr val="bg1"/>
                </a:solidFill>
                <a:latin typeface="+mj-lt"/>
              </a:endParaRPr>
            </a:p>
          </p:txBody>
        </p:sp>
        <p:sp>
          <p:nvSpPr>
            <p:cNvPr id="35" name="Rectangle 34"/>
            <p:cNvSpPr/>
            <p:nvPr/>
          </p:nvSpPr>
          <p:spPr>
            <a:xfrm>
              <a:off x="3474014" y="1924456"/>
              <a:ext cx="2212848" cy="9679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lnSpc>
                  <a:spcPct val="90000"/>
                </a:lnSpc>
              </a:pPr>
              <a:r>
                <a:rPr lang="en-US" sz="2000" b="1" dirty="0">
                  <a:solidFill>
                    <a:schemeClr val="bg1"/>
                  </a:solidFill>
                  <a:latin typeface="+mj-lt"/>
                </a:rPr>
                <a:t>Automated</a:t>
              </a:r>
            </a:p>
            <a:p>
              <a:pPr algn="ctr">
                <a:lnSpc>
                  <a:spcPct val="90000"/>
                </a:lnSpc>
              </a:pPr>
              <a:r>
                <a:rPr lang="en-US" sz="2000" b="1" dirty="0" smtClean="0">
                  <a:solidFill>
                    <a:schemeClr val="bg1"/>
                  </a:solidFill>
                  <a:latin typeface="+mj-lt"/>
                </a:rPr>
                <a:t>Applications</a:t>
              </a:r>
              <a:endParaRPr lang="en-US" sz="2000" b="1" dirty="0">
                <a:solidFill>
                  <a:schemeClr val="bg1"/>
                </a:solidFill>
                <a:latin typeface="+mj-lt"/>
              </a:endParaRPr>
            </a:p>
          </p:txBody>
        </p:sp>
      </p:grpSp>
      <p:sp>
        <p:nvSpPr>
          <p:cNvPr id="18" name="Shape 17"/>
          <p:cNvSpPr/>
          <p:nvPr/>
        </p:nvSpPr>
        <p:spPr>
          <a:xfrm flipV="1">
            <a:off x="1219200" y="2362200"/>
            <a:ext cx="6858000" cy="3264384"/>
          </a:xfrm>
          <a:prstGeom prst="swooshArrow">
            <a:avLst>
              <a:gd name="adj1" fmla="val 29639"/>
              <a:gd name="adj2" fmla="val 25000"/>
            </a:avLst>
          </a:prstGeom>
          <a:solidFill>
            <a:schemeClr val="accent1">
              <a:lumMod val="40000"/>
              <a:lumOff val="60000"/>
            </a:schemeClr>
          </a:solidFill>
          <a:ln>
            <a:noFill/>
          </a:ln>
          <a:effectLst/>
          <a:scene3d>
            <a:camera prst="orthographicFront"/>
            <a:lightRig rig="threePt" dir="t">
              <a:rot lat="0" lon="0" rev="7500000"/>
            </a:lightRig>
          </a:scene3d>
          <a:sp3d z="-152400" extrusionH="63500" prstMaterial="matte">
            <a:bevelT w="254000" h="101600" prst="softRound"/>
            <a:contourClr>
              <a:schemeClr val="bg1"/>
            </a:contourClr>
          </a:sp3d>
        </p:spPr>
        <p:style>
          <a:lnRef idx="0">
            <a:schemeClr val="dk1">
              <a:hueOff val="0"/>
              <a:satOff val="0"/>
              <a:lumOff val="0"/>
              <a:alphaOff val="0"/>
            </a:schemeClr>
          </a:lnRef>
          <a:fillRef idx="3">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sp>
      <p:grpSp>
        <p:nvGrpSpPr>
          <p:cNvPr id="33" name="Group 32"/>
          <p:cNvGrpSpPr/>
          <p:nvPr/>
        </p:nvGrpSpPr>
        <p:grpSpPr>
          <a:xfrm>
            <a:off x="150168" y="1295400"/>
            <a:ext cx="1140750" cy="4421089"/>
            <a:chOff x="150168" y="1298344"/>
            <a:chExt cx="1140750" cy="4232517"/>
          </a:xfrm>
        </p:grpSpPr>
        <p:sp>
          <p:nvSpPr>
            <p:cNvPr id="17" name="TextBox 16"/>
            <p:cNvSpPr txBox="1"/>
            <p:nvPr/>
          </p:nvSpPr>
          <p:spPr>
            <a:xfrm>
              <a:off x="150168" y="4884530"/>
              <a:ext cx="1140750" cy="646331"/>
            </a:xfrm>
            <a:prstGeom prst="rect">
              <a:avLst/>
            </a:prstGeom>
            <a:noFill/>
          </p:spPr>
          <p:txBody>
            <a:bodyPr wrap="square" rtlCol="0">
              <a:spAutoFit/>
            </a:bodyPr>
            <a:lstStyle/>
            <a:p>
              <a:pPr algn="ctr"/>
              <a:r>
                <a:rPr lang="en-CA" sz="1800" b="1" i="1" dirty="0" smtClean="0">
                  <a:latin typeface="+mj-lt"/>
                </a:rPr>
                <a:t>Low</a:t>
              </a:r>
            </a:p>
            <a:p>
              <a:pPr algn="ctr"/>
              <a:r>
                <a:rPr lang="en-CA" sz="1800" b="1" i="1" dirty="0" smtClean="0">
                  <a:latin typeface="+mj-lt"/>
                </a:rPr>
                <a:t>Effort</a:t>
              </a:r>
              <a:endParaRPr lang="en-CA" sz="1800" b="1" i="1" dirty="0">
                <a:latin typeface="+mj-lt"/>
              </a:endParaRPr>
            </a:p>
          </p:txBody>
        </p:sp>
        <p:sp>
          <p:nvSpPr>
            <p:cNvPr id="22" name="TextBox 21"/>
            <p:cNvSpPr txBox="1"/>
            <p:nvPr/>
          </p:nvSpPr>
          <p:spPr>
            <a:xfrm>
              <a:off x="188707" y="1298344"/>
              <a:ext cx="1063673" cy="646331"/>
            </a:xfrm>
            <a:prstGeom prst="rect">
              <a:avLst/>
            </a:prstGeom>
            <a:noFill/>
          </p:spPr>
          <p:txBody>
            <a:bodyPr wrap="square" rtlCol="0">
              <a:spAutoFit/>
            </a:bodyPr>
            <a:lstStyle/>
            <a:p>
              <a:pPr algn="ctr"/>
              <a:r>
                <a:rPr lang="en-CA" sz="1800" b="1" i="1" dirty="0" smtClean="0">
                  <a:latin typeface="+mj-lt"/>
                </a:rPr>
                <a:t>High</a:t>
              </a:r>
            </a:p>
            <a:p>
              <a:pPr algn="ctr"/>
              <a:r>
                <a:rPr lang="en-CA" sz="1800" b="1" i="1" dirty="0" smtClean="0">
                  <a:latin typeface="+mj-lt"/>
                </a:rPr>
                <a:t>Effort</a:t>
              </a:r>
              <a:endParaRPr lang="en-CA" sz="1800" b="1" i="1" dirty="0">
                <a:latin typeface="+mj-lt"/>
              </a:endParaRPr>
            </a:p>
          </p:txBody>
        </p:sp>
        <p:sp>
          <p:nvSpPr>
            <p:cNvPr id="28" name="Up Arrow 27"/>
            <p:cNvSpPr/>
            <p:nvPr/>
          </p:nvSpPr>
          <p:spPr>
            <a:xfrm>
              <a:off x="629103" y="2027843"/>
              <a:ext cx="182880" cy="2812826"/>
            </a:xfrm>
            <a:prstGeom prst="up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solidFill>
                <a:schemeClr val="bg1"/>
              </a:solidFill>
              <a:prstDash val="solid"/>
            </a:ln>
            <a:effectLst/>
          </p:spPr>
          <p:txBody>
            <a:bodyPr rtlCol="0" anchor="ctr"/>
            <a:lstStyle/>
            <a:p>
              <a:pPr algn="ctr" fontAlgn="auto">
                <a:spcBef>
                  <a:spcPts val="0"/>
                </a:spcBef>
                <a:spcAft>
                  <a:spcPts val="0"/>
                </a:spcAft>
              </a:pPr>
              <a:endParaRPr lang="en-US" sz="1600" kern="0">
                <a:solidFill>
                  <a:srgbClr val="FFFFFF"/>
                </a:solidFill>
                <a:latin typeface="Tahoma"/>
                <a:ea typeface="+mn-ea"/>
              </a:endParaRPr>
            </a:p>
          </p:txBody>
        </p:sp>
      </p:grpSp>
      <p:grpSp>
        <p:nvGrpSpPr>
          <p:cNvPr id="32" name="Group 31"/>
          <p:cNvGrpSpPr/>
          <p:nvPr/>
        </p:nvGrpSpPr>
        <p:grpSpPr>
          <a:xfrm>
            <a:off x="986462" y="5562600"/>
            <a:ext cx="7230032" cy="646331"/>
            <a:chOff x="986462" y="5562600"/>
            <a:chExt cx="7230032" cy="646331"/>
          </a:xfrm>
        </p:grpSpPr>
        <p:sp>
          <p:nvSpPr>
            <p:cNvPr id="7" name="TextBox 6"/>
            <p:cNvSpPr txBox="1"/>
            <p:nvPr/>
          </p:nvSpPr>
          <p:spPr>
            <a:xfrm>
              <a:off x="986462" y="5562600"/>
              <a:ext cx="1303494" cy="646331"/>
            </a:xfrm>
            <a:prstGeom prst="rect">
              <a:avLst/>
            </a:prstGeom>
            <a:noFill/>
          </p:spPr>
          <p:txBody>
            <a:bodyPr wrap="square" rtlCol="0">
              <a:spAutoFit/>
            </a:bodyPr>
            <a:lstStyle/>
            <a:p>
              <a:pPr algn="ctr"/>
              <a:r>
                <a:rPr lang="en-CA" sz="1800" b="1" i="1" dirty="0" smtClean="0">
                  <a:latin typeface="+mj-lt"/>
                </a:rPr>
                <a:t>Formal</a:t>
              </a:r>
              <a:br>
                <a:rPr lang="en-CA" sz="1800" b="1" i="1" dirty="0" smtClean="0">
                  <a:latin typeface="+mj-lt"/>
                </a:rPr>
              </a:br>
              <a:r>
                <a:rPr lang="en-CA" sz="1800" b="1" i="1" dirty="0" smtClean="0">
                  <a:latin typeface="+mj-lt"/>
                </a:rPr>
                <a:t>Experts </a:t>
              </a:r>
              <a:endParaRPr lang="en-CA" sz="1800" b="1" i="1" dirty="0">
                <a:latin typeface="+mj-lt"/>
              </a:endParaRPr>
            </a:p>
          </p:txBody>
        </p:sp>
        <p:sp>
          <p:nvSpPr>
            <p:cNvPr id="6" name="TextBox 5"/>
            <p:cNvSpPr txBox="1"/>
            <p:nvPr/>
          </p:nvSpPr>
          <p:spPr>
            <a:xfrm>
              <a:off x="6695752" y="5716489"/>
              <a:ext cx="1520742" cy="369332"/>
            </a:xfrm>
            <a:prstGeom prst="rect">
              <a:avLst/>
            </a:prstGeom>
            <a:noFill/>
          </p:spPr>
          <p:txBody>
            <a:bodyPr wrap="square" rtlCol="0">
              <a:spAutoFit/>
            </a:bodyPr>
            <a:lstStyle/>
            <a:p>
              <a:pPr algn="ctr"/>
              <a:r>
                <a:rPr lang="en-CA" sz="1800" b="1" i="1" dirty="0" smtClean="0">
                  <a:latin typeface="+mj-lt"/>
                </a:rPr>
                <a:t>Everyone</a:t>
              </a:r>
              <a:endParaRPr lang="en-CA" sz="1800" b="1" i="1" dirty="0">
                <a:latin typeface="+mj-lt"/>
              </a:endParaRPr>
            </a:p>
          </p:txBody>
        </p:sp>
        <p:sp>
          <p:nvSpPr>
            <p:cNvPr id="30" name="Right Arrow 29"/>
            <p:cNvSpPr/>
            <p:nvPr/>
          </p:nvSpPr>
          <p:spPr>
            <a:xfrm>
              <a:off x="2362200" y="5825103"/>
              <a:ext cx="4389120" cy="18288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grpSp>
      <p:grpSp>
        <p:nvGrpSpPr>
          <p:cNvPr id="9" name="Group 8"/>
          <p:cNvGrpSpPr/>
          <p:nvPr/>
        </p:nvGrpSpPr>
        <p:grpSpPr>
          <a:xfrm>
            <a:off x="1219200" y="5113986"/>
            <a:ext cx="6705600" cy="493539"/>
            <a:chOff x="1219200" y="5540524"/>
            <a:chExt cx="6705600" cy="493539"/>
          </a:xfrm>
        </p:grpSpPr>
        <p:sp>
          <p:nvSpPr>
            <p:cNvPr id="21" name="Rectangle 20"/>
            <p:cNvSpPr/>
            <p:nvPr/>
          </p:nvSpPr>
          <p:spPr>
            <a:xfrm>
              <a:off x="1219200" y="5576863"/>
              <a:ext cx="2212848"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solidFill>
                    <a:schemeClr val="bg1"/>
                  </a:solidFill>
                  <a:latin typeface="+mj-lt"/>
                </a:rPr>
                <a:t>1990s</a:t>
              </a:r>
              <a:endParaRPr lang="en-US" sz="2000" b="1" dirty="0">
                <a:solidFill>
                  <a:schemeClr val="bg1"/>
                </a:solidFill>
                <a:latin typeface="+mj-lt"/>
              </a:endParaRPr>
            </a:p>
          </p:txBody>
        </p:sp>
        <p:sp>
          <p:nvSpPr>
            <p:cNvPr id="23" name="Rectangle 22"/>
            <p:cNvSpPr/>
            <p:nvPr/>
          </p:nvSpPr>
          <p:spPr>
            <a:xfrm>
              <a:off x="5711952" y="5576863"/>
              <a:ext cx="2212848"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solidFill>
                    <a:schemeClr val="bg1"/>
                  </a:solidFill>
                  <a:latin typeface="+mj-lt"/>
                </a:rPr>
                <a:t>Today</a:t>
              </a:r>
              <a:endParaRPr lang="en-US" sz="2000" b="1" dirty="0">
                <a:solidFill>
                  <a:schemeClr val="bg1"/>
                </a:solidFill>
                <a:latin typeface="+mj-lt"/>
              </a:endParaRPr>
            </a:p>
          </p:txBody>
        </p:sp>
        <p:sp>
          <p:nvSpPr>
            <p:cNvPr id="24" name="Rectangle 23"/>
            <p:cNvSpPr/>
            <p:nvPr/>
          </p:nvSpPr>
          <p:spPr>
            <a:xfrm>
              <a:off x="3475462" y="5540524"/>
              <a:ext cx="2212848"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solidFill>
                    <a:schemeClr val="bg1"/>
                  </a:solidFill>
                  <a:latin typeface="+mj-lt"/>
                </a:rPr>
                <a:t>2000s</a:t>
              </a:r>
              <a:endParaRPr lang="en-US" sz="2000" b="1" dirty="0">
                <a:solidFill>
                  <a:schemeClr val="bg1"/>
                </a:solidFill>
                <a:latin typeface="+mj-lt"/>
              </a:endParaRPr>
            </a:p>
          </p:txBody>
        </p:sp>
      </p:grpSp>
      <p:sp>
        <p:nvSpPr>
          <p:cNvPr id="34" name="Footer Placeholder 33"/>
          <p:cNvSpPr>
            <a:spLocks noGrp="1"/>
          </p:cNvSpPr>
          <p:nvPr>
            <p:ph type="ftr" sz="quarter" idx="10"/>
          </p:nvPr>
        </p:nvSpPr>
        <p:spPr/>
        <p:txBody>
          <a:bodyPr/>
          <a:lstStyle/>
          <a:p>
            <a:pPr>
              <a:defRPr/>
            </a:pPr>
            <a:r>
              <a:rPr lang="en-US" smtClean="0"/>
              <a:t>HF, MemoCODE, 2013</a:t>
            </a:r>
            <a:endParaRPr lang="en-US" dirty="0"/>
          </a:p>
        </p:txBody>
      </p:sp>
      <p:sp>
        <p:nvSpPr>
          <p:cNvPr id="37" name="Slide Number Placeholder 36"/>
          <p:cNvSpPr>
            <a:spLocks noGrp="1"/>
          </p:cNvSpPr>
          <p:nvPr>
            <p:ph type="sldNum" sz="quarter" idx="11"/>
          </p:nvPr>
        </p:nvSpPr>
        <p:spPr/>
        <p:txBody>
          <a:bodyPr/>
          <a:lstStyle/>
          <a:p>
            <a:fld id="{B4689765-5485-4130-8525-AA8B12692EFF}" type="slidenum">
              <a:rPr lang="en-US" smtClean="0"/>
              <a:pPr/>
              <a:t>52</a:t>
            </a:fld>
            <a:endParaRPr lang="en-US"/>
          </a:p>
        </p:txBody>
      </p:sp>
    </p:spTree>
    <p:extLst>
      <p:ext uri="{BB962C8B-B14F-4D97-AF65-F5344CB8AC3E}">
        <p14:creationId xmlns:p14="http://schemas.microsoft.com/office/powerpoint/2010/main" val="2003941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1066800"/>
          </a:xfrm>
        </p:spPr>
        <p:txBody>
          <a:bodyPr/>
          <a:lstStyle/>
          <a:p>
            <a:r>
              <a:rPr lang="en-US" dirty="0" smtClean="0"/>
              <a:t>Standardization of the </a:t>
            </a:r>
            <a:r>
              <a:rPr lang="en-US" dirty="0" err="1" smtClean="0"/>
              <a:t>SoC</a:t>
            </a:r>
            <a:r>
              <a:rPr lang="en-US" dirty="0" smtClean="0"/>
              <a:t> Verification Process</a:t>
            </a:r>
            <a:endParaRPr lang="en-US" dirty="0"/>
          </a:p>
        </p:txBody>
      </p:sp>
      <p:sp>
        <p:nvSpPr>
          <p:cNvPr id="7" name="Footer Placeholder 6"/>
          <p:cNvSpPr>
            <a:spLocks noGrp="1"/>
          </p:cNvSpPr>
          <p:nvPr>
            <p:ph type="ftr" sz="quarter" idx="10"/>
          </p:nvPr>
        </p:nvSpPr>
        <p:spPr/>
        <p:txBody>
          <a:bodyPr/>
          <a:lstStyle/>
          <a:p>
            <a:pPr>
              <a:defRPr/>
            </a:pPr>
            <a:r>
              <a:rPr lang="en-US" smtClean="0"/>
              <a:t>HF, MemoCODE, 2013</a:t>
            </a:r>
            <a:endParaRPr lang="en-US" dirty="0"/>
          </a:p>
        </p:txBody>
      </p:sp>
      <p:sp>
        <p:nvSpPr>
          <p:cNvPr id="11" name="Slide Number Placeholder 10"/>
          <p:cNvSpPr>
            <a:spLocks noGrp="1"/>
          </p:cNvSpPr>
          <p:nvPr>
            <p:ph type="sldNum" sz="quarter" idx="11"/>
          </p:nvPr>
        </p:nvSpPr>
        <p:spPr/>
        <p:txBody>
          <a:bodyPr/>
          <a:lstStyle/>
          <a:p>
            <a:fld id="{B4689765-5485-4130-8525-AA8B12692EFF}" type="slidenum">
              <a:rPr lang="en-US" smtClean="0"/>
              <a:pPr/>
              <a:t>53</a:t>
            </a:fld>
            <a:endParaRPr lang="en-US"/>
          </a:p>
        </p:txBody>
      </p:sp>
      <p:grpSp>
        <p:nvGrpSpPr>
          <p:cNvPr id="24" name="Group 23"/>
          <p:cNvGrpSpPr/>
          <p:nvPr/>
        </p:nvGrpSpPr>
        <p:grpSpPr>
          <a:xfrm>
            <a:off x="1947069" y="3886200"/>
            <a:ext cx="5249862" cy="2415467"/>
            <a:chOff x="1947069" y="3886200"/>
            <a:chExt cx="5249862" cy="2415467"/>
          </a:xfrm>
        </p:grpSpPr>
        <p:pic>
          <p:nvPicPr>
            <p:cNvPr id="13" name="Picture 2" descr="http://www.arm.com/images/CoreLink_CCN-504_system_large.png"/>
            <p:cNvPicPr>
              <a:picLocks noChangeAspect="1" noChangeArrowheads="1"/>
            </p:cNvPicPr>
            <p:nvPr/>
          </p:nvPicPr>
          <p:blipFill>
            <a:blip r:embed="rId3">
              <a:extLst>
                <a:ext uri="{28A0092B-C50C-407E-A947-70E740481C1C}">
                  <a14:useLocalDpi xmlns:a14="http://schemas.microsoft.com/office/drawing/2010/main" val="0"/>
                </a:ext>
              </a:extLst>
            </a:blip>
            <a:srcRect t="14244"/>
            <a:stretch>
              <a:fillRect/>
            </a:stretch>
          </p:blipFill>
          <p:spPr bwMode="auto">
            <a:xfrm>
              <a:off x="1947069" y="3886200"/>
              <a:ext cx="5249862" cy="241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206240" y="4745736"/>
              <a:ext cx="312677" cy="153888"/>
              <a:chOff x="4206240" y="4745736"/>
              <a:chExt cx="312677" cy="153888"/>
            </a:xfrm>
          </p:grpSpPr>
          <p:sp>
            <p:nvSpPr>
              <p:cNvPr id="4" name="TextBox 3"/>
              <p:cNvSpPr txBox="1"/>
              <p:nvPr/>
            </p:nvSpPr>
            <p:spPr>
              <a:xfrm>
                <a:off x="4297680" y="4782312"/>
                <a:ext cx="152400" cy="76944"/>
              </a:xfrm>
              <a:prstGeom prst="rect">
                <a:avLst/>
              </a:prstGeom>
              <a:solidFill>
                <a:srgbClr val="2298B0"/>
              </a:solidFill>
              <a:ln>
                <a:noFill/>
              </a:ln>
            </p:spPr>
            <p:txBody>
              <a:bodyPr wrap="square" rtlCol="0">
                <a:spAutoFit/>
              </a:bodyPr>
              <a:lstStyle/>
              <a:p>
                <a:pPr algn="ctr"/>
                <a:endParaRPr lang="en-US" sz="400" b="1" dirty="0">
                  <a:solidFill>
                    <a:schemeClr val="bg1"/>
                  </a:solidFill>
                </a:endParaRPr>
              </a:p>
            </p:txBody>
          </p:sp>
          <p:sp>
            <p:nvSpPr>
              <p:cNvPr id="14" name="TextBox 13"/>
              <p:cNvSpPr txBox="1"/>
              <p:nvPr/>
            </p:nvSpPr>
            <p:spPr>
              <a:xfrm>
                <a:off x="4206240" y="4745736"/>
                <a:ext cx="312677" cy="153888"/>
              </a:xfrm>
              <a:prstGeom prst="rect">
                <a:avLst/>
              </a:prstGeom>
              <a:noFill/>
              <a:ln>
                <a:noFill/>
              </a:ln>
            </p:spPr>
            <p:txBody>
              <a:bodyPr wrap="square" rtlCol="0">
                <a:spAutoFit/>
              </a:bodyPr>
              <a:lstStyle/>
              <a:p>
                <a:pPr algn="ctr"/>
                <a:r>
                  <a:rPr lang="en-US" sz="400" b="1" dirty="0" smtClean="0">
                    <a:solidFill>
                      <a:schemeClr val="bg1"/>
                    </a:solidFill>
                  </a:rPr>
                  <a:t>A57</a:t>
                </a:r>
                <a:endParaRPr lang="en-US" sz="400" b="1" dirty="0">
                  <a:solidFill>
                    <a:schemeClr val="bg1"/>
                  </a:solidFill>
                </a:endParaRPr>
              </a:p>
            </p:txBody>
          </p:sp>
        </p:grpSp>
        <p:grpSp>
          <p:nvGrpSpPr>
            <p:cNvPr id="15" name="Group 14"/>
            <p:cNvGrpSpPr/>
            <p:nvPr/>
          </p:nvGrpSpPr>
          <p:grpSpPr>
            <a:xfrm>
              <a:off x="3733800" y="4745736"/>
              <a:ext cx="312677" cy="153888"/>
              <a:chOff x="4206240" y="4745736"/>
              <a:chExt cx="312677" cy="153888"/>
            </a:xfrm>
          </p:grpSpPr>
          <p:sp>
            <p:nvSpPr>
              <p:cNvPr id="16" name="TextBox 15"/>
              <p:cNvSpPr txBox="1"/>
              <p:nvPr/>
            </p:nvSpPr>
            <p:spPr>
              <a:xfrm>
                <a:off x="4297680" y="4782312"/>
                <a:ext cx="152400" cy="76944"/>
              </a:xfrm>
              <a:prstGeom prst="rect">
                <a:avLst/>
              </a:prstGeom>
              <a:solidFill>
                <a:srgbClr val="2298B0"/>
              </a:solidFill>
              <a:ln>
                <a:noFill/>
              </a:ln>
            </p:spPr>
            <p:txBody>
              <a:bodyPr wrap="square" rtlCol="0">
                <a:spAutoFit/>
              </a:bodyPr>
              <a:lstStyle/>
              <a:p>
                <a:pPr algn="ctr"/>
                <a:endParaRPr lang="en-US" sz="400" b="1" dirty="0">
                  <a:solidFill>
                    <a:schemeClr val="bg1"/>
                  </a:solidFill>
                </a:endParaRPr>
              </a:p>
            </p:txBody>
          </p:sp>
          <p:sp>
            <p:nvSpPr>
              <p:cNvPr id="17" name="TextBox 16"/>
              <p:cNvSpPr txBox="1"/>
              <p:nvPr/>
            </p:nvSpPr>
            <p:spPr>
              <a:xfrm>
                <a:off x="4206240" y="4745736"/>
                <a:ext cx="312677" cy="153888"/>
              </a:xfrm>
              <a:prstGeom prst="rect">
                <a:avLst/>
              </a:prstGeom>
              <a:noFill/>
              <a:ln>
                <a:noFill/>
              </a:ln>
            </p:spPr>
            <p:txBody>
              <a:bodyPr wrap="square" rtlCol="0">
                <a:spAutoFit/>
              </a:bodyPr>
              <a:lstStyle/>
              <a:p>
                <a:pPr algn="ctr"/>
                <a:r>
                  <a:rPr lang="en-US" sz="400" b="1" dirty="0" smtClean="0">
                    <a:solidFill>
                      <a:schemeClr val="bg1"/>
                    </a:solidFill>
                  </a:rPr>
                  <a:t>A57</a:t>
                </a:r>
                <a:endParaRPr lang="en-US" sz="400" b="1" dirty="0">
                  <a:solidFill>
                    <a:schemeClr val="bg1"/>
                  </a:solidFill>
                </a:endParaRPr>
              </a:p>
            </p:txBody>
          </p:sp>
        </p:grpSp>
        <p:grpSp>
          <p:nvGrpSpPr>
            <p:cNvPr id="18" name="Group 17"/>
            <p:cNvGrpSpPr/>
            <p:nvPr/>
          </p:nvGrpSpPr>
          <p:grpSpPr>
            <a:xfrm>
              <a:off x="3255264" y="4745736"/>
              <a:ext cx="312677" cy="153888"/>
              <a:chOff x="4206240" y="4745736"/>
              <a:chExt cx="312677" cy="153888"/>
            </a:xfrm>
          </p:grpSpPr>
          <p:sp>
            <p:nvSpPr>
              <p:cNvPr id="19" name="TextBox 18"/>
              <p:cNvSpPr txBox="1"/>
              <p:nvPr/>
            </p:nvSpPr>
            <p:spPr>
              <a:xfrm>
                <a:off x="4297680" y="4782312"/>
                <a:ext cx="152400" cy="76944"/>
              </a:xfrm>
              <a:prstGeom prst="rect">
                <a:avLst/>
              </a:prstGeom>
              <a:solidFill>
                <a:srgbClr val="2298B0"/>
              </a:solidFill>
              <a:ln>
                <a:noFill/>
              </a:ln>
            </p:spPr>
            <p:txBody>
              <a:bodyPr wrap="square" rtlCol="0">
                <a:spAutoFit/>
              </a:bodyPr>
              <a:lstStyle/>
              <a:p>
                <a:pPr algn="ctr"/>
                <a:endParaRPr lang="en-US" sz="400" b="1" dirty="0">
                  <a:solidFill>
                    <a:schemeClr val="bg1"/>
                  </a:solidFill>
                </a:endParaRPr>
              </a:p>
            </p:txBody>
          </p:sp>
          <p:sp>
            <p:nvSpPr>
              <p:cNvPr id="20" name="TextBox 19"/>
              <p:cNvSpPr txBox="1"/>
              <p:nvPr/>
            </p:nvSpPr>
            <p:spPr>
              <a:xfrm>
                <a:off x="4206240" y="4745736"/>
                <a:ext cx="312677" cy="153888"/>
              </a:xfrm>
              <a:prstGeom prst="rect">
                <a:avLst/>
              </a:prstGeom>
              <a:noFill/>
              <a:ln>
                <a:noFill/>
              </a:ln>
            </p:spPr>
            <p:txBody>
              <a:bodyPr wrap="square" rtlCol="0">
                <a:spAutoFit/>
              </a:bodyPr>
              <a:lstStyle/>
              <a:p>
                <a:pPr algn="ctr"/>
                <a:r>
                  <a:rPr lang="en-US" sz="400" b="1" dirty="0" smtClean="0">
                    <a:solidFill>
                      <a:schemeClr val="bg1"/>
                    </a:solidFill>
                  </a:rPr>
                  <a:t>A57</a:t>
                </a:r>
                <a:endParaRPr lang="en-US" sz="400" b="1" dirty="0">
                  <a:solidFill>
                    <a:schemeClr val="bg1"/>
                  </a:solidFill>
                </a:endParaRPr>
              </a:p>
            </p:txBody>
          </p:sp>
        </p:grpSp>
        <p:grpSp>
          <p:nvGrpSpPr>
            <p:cNvPr id="21" name="Group 20"/>
            <p:cNvGrpSpPr/>
            <p:nvPr/>
          </p:nvGrpSpPr>
          <p:grpSpPr>
            <a:xfrm>
              <a:off x="2770632" y="4745736"/>
              <a:ext cx="312677" cy="153888"/>
              <a:chOff x="4206240" y="4745736"/>
              <a:chExt cx="312677" cy="153888"/>
            </a:xfrm>
          </p:grpSpPr>
          <p:sp>
            <p:nvSpPr>
              <p:cNvPr id="22" name="TextBox 21"/>
              <p:cNvSpPr txBox="1"/>
              <p:nvPr/>
            </p:nvSpPr>
            <p:spPr>
              <a:xfrm>
                <a:off x="4297680" y="4782312"/>
                <a:ext cx="152400" cy="76944"/>
              </a:xfrm>
              <a:prstGeom prst="rect">
                <a:avLst/>
              </a:prstGeom>
              <a:solidFill>
                <a:srgbClr val="2298B0"/>
              </a:solidFill>
              <a:ln>
                <a:noFill/>
              </a:ln>
            </p:spPr>
            <p:txBody>
              <a:bodyPr wrap="square" rtlCol="0">
                <a:spAutoFit/>
              </a:bodyPr>
              <a:lstStyle/>
              <a:p>
                <a:pPr algn="ctr"/>
                <a:endParaRPr lang="en-US" sz="400" b="1" dirty="0">
                  <a:solidFill>
                    <a:schemeClr val="bg1"/>
                  </a:solidFill>
                </a:endParaRPr>
              </a:p>
            </p:txBody>
          </p:sp>
          <p:sp>
            <p:nvSpPr>
              <p:cNvPr id="23" name="TextBox 22"/>
              <p:cNvSpPr txBox="1"/>
              <p:nvPr/>
            </p:nvSpPr>
            <p:spPr>
              <a:xfrm>
                <a:off x="4206240" y="4745736"/>
                <a:ext cx="312677" cy="153888"/>
              </a:xfrm>
              <a:prstGeom prst="rect">
                <a:avLst/>
              </a:prstGeom>
              <a:noFill/>
              <a:ln>
                <a:noFill/>
              </a:ln>
            </p:spPr>
            <p:txBody>
              <a:bodyPr wrap="square" rtlCol="0">
                <a:spAutoFit/>
              </a:bodyPr>
              <a:lstStyle/>
              <a:p>
                <a:pPr algn="ctr"/>
                <a:r>
                  <a:rPr lang="en-US" sz="400" b="1" dirty="0" smtClean="0">
                    <a:solidFill>
                      <a:schemeClr val="bg1"/>
                    </a:solidFill>
                  </a:rPr>
                  <a:t>A57</a:t>
                </a:r>
                <a:endParaRPr lang="en-US" sz="400" b="1" dirty="0">
                  <a:solidFill>
                    <a:schemeClr val="bg1"/>
                  </a:solidFill>
                </a:endParaRPr>
              </a:p>
            </p:txBody>
          </p:sp>
        </p:grpSp>
      </p:grpSp>
      <p:grpSp>
        <p:nvGrpSpPr>
          <p:cNvPr id="3" name="Group 2"/>
          <p:cNvGrpSpPr/>
          <p:nvPr/>
        </p:nvGrpSpPr>
        <p:grpSpPr>
          <a:xfrm>
            <a:off x="158450" y="1617038"/>
            <a:ext cx="8833150" cy="1805035"/>
            <a:chOff x="155425" y="3038286"/>
            <a:chExt cx="8833150" cy="1805035"/>
          </a:xfrm>
          <a:solidFill>
            <a:schemeClr val="accent1">
              <a:lumMod val="75000"/>
            </a:schemeClr>
          </a:solidFill>
          <a:effectLst>
            <a:reflection blurRad="6350" stA="52000" endA="300" endPos="35000" dir="5400000" sy="-100000" algn="bl" rotWithShape="0"/>
          </a:effectLst>
        </p:grpSpPr>
        <p:sp>
          <p:nvSpPr>
            <p:cNvPr id="5" name="Chevron 4"/>
            <p:cNvSpPr/>
            <p:nvPr/>
          </p:nvSpPr>
          <p:spPr>
            <a:xfrm>
              <a:off x="155425" y="3038288"/>
              <a:ext cx="2265895"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lIns="137160"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Block</a:t>
              </a:r>
              <a:r>
                <a:rPr lang="en-US" sz="1800" b="1" kern="0" dirty="0" smtClean="0">
                  <a:solidFill>
                    <a:schemeClr val="bg1"/>
                  </a:solidFill>
                  <a:effectLst>
                    <a:outerShdw blurRad="38100" dist="38100" dir="2700000" algn="tl">
                      <a:srgbClr val="000000">
                        <a:alpha val="43137"/>
                      </a:srgbClr>
                    </a:outerShdw>
                  </a:effectLst>
                  <a:latin typeface="Tahoma"/>
                  <a:ea typeface="+mn-ea"/>
                </a:rPr>
                <a:t>-</a:t>
              </a: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Level</a:t>
              </a:r>
            </a:p>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8" name="Chevron 7"/>
            <p:cNvSpPr/>
            <p:nvPr/>
          </p:nvSpPr>
          <p:spPr>
            <a:xfrm>
              <a:off x="2190890" y="3038286"/>
              <a:ext cx="2496325" cy="1805033"/>
            </a:xfrm>
            <a:prstGeom prst="chevron">
              <a:avLst>
                <a:gd name="adj" fmla="val 18914"/>
              </a:avLst>
            </a:prstGeom>
            <a:solidFill>
              <a:schemeClr val="accent1">
                <a:lumMod val="75000"/>
              </a:schemeClr>
            </a:solidFill>
            <a:ln w="9525" cap="flat" cmpd="sng" algn="ctr">
              <a:noFill/>
              <a:prstDash val="solid"/>
            </a:ln>
            <a:effectLst/>
            <a:scene3d>
              <a:camera prst="orthographicFront"/>
              <a:lightRig rig="threePt" dir="t"/>
            </a:scene3d>
            <a:sp3d>
              <a:bevelT/>
              <a:bevelB/>
            </a:sp3d>
          </p:spPr>
          <p:txBody>
            <a:bodyPr lIns="118872" rIns="0" rtlCol="0" anchor="ctr"/>
            <a:lstStyle/>
            <a:p>
              <a:pPr marL="0" marR="0" indent="0" algn="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Interconnect</a:t>
              </a:r>
            </a:p>
            <a:p>
              <a:pPr marL="0" marR="0" indent="0" algn="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9" name="Chevron 8"/>
            <p:cNvSpPr/>
            <p:nvPr/>
          </p:nvSpPr>
          <p:spPr>
            <a:xfrm>
              <a:off x="4456785" y="3038286"/>
              <a:ext cx="2381110"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Integration</a:t>
              </a:r>
            </a:p>
            <a:p>
              <a:pPr marL="0" marR="0" indent="0" algn="ct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10" name="Chevron 9"/>
            <p:cNvSpPr/>
            <p:nvPr/>
          </p:nvSpPr>
          <p:spPr>
            <a:xfrm>
              <a:off x="6607465" y="3038286"/>
              <a:ext cx="2381110"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Application</a:t>
              </a:r>
              <a:r>
                <a:rPr kumimoji="0" lang="en-US" sz="20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  / SW</a:t>
              </a:r>
            </a:p>
            <a:p>
              <a:pPr marL="0" marR="0" indent="0" algn="ctr" defTabSz="914400" eaLnBrk="1" fontAlgn="auto" latinLnBrk="0" hangingPunct="1">
                <a:lnSpc>
                  <a:spcPct val="100000"/>
                </a:lnSpc>
                <a:spcBef>
                  <a:spcPts val="0"/>
                </a:spcBef>
                <a:spcAft>
                  <a:spcPts val="0"/>
                </a:spcAft>
                <a:buClrTx/>
                <a:buSzTx/>
                <a:buFontTx/>
                <a:buNone/>
                <a:tabLst/>
              </a:pPr>
              <a:r>
                <a:rPr lang="en-US" sz="2000" b="1" kern="0" baseline="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grpSp>
    </p:spTree>
    <p:extLst>
      <p:ext uri="{BB962C8B-B14F-4D97-AF65-F5344CB8AC3E}">
        <p14:creationId xmlns:p14="http://schemas.microsoft.com/office/powerpoint/2010/main" val="411111738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25000" cy="1066800"/>
          </a:xfrm>
        </p:spPr>
        <p:txBody>
          <a:bodyPr/>
          <a:lstStyle/>
          <a:p>
            <a:r>
              <a:rPr lang="en-US" dirty="0" smtClean="0"/>
              <a:t>Standardization of the </a:t>
            </a:r>
            <a:r>
              <a:rPr lang="en-US" dirty="0" err="1" smtClean="0"/>
              <a:t>SoC</a:t>
            </a:r>
            <a:r>
              <a:rPr lang="en-US" dirty="0" smtClean="0"/>
              <a:t> Verification Process</a:t>
            </a:r>
            <a:endParaRPr lang="en-US" dirty="0"/>
          </a:p>
        </p:txBody>
      </p:sp>
      <p:sp>
        <p:nvSpPr>
          <p:cNvPr id="7" name="Footer Placeholder 6"/>
          <p:cNvSpPr>
            <a:spLocks noGrp="1"/>
          </p:cNvSpPr>
          <p:nvPr>
            <p:ph type="ftr" sz="quarter" idx="10"/>
          </p:nvPr>
        </p:nvSpPr>
        <p:spPr/>
        <p:txBody>
          <a:bodyPr/>
          <a:lstStyle/>
          <a:p>
            <a:pPr>
              <a:defRPr/>
            </a:pPr>
            <a:r>
              <a:rPr lang="en-US" smtClean="0"/>
              <a:t>HF, MemoCODE, 2013</a:t>
            </a:r>
            <a:endParaRPr lang="en-US" dirty="0"/>
          </a:p>
        </p:txBody>
      </p:sp>
      <p:sp>
        <p:nvSpPr>
          <p:cNvPr id="11" name="Slide Number Placeholder 10"/>
          <p:cNvSpPr>
            <a:spLocks noGrp="1"/>
          </p:cNvSpPr>
          <p:nvPr>
            <p:ph type="sldNum" sz="quarter" idx="11"/>
          </p:nvPr>
        </p:nvSpPr>
        <p:spPr/>
        <p:txBody>
          <a:bodyPr/>
          <a:lstStyle/>
          <a:p>
            <a:fld id="{B4689765-5485-4130-8525-AA8B12692EFF}" type="slidenum">
              <a:rPr lang="en-US" smtClean="0"/>
              <a:pPr/>
              <a:t>54</a:t>
            </a:fld>
            <a:endParaRPr lang="en-US"/>
          </a:p>
        </p:txBody>
      </p:sp>
      <p:grpSp>
        <p:nvGrpSpPr>
          <p:cNvPr id="3" name="Group 2"/>
          <p:cNvGrpSpPr/>
          <p:nvPr/>
        </p:nvGrpSpPr>
        <p:grpSpPr>
          <a:xfrm>
            <a:off x="158450" y="1617038"/>
            <a:ext cx="8833150" cy="1805035"/>
            <a:chOff x="155425" y="3038286"/>
            <a:chExt cx="8833150" cy="1805035"/>
          </a:xfrm>
          <a:solidFill>
            <a:schemeClr val="accent1">
              <a:lumMod val="75000"/>
            </a:schemeClr>
          </a:solidFill>
          <a:effectLst>
            <a:reflection blurRad="6350" stA="52000" endA="300" endPos="35000" dir="5400000" sy="-100000" algn="bl" rotWithShape="0"/>
          </a:effectLst>
        </p:grpSpPr>
        <p:sp>
          <p:nvSpPr>
            <p:cNvPr id="5" name="Chevron 4"/>
            <p:cNvSpPr/>
            <p:nvPr/>
          </p:nvSpPr>
          <p:spPr>
            <a:xfrm>
              <a:off x="155425" y="3038288"/>
              <a:ext cx="2265895"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lIns="137160"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Block</a:t>
              </a:r>
              <a:r>
                <a:rPr lang="en-US" sz="1800" b="1" kern="0" dirty="0" smtClean="0">
                  <a:solidFill>
                    <a:schemeClr val="bg1"/>
                  </a:solidFill>
                  <a:effectLst>
                    <a:outerShdw blurRad="38100" dist="38100" dir="2700000" algn="tl">
                      <a:srgbClr val="000000">
                        <a:alpha val="43137"/>
                      </a:srgbClr>
                    </a:outerShdw>
                  </a:effectLst>
                  <a:latin typeface="Tahoma"/>
                  <a:ea typeface="+mn-ea"/>
                </a:rPr>
                <a:t>-</a:t>
              </a: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Level</a:t>
              </a:r>
            </a:p>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8" name="Chevron 7"/>
            <p:cNvSpPr/>
            <p:nvPr/>
          </p:nvSpPr>
          <p:spPr>
            <a:xfrm>
              <a:off x="2190890" y="3038286"/>
              <a:ext cx="2496325"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lIns="118872" rIns="0" rtlCol="0" anchor="ctr"/>
            <a:lstStyle/>
            <a:p>
              <a:pPr marL="0" marR="0" indent="0" algn="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Interconnect</a:t>
              </a:r>
            </a:p>
            <a:p>
              <a:pPr marL="0" marR="0" indent="0" algn="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9" name="Chevron 8"/>
            <p:cNvSpPr/>
            <p:nvPr/>
          </p:nvSpPr>
          <p:spPr>
            <a:xfrm>
              <a:off x="4456785" y="3038286"/>
              <a:ext cx="2381110" cy="1805033"/>
            </a:xfrm>
            <a:prstGeom prst="chevron">
              <a:avLst>
                <a:gd name="adj" fmla="val 18914"/>
              </a:avLst>
            </a:prstGeom>
            <a:solidFill>
              <a:schemeClr val="accent1">
                <a:lumMod val="75000"/>
              </a:schemeClr>
            </a:solidFill>
            <a:ln w="9525" cap="flat" cmpd="sng" algn="ctr">
              <a:noFill/>
              <a:prstDash val="solid"/>
            </a:ln>
            <a:effectLst/>
            <a:scene3d>
              <a:camera prst="orthographicFront"/>
              <a:lightRig rig="threePt" dir="t"/>
            </a:scene3d>
            <a:sp3d>
              <a:bevelT/>
              <a:bevelB/>
            </a:sp3d>
          </p:spPr>
          <p:txBody>
            <a:bodyPr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Integration</a:t>
              </a:r>
            </a:p>
            <a:p>
              <a:pPr marL="0" marR="0" indent="0" algn="ct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10" name="Chevron 9"/>
            <p:cNvSpPr/>
            <p:nvPr/>
          </p:nvSpPr>
          <p:spPr>
            <a:xfrm>
              <a:off x="6607465" y="3038286"/>
              <a:ext cx="2381110"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Application</a:t>
              </a:r>
              <a:r>
                <a:rPr kumimoji="0" lang="en-US" sz="20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  / SW</a:t>
              </a:r>
            </a:p>
            <a:p>
              <a:pPr marL="0" marR="0" indent="0" algn="ctr" defTabSz="914400" eaLnBrk="1" fontAlgn="auto" latinLnBrk="0" hangingPunct="1">
                <a:lnSpc>
                  <a:spcPct val="100000"/>
                </a:lnSpc>
                <a:spcBef>
                  <a:spcPts val="0"/>
                </a:spcBef>
                <a:spcAft>
                  <a:spcPts val="0"/>
                </a:spcAft>
                <a:buClrTx/>
                <a:buSzTx/>
                <a:buFontTx/>
                <a:buNone/>
                <a:tabLst/>
              </a:pPr>
              <a:r>
                <a:rPr lang="en-US" sz="2000" b="1" kern="0" baseline="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grpSp>
      <p:sp>
        <p:nvSpPr>
          <p:cNvPr id="25" name="Content Placeholder 7"/>
          <p:cNvSpPr txBox="1">
            <a:spLocks/>
          </p:cNvSpPr>
          <p:nvPr/>
        </p:nvSpPr>
        <p:spPr>
          <a:xfrm>
            <a:off x="1219200" y="3871327"/>
            <a:ext cx="7924800" cy="2377073"/>
          </a:xfrm>
          <a:prstGeom prst="rect">
            <a:avLst/>
          </a:prstGeom>
        </p:spPr>
        <p:txBody>
          <a:bodyPr/>
          <a:lstStyle>
            <a:defPPr>
              <a:defRPr lang="en-US"/>
            </a:defPPr>
            <a:lvl1pPr marL="342900" indent="-342900" eaLnBrk="1" hangingPunct="1">
              <a:spcBef>
                <a:spcPct val="30000"/>
              </a:spcBef>
              <a:buClr>
                <a:srgbClr val="428C8A"/>
              </a:buClr>
              <a:buSzPct val="80000"/>
              <a:buFont typeface="Wingdings" pitchFamily="-112" charset="2"/>
              <a:buChar char="n"/>
              <a:defRPr sz="2400">
                <a:solidFill>
                  <a:schemeClr val="tx2"/>
                </a:solidFill>
                <a:latin typeface="+mn-lt"/>
              </a:defRPr>
            </a:lvl1pPr>
            <a:lvl2pPr marL="803275" indent="-346075" eaLnBrk="1" hangingPunct="1">
              <a:spcBef>
                <a:spcPts val="0"/>
              </a:spcBef>
              <a:buClr>
                <a:schemeClr val="bg2"/>
              </a:buClr>
              <a:buFont typeface="Tahoma" pitchFamily="-112" charset="0"/>
              <a:buChar char="—"/>
              <a:defRPr sz="2000">
                <a:solidFill>
                  <a:schemeClr val="bg2"/>
                </a:solidFill>
                <a:latin typeface="+mn-lt"/>
              </a:defRPr>
            </a:lvl2pPr>
            <a:lvl3pPr marL="336550" lvl="2" indent="-336550" eaLnBrk="1" hangingPunct="1">
              <a:spcBef>
                <a:spcPts val="0"/>
              </a:spcBef>
              <a:buClr>
                <a:schemeClr val="bg2"/>
              </a:buClr>
              <a:buSzPct val="80000"/>
              <a:buFont typeface="Tahoma" pitchFamily="34" charset="0"/>
              <a:buChar char="—"/>
              <a:defRPr sz="1800">
                <a:solidFill>
                  <a:schemeClr val="bg2"/>
                </a:solidFill>
                <a:latin typeface="Tahoma" pitchFamily="34" charset="0"/>
                <a:ea typeface="Tahoma" pitchFamily="34" charset="0"/>
                <a:cs typeface="Tahoma" pitchFamily="34" charset="0"/>
              </a:defRPr>
            </a:lvl3pPr>
            <a:lvl4pPr marL="1600200" indent="-228600" eaLnBrk="1" hangingPunct="1">
              <a:spcBef>
                <a:spcPts val="0"/>
              </a:spcBef>
              <a:buClr>
                <a:schemeClr val="bg2"/>
              </a:buClr>
              <a:buFont typeface="Tahoma" pitchFamily="-112" charset="0"/>
              <a:buChar char="–"/>
              <a:defRPr sz="1600">
                <a:solidFill>
                  <a:schemeClr val="bg2"/>
                </a:solidFill>
                <a:latin typeface="+mn-lt"/>
              </a:defRPr>
            </a:lvl4pPr>
            <a:lvl5pPr marL="2057400" indent="-228600" eaLnBrk="1" hangingPunct="1">
              <a:spcBef>
                <a:spcPct val="30000"/>
              </a:spcBef>
              <a:buClr>
                <a:schemeClr val="bg2"/>
              </a:buClr>
              <a:buFont typeface="Arial" pitchFamily="34" charset="0"/>
              <a:buChar char="•"/>
              <a:defRPr sz="1600">
                <a:solidFill>
                  <a:schemeClr val="bg2"/>
                </a:solidFill>
                <a:latin typeface="+mn-lt"/>
              </a:defRPr>
            </a:lvl5pPr>
            <a:lvl6pPr marL="2514600" indent="-228600" fontAlgn="base">
              <a:spcBef>
                <a:spcPct val="30000"/>
              </a:spcBef>
              <a:spcAft>
                <a:spcPct val="0"/>
              </a:spcAft>
              <a:buClr>
                <a:schemeClr val="bg2"/>
              </a:buClr>
              <a:buFont typeface="Tahoma" pitchFamily="-112" charset="0"/>
              <a:defRPr sz="1600">
                <a:solidFill>
                  <a:schemeClr val="bg2"/>
                </a:solidFill>
                <a:latin typeface="+mn-lt"/>
              </a:defRPr>
            </a:lvl6pPr>
            <a:lvl7pPr marL="2971800" indent="-228600" fontAlgn="base">
              <a:spcBef>
                <a:spcPct val="30000"/>
              </a:spcBef>
              <a:spcAft>
                <a:spcPct val="0"/>
              </a:spcAft>
              <a:buClr>
                <a:schemeClr val="bg2"/>
              </a:buClr>
              <a:buFont typeface="Tahoma" pitchFamily="-112" charset="0"/>
              <a:defRPr sz="1600">
                <a:solidFill>
                  <a:schemeClr val="bg2"/>
                </a:solidFill>
                <a:latin typeface="+mn-lt"/>
              </a:defRPr>
            </a:lvl7pPr>
            <a:lvl8pPr marL="3429000" indent="-228600" fontAlgn="base">
              <a:spcBef>
                <a:spcPct val="30000"/>
              </a:spcBef>
              <a:spcAft>
                <a:spcPct val="0"/>
              </a:spcAft>
              <a:buClr>
                <a:schemeClr val="bg2"/>
              </a:buClr>
              <a:buFont typeface="Tahoma" pitchFamily="-112" charset="0"/>
              <a:defRPr sz="1600">
                <a:solidFill>
                  <a:schemeClr val="bg2"/>
                </a:solidFill>
                <a:latin typeface="+mn-lt"/>
              </a:defRPr>
            </a:lvl8pPr>
            <a:lvl9pPr marL="3886200" indent="-228600" fontAlgn="base">
              <a:spcBef>
                <a:spcPct val="30000"/>
              </a:spcBef>
              <a:spcAft>
                <a:spcPct val="0"/>
              </a:spcAft>
              <a:buClr>
                <a:schemeClr val="bg2"/>
              </a:buClr>
              <a:buFont typeface="Tahoma" pitchFamily="-112" charset="0"/>
              <a:defRPr sz="1600">
                <a:solidFill>
                  <a:schemeClr val="bg2"/>
                </a:solidFill>
                <a:latin typeface="+mn-lt"/>
              </a:defRPr>
            </a:lvl9pPr>
          </a:lstStyle>
          <a:p>
            <a:pPr lvl="2"/>
            <a:r>
              <a:rPr lang="en-US" sz="2400" dirty="0" smtClean="0"/>
              <a:t>IP Blocks connectivity</a:t>
            </a:r>
          </a:p>
          <a:p>
            <a:pPr lvl="2"/>
            <a:r>
              <a:rPr lang="en-US" sz="2400" dirty="0"/>
              <a:t>A</a:t>
            </a:r>
            <a:r>
              <a:rPr lang="en-US" sz="2400" dirty="0" smtClean="0"/>
              <a:t>ccess </a:t>
            </a:r>
            <a:r>
              <a:rPr lang="en-US" sz="2400" dirty="0"/>
              <a:t>all memories</a:t>
            </a:r>
          </a:p>
          <a:p>
            <a:pPr lvl="2"/>
            <a:r>
              <a:rPr lang="en-US" sz="2400" dirty="0"/>
              <a:t>Access all registers, such as </a:t>
            </a:r>
            <a:r>
              <a:rPr lang="en-US" sz="2400" dirty="0" smtClean="0"/>
              <a:t>control</a:t>
            </a:r>
          </a:p>
          <a:p>
            <a:pPr lvl="2"/>
            <a:r>
              <a:rPr lang="en-US" sz="2400" dirty="0" smtClean="0"/>
              <a:t>Configurations work</a:t>
            </a:r>
            <a:endParaRPr lang="en-US" sz="2400" dirty="0"/>
          </a:p>
          <a:p>
            <a:pPr lvl="2"/>
            <a:r>
              <a:rPr lang="en-US" sz="2400" dirty="0"/>
              <a:t>Functional scenarios and use-cases</a:t>
            </a:r>
          </a:p>
          <a:p>
            <a:pPr lvl="2"/>
            <a:r>
              <a:rPr lang="en-US" sz="2400" dirty="0" smtClean="0"/>
              <a:t>Verify </a:t>
            </a:r>
            <a:r>
              <a:rPr lang="en-US" sz="2400" dirty="0"/>
              <a:t>multiple clock domain </a:t>
            </a:r>
            <a:r>
              <a:rPr lang="en-US" sz="2400" dirty="0" smtClean="0"/>
              <a:t>crossings</a:t>
            </a:r>
          </a:p>
          <a:p>
            <a:pPr lvl="2"/>
            <a:endParaRPr lang="en-US" sz="2400" dirty="0"/>
          </a:p>
        </p:txBody>
      </p:sp>
    </p:spTree>
    <p:extLst>
      <p:ext uri="{BB962C8B-B14F-4D97-AF65-F5344CB8AC3E}">
        <p14:creationId xmlns:p14="http://schemas.microsoft.com/office/powerpoint/2010/main" val="300887128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39400" cy="1066800"/>
          </a:xfrm>
        </p:spPr>
        <p:txBody>
          <a:bodyPr/>
          <a:lstStyle/>
          <a:p>
            <a:r>
              <a:rPr lang="en-US" dirty="0" smtClean="0"/>
              <a:t/>
            </a:r>
            <a:br>
              <a:rPr lang="en-US" dirty="0" smtClean="0"/>
            </a:br>
            <a:r>
              <a:rPr lang="en-US" dirty="0" smtClean="0"/>
              <a:t>Mean Number of Clock Domains by Design Size</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4261489991"/>
              </p:ext>
            </p:extLst>
          </p:nvPr>
        </p:nvGraphicFramePr>
        <p:xfrm>
          <a:off x="385855" y="1278320"/>
          <a:ext cx="8527619" cy="473392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rrowheads="1"/>
          </p:cNvSpPr>
          <p:nvPr/>
        </p:nvSpPr>
        <p:spPr bwMode="auto">
          <a:xfrm>
            <a:off x="94870" y="6257243"/>
            <a:ext cx="4925675" cy="230832"/>
          </a:xfrm>
          <a:prstGeom prst="rect">
            <a:avLst/>
          </a:prstGeom>
          <a:noFill/>
          <a:ln w="9525">
            <a:noFill/>
            <a:miter lim="800000"/>
            <a:headEnd/>
            <a:tailEnd/>
          </a:ln>
        </p:spPr>
        <p:txBody>
          <a:bodyPr wrap="square">
            <a:spAutoFit/>
          </a:bodyPr>
          <a:lstStyle/>
          <a:p>
            <a:pPr eaLnBrk="1" hangingPunct="1"/>
            <a:r>
              <a:rPr lang="en-US" sz="900" dirty="0" smtClean="0">
                <a:solidFill>
                  <a:srgbClr val="333333"/>
                </a:solidFill>
                <a:latin typeface="Tahoma" pitchFamily="34" charset="0"/>
              </a:rPr>
              <a:t>Source:  Wilson </a:t>
            </a:r>
            <a:r>
              <a:rPr lang="en-US" sz="900" dirty="0">
                <a:solidFill>
                  <a:srgbClr val="333333"/>
                </a:solidFill>
                <a:latin typeface="Tahoma" pitchFamily="34" charset="0"/>
              </a:rPr>
              <a:t>Research Group and Mentor </a:t>
            </a:r>
            <a:r>
              <a:rPr lang="en-US" sz="900" dirty="0" smtClean="0">
                <a:solidFill>
                  <a:srgbClr val="333333"/>
                </a:solidFill>
                <a:latin typeface="Tahoma" pitchFamily="34" charset="0"/>
              </a:rPr>
              <a:t>Graphics, 2012 </a:t>
            </a:r>
            <a:r>
              <a:rPr lang="en-US" sz="900" dirty="0">
                <a:solidFill>
                  <a:srgbClr val="333333"/>
                </a:solidFill>
                <a:latin typeface="Tahoma" pitchFamily="34" charset="0"/>
              </a:rPr>
              <a:t>Functional Verification </a:t>
            </a:r>
            <a:r>
              <a:rPr lang="en-US" sz="900" dirty="0" smtClean="0">
                <a:solidFill>
                  <a:srgbClr val="333333"/>
                </a:solidFill>
                <a:latin typeface="Tahoma" pitchFamily="34" charset="0"/>
              </a:rPr>
              <a:t>Study </a:t>
            </a:r>
            <a:endParaRPr lang="en-US" sz="900" dirty="0">
              <a:solidFill>
                <a:srgbClr val="333333"/>
              </a:solidFill>
              <a:latin typeface="Tahoma" pitchFamily="34" charset="0"/>
            </a:endParaRP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55</a:t>
            </a:fld>
            <a:endParaRPr lang="en-US"/>
          </a:p>
        </p:txBody>
      </p:sp>
    </p:spTree>
    <p:extLst>
      <p:ext uri="{BB962C8B-B14F-4D97-AF65-F5344CB8AC3E}">
        <p14:creationId xmlns:p14="http://schemas.microsoft.com/office/powerpoint/2010/main" val="162714054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2200" cy="1066800"/>
          </a:xfrm>
        </p:spPr>
        <p:txBody>
          <a:bodyPr/>
          <a:lstStyle/>
          <a:p>
            <a:r>
              <a:rPr lang="en-US" dirty="0" smtClean="0"/>
              <a:t>Standardization of the </a:t>
            </a:r>
            <a:r>
              <a:rPr lang="en-US" dirty="0" err="1" smtClean="0"/>
              <a:t>SoC</a:t>
            </a:r>
            <a:r>
              <a:rPr lang="en-US" dirty="0" smtClean="0"/>
              <a:t> Verification Process</a:t>
            </a:r>
            <a:endParaRPr lang="en-US" dirty="0"/>
          </a:p>
        </p:txBody>
      </p:sp>
      <p:sp>
        <p:nvSpPr>
          <p:cNvPr id="7" name="Footer Placeholder 6"/>
          <p:cNvSpPr>
            <a:spLocks noGrp="1"/>
          </p:cNvSpPr>
          <p:nvPr>
            <p:ph type="ftr" sz="quarter" idx="10"/>
          </p:nvPr>
        </p:nvSpPr>
        <p:spPr/>
        <p:txBody>
          <a:bodyPr/>
          <a:lstStyle/>
          <a:p>
            <a:pPr>
              <a:defRPr/>
            </a:pPr>
            <a:r>
              <a:rPr lang="en-US" smtClean="0"/>
              <a:t>HF, MemoCODE, 2013</a:t>
            </a:r>
            <a:endParaRPr lang="en-US" dirty="0"/>
          </a:p>
        </p:txBody>
      </p:sp>
      <p:sp>
        <p:nvSpPr>
          <p:cNvPr id="11" name="Slide Number Placeholder 10"/>
          <p:cNvSpPr>
            <a:spLocks noGrp="1"/>
          </p:cNvSpPr>
          <p:nvPr>
            <p:ph type="sldNum" sz="quarter" idx="11"/>
          </p:nvPr>
        </p:nvSpPr>
        <p:spPr/>
        <p:txBody>
          <a:bodyPr/>
          <a:lstStyle/>
          <a:p>
            <a:fld id="{B4689765-5485-4130-8525-AA8B12692EFF}" type="slidenum">
              <a:rPr lang="en-US" smtClean="0"/>
              <a:pPr/>
              <a:t>56</a:t>
            </a:fld>
            <a:endParaRPr lang="en-US"/>
          </a:p>
        </p:txBody>
      </p:sp>
      <p:grpSp>
        <p:nvGrpSpPr>
          <p:cNvPr id="3" name="Group 2"/>
          <p:cNvGrpSpPr/>
          <p:nvPr/>
        </p:nvGrpSpPr>
        <p:grpSpPr>
          <a:xfrm>
            <a:off x="158450" y="1617038"/>
            <a:ext cx="8833150" cy="1805035"/>
            <a:chOff x="155425" y="3038286"/>
            <a:chExt cx="8833150" cy="1805035"/>
          </a:xfrm>
          <a:solidFill>
            <a:schemeClr val="accent1">
              <a:lumMod val="75000"/>
            </a:schemeClr>
          </a:solidFill>
          <a:effectLst>
            <a:reflection blurRad="6350" stA="52000" endA="300" endPos="35000" dir="5400000" sy="-100000" algn="bl" rotWithShape="0"/>
          </a:effectLst>
        </p:grpSpPr>
        <p:sp>
          <p:nvSpPr>
            <p:cNvPr id="5" name="Chevron 4"/>
            <p:cNvSpPr/>
            <p:nvPr/>
          </p:nvSpPr>
          <p:spPr>
            <a:xfrm>
              <a:off x="155425" y="3038288"/>
              <a:ext cx="2265895"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lIns="137160"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Block</a:t>
              </a:r>
              <a:r>
                <a:rPr lang="en-US" sz="1800" b="1" kern="0" dirty="0" smtClean="0">
                  <a:solidFill>
                    <a:schemeClr val="bg1"/>
                  </a:solidFill>
                  <a:effectLst>
                    <a:outerShdw blurRad="38100" dist="38100" dir="2700000" algn="tl">
                      <a:srgbClr val="000000">
                        <a:alpha val="43137"/>
                      </a:srgbClr>
                    </a:outerShdw>
                  </a:effectLst>
                  <a:latin typeface="Tahoma"/>
                  <a:ea typeface="+mn-ea"/>
                </a:rPr>
                <a:t>-</a:t>
              </a: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Level</a:t>
              </a:r>
            </a:p>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8" name="Chevron 7"/>
            <p:cNvSpPr/>
            <p:nvPr/>
          </p:nvSpPr>
          <p:spPr>
            <a:xfrm>
              <a:off x="2190890" y="3038286"/>
              <a:ext cx="2496325"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lIns="118872" rIns="0" rtlCol="0" anchor="ctr"/>
            <a:lstStyle/>
            <a:p>
              <a:pPr marL="0" marR="0" indent="0" algn="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Interconnect</a:t>
              </a:r>
            </a:p>
            <a:p>
              <a:pPr marL="0" marR="0" indent="0" algn="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9" name="Chevron 8"/>
            <p:cNvSpPr/>
            <p:nvPr/>
          </p:nvSpPr>
          <p:spPr>
            <a:xfrm>
              <a:off x="4456785" y="3038286"/>
              <a:ext cx="2381110" cy="1805033"/>
            </a:xfrm>
            <a:prstGeom prst="chevron">
              <a:avLst>
                <a:gd name="adj" fmla="val 18914"/>
              </a:avLst>
            </a:prstGeom>
            <a:solidFill>
              <a:schemeClr val="accent1">
                <a:lumMod val="40000"/>
                <a:lumOff val="60000"/>
              </a:schemeClr>
            </a:solidFill>
            <a:ln w="9525" cap="flat" cmpd="sng" algn="ctr">
              <a:noFill/>
              <a:prstDash val="solid"/>
            </a:ln>
            <a:effectLst/>
            <a:scene3d>
              <a:camera prst="orthographicFront"/>
              <a:lightRig rig="threePt" dir="t"/>
            </a:scene3d>
            <a:sp3d>
              <a:bevelT/>
              <a:bevelB/>
            </a:sp3d>
          </p:spPr>
          <p:txBody>
            <a:bodyPr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Integration</a:t>
              </a:r>
            </a:p>
            <a:p>
              <a:pPr marL="0" marR="0" indent="0" algn="ct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10" name="Chevron 9"/>
            <p:cNvSpPr/>
            <p:nvPr/>
          </p:nvSpPr>
          <p:spPr>
            <a:xfrm>
              <a:off x="6607465" y="3038286"/>
              <a:ext cx="2381110" cy="1805033"/>
            </a:xfrm>
            <a:prstGeom prst="chevron">
              <a:avLst>
                <a:gd name="adj" fmla="val 18914"/>
              </a:avLst>
            </a:prstGeom>
            <a:solidFill>
              <a:schemeClr val="accent1">
                <a:lumMod val="75000"/>
              </a:schemeClr>
            </a:solidFill>
            <a:ln w="9525" cap="flat" cmpd="sng" algn="ctr">
              <a:noFill/>
              <a:prstDash val="solid"/>
            </a:ln>
            <a:effectLst/>
            <a:scene3d>
              <a:camera prst="orthographicFront"/>
              <a:lightRig rig="threePt" dir="t"/>
            </a:scene3d>
            <a:sp3d>
              <a:bevelT/>
              <a:bevelB/>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Application</a:t>
              </a:r>
              <a:r>
                <a:rPr kumimoji="0" lang="en-US" sz="20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  / SW</a:t>
              </a:r>
            </a:p>
            <a:p>
              <a:pPr marL="0" marR="0" indent="0" algn="ctr" defTabSz="914400" eaLnBrk="1" fontAlgn="auto" latinLnBrk="0" hangingPunct="1">
                <a:lnSpc>
                  <a:spcPct val="100000"/>
                </a:lnSpc>
                <a:spcBef>
                  <a:spcPts val="0"/>
                </a:spcBef>
                <a:spcAft>
                  <a:spcPts val="0"/>
                </a:spcAft>
                <a:buClrTx/>
                <a:buSzTx/>
                <a:buFontTx/>
                <a:buNone/>
                <a:tabLst/>
              </a:pPr>
              <a:r>
                <a:rPr lang="en-US" sz="2000" b="1" kern="0" baseline="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grpSp>
      <p:sp>
        <p:nvSpPr>
          <p:cNvPr id="12" name="Content Placeholder 7"/>
          <p:cNvSpPr txBox="1">
            <a:spLocks/>
          </p:cNvSpPr>
          <p:nvPr/>
        </p:nvSpPr>
        <p:spPr>
          <a:xfrm>
            <a:off x="1180840" y="3810000"/>
            <a:ext cx="7924800" cy="1303486"/>
          </a:xfrm>
          <a:prstGeom prst="rect">
            <a:avLst/>
          </a:prstGeom>
        </p:spPr>
        <p:txBody>
          <a:bodyPr/>
          <a:lstStyle>
            <a:defPPr>
              <a:defRPr lang="en-US"/>
            </a:defPPr>
            <a:lvl1pPr marL="342900" indent="-342900" eaLnBrk="1" hangingPunct="1">
              <a:spcBef>
                <a:spcPct val="30000"/>
              </a:spcBef>
              <a:buClr>
                <a:srgbClr val="428C8A"/>
              </a:buClr>
              <a:buSzPct val="80000"/>
              <a:buFont typeface="Wingdings" pitchFamily="-112" charset="2"/>
              <a:buChar char="n"/>
              <a:defRPr sz="2400">
                <a:solidFill>
                  <a:schemeClr val="tx2"/>
                </a:solidFill>
                <a:latin typeface="+mn-lt"/>
              </a:defRPr>
            </a:lvl1pPr>
            <a:lvl2pPr marL="803275" indent="-346075" eaLnBrk="1" hangingPunct="1">
              <a:spcBef>
                <a:spcPts val="0"/>
              </a:spcBef>
              <a:buClr>
                <a:schemeClr val="bg2"/>
              </a:buClr>
              <a:buFont typeface="Tahoma" pitchFamily="-112" charset="0"/>
              <a:buChar char="—"/>
              <a:defRPr sz="2000">
                <a:solidFill>
                  <a:schemeClr val="bg2"/>
                </a:solidFill>
                <a:latin typeface="+mn-lt"/>
              </a:defRPr>
            </a:lvl2pPr>
            <a:lvl3pPr marL="336550" lvl="2" indent="-336550" eaLnBrk="1" hangingPunct="1">
              <a:spcBef>
                <a:spcPts val="0"/>
              </a:spcBef>
              <a:buClr>
                <a:schemeClr val="bg2"/>
              </a:buClr>
              <a:buSzPct val="80000"/>
              <a:buFont typeface="Tahoma" pitchFamily="34" charset="0"/>
              <a:buChar char="—"/>
              <a:defRPr sz="1800">
                <a:solidFill>
                  <a:schemeClr val="bg2"/>
                </a:solidFill>
                <a:latin typeface="Tahoma" pitchFamily="34" charset="0"/>
                <a:ea typeface="Tahoma" pitchFamily="34" charset="0"/>
                <a:cs typeface="Tahoma" pitchFamily="34" charset="0"/>
              </a:defRPr>
            </a:lvl3pPr>
            <a:lvl4pPr marL="1600200" indent="-228600" eaLnBrk="1" hangingPunct="1">
              <a:spcBef>
                <a:spcPts val="0"/>
              </a:spcBef>
              <a:buClr>
                <a:schemeClr val="bg2"/>
              </a:buClr>
              <a:buFont typeface="Tahoma" pitchFamily="-112" charset="0"/>
              <a:buChar char="–"/>
              <a:defRPr sz="1600">
                <a:solidFill>
                  <a:schemeClr val="bg2"/>
                </a:solidFill>
                <a:latin typeface="+mn-lt"/>
              </a:defRPr>
            </a:lvl4pPr>
            <a:lvl5pPr marL="2057400" indent="-228600" eaLnBrk="1" hangingPunct="1">
              <a:spcBef>
                <a:spcPct val="30000"/>
              </a:spcBef>
              <a:buClr>
                <a:schemeClr val="bg2"/>
              </a:buClr>
              <a:buFont typeface="Arial" pitchFamily="34" charset="0"/>
              <a:buChar char="•"/>
              <a:defRPr sz="1600">
                <a:solidFill>
                  <a:schemeClr val="bg2"/>
                </a:solidFill>
                <a:latin typeface="+mn-lt"/>
              </a:defRPr>
            </a:lvl5pPr>
            <a:lvl6pPr marL="2514600" indent="-228600" fontAlgn="base">
              <a:spcBef>
                <a:spcPct val="30000"/>
              </a:spcBef>
              <a:spcAft>
                <a:spcPct val="0"/>
              </a:spcAft>
              <a:buClr>
                <a:schemeClr val="bg2"/>
              </a:buClr>
              <a:buFont typeface="Tahoma" pitchFamily="-112" charset="0"/>
              <a:defRPr sz="1600">
                <a:solidFill>
                  <a:schemeClr val="bg2"/>
                </a:solidFill>
                <a:latin typeface="+mn-lt"/>
              </a:defRPr>
            </a:lvl6pPr>
            <a:lvl7pPr marL="2971800" indent="-228600" fontAlgn="base">
              <a:spcBef>
                <a:spcPct val="30000"/>
              </a:spcBef>
              <a:spcAft>
                <a:spcPct val="0"/>
              </a:spcAft>
              <a:buClr>
                <a:schemeClr val="bg2"/>
              </a:buClr>
              <a:buFont typeface="Tahoma" pitchFamily="-112" charset="0"/>
              <a:defRPr sz="1600">
                <a:solidFill>
                  <a:schemeClr val="bg2"/>
                </a:solidFill>
                <a:latin typeface="+mn-lt"/>
              </a:defRPr>
            </a:lvl7pPr>
            <a:lvl8pPr marL="3429000" indent="-228600" fontAlgn="base">
              <a:spcBef>
                <a:spcPct val="30000"/>
              </a:spcBef>
              <a:spcAft>
                <a:spcPct val="0"/>
              </a:spcAft>
              <a:buClr>
                <a:schemeClr val="bg2"/>
              </a:buClr>
              <a:buFont typeface="Tahoma" pitchFamily="-112" charset="0"/>
              <a:defRPr sz="1600">
                <a:solidFill>
                  <a:schemeClr val="bg2"/>
                </a:solidFill>
                <a:latin typeface="+mn-lt"/>
              </a:defRPr>
            </a:lvl8pPr>
            <a:lvl9pPr marL="3886200" indent="-228600" fontAlgn="base">
              <a:spcBef>
                <a:spcPct val="30000"/>
              </a:spcBef>
              <a:spcAft>
                <a:spcPct val="0"/>
              </a:spcAft>
              <a:buClr>
                <a:schemeClr val="bg2"/>
              </a:buClr>
              <a:buFont typeface="Tahoma" pitchFamily="-112" charset="0"/>
              <a:defRPr sz="1600">
                <a:solidFill>
                  <a:schemeClr val="bg2"/>
                </a:solidFill>
                <a:latin typeface="+mn-lt"/>
              </a:defRPr>
            </a:lvl9pPr>
          </a:lstStyle>
          <a:p>
            <a:pPr lvl="2"/>
            <a:r>
              <a:rPr lang="en-US" sz="2400" dirty="0" smtClean="0"/>
              <a:t>Boot OS</a:t>
            </a:r>
          </a:p>
          <a:p>
            <a:pPr lvl="2"/>
            <a:r>
              <a:rPr lang="en-US" sz="2400" dirty="0" smtClean="0"/>
              <a:t>Load System Drivers</a:t>
            </a:r>
          </a:p>
          <a:p>
            <a:pPr lvl="2"/>
            <a:r>
              <a:rPr lang="en-US" sz="2400" dirty="0" smtClean="0"/>
              <a:t>Run Application SW</a:t>
            </a:r>
            <a:endParaRPr lang="en-US" sz="2400" dirty="0"/>
          </a:p>
          <a:p>
            <a:pPr lvl="2"/>
            <a:endParaRPr lang="en-US" dirty="0"/>
          </a:p>
        </p:txBody>
      </p:sp>
    </p:spTree>
    <p:extLst>
      <p:ext uri="{BB962C8B-B14F-4D97-AF65-F5344CB8AC3E}">
        <p14:creationId xmlns:p14="http://schemas.microsoft.com/office/powerpoint/2010/main" val="157767178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a:t>
            </a:r>
            <a:r>
              <a:rPr lang="en-US" dirty="0" smtClean="0"/>
              <a:t> Design &amp; Verification Involves Lots of SW</a:t>
            </a:r>
            <a:endParaRPr lang="en-US" sz="2400" b="0" i="1"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pPr>
              <a:defRPr/>
            </a:pPr>
            <a:fld id="{7E7D1BB3-5821-40A5-8938-28350AA09618}" type="slidenum">
              <a:rPr lang="en-US" smtClean="0"/>
              <a:pPr>
                <a:defRPr/>
              </a:pPr>
              <a:t>57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208543023"/>
              </p:ext>
            </p:extLst>
          </p:nvPr>
        </p:nvGraphicFramePr>
        <p:xfrm>
          <a:off x="433274" y="1210438"/>
          <a:ext cx="8564315" cy="5020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a:spLocks noChangeArrowheads="1"/>
          </p:cNvSpPr>
          <p:nvPr/>
        </p:nvSpPr>
        <p:spPr bwMode="auto">
          <a:xfrm>
            <a:off x="374046" y="6230513"/>
            <a:ext cx="6924709" cy="246221"/>
          </a:xfrm>
          <a:prstGeom prst="rect">
            <a:avLst/>
          </a:prstGeom>
          <a:noFill/>
          <a:ln w="9525">
            <a:noFill/>
            <a:miter lim="800000"/>
            <a:headEnd/>
            <a:tailEnd/>
          </a:ln>
        </p:spPr>
        <p:txBody>
          <a:bodyPr wrap="square">
            <a:spAutoFit/>
          </a:bodyPr>
          <a:lstStyle/>
          <a:p>
            <a:r>
              <a:rPr lang="en-US" sz="1000" b="1" i="1" dirty="0" smtClean="0"/>
              <a:t>Source: ITRS 2010</a:t>
            </a:r>
            <a:r>
              <a:rPr lang="en-US" sz="1000" b="1" i="1" dirty="0"/>
              <a:t>, Impact of Design Technology on </a:t>
            </a:r>
            <a:r>
              <a:rPr lang="en-US" sz="1000" b="1" i="1" dirty="0" err="1"/>
              <a:t>SoC</a:t>
            </a:r>
            <a:r>
              <a:rPr lang="en-US" sz="1000" b="1" i="1" dirty="0"/>
              <a:t> </a:t>
            </a:r>
            <a:r>
              <a:rPr lang="en-US" sz="1000" b="1" i="1" dirty="0" smtClean="0"/>
              <a:t>Consumer Portable Implementation Cost</a:t>
            </a:r>
            <a:endParaRPr lang="en-US" sz="1000" b="1" i="1" dirty="0"/>
          </a:p>
        </p:txBody>
      </p:sp>
      <p:sp>
        <p:nvSpPr>
          <p:cNvPr id="7" name="TextBox 6"/>
          <p:cNvSpPr txBox="1"/>
          <p:nvPr/>
        </p:nvSpPr>
        <p:spPr>
          <a:xfrm rot="16200000">
            <a:off x="-65162" y="2945568"/>
            <a:ext cx="797013" cy="400110"/>
          </a:xfrm>
          <a:prstGeom prst="rect">
            <a:avLst/>
          </a:prstGeom>
          <a:noFill/>
        </p:spPr>
        <p:txBody>
          <a:bodyPr wrap="none" rtlCol="0">
            <a:spAutoFit/>
          </a:bodyPr>
          <a:lstStyle/>
          <a:p>
            <a:r>
              <a:rPr lang="en-US" sz="2000" dirty="0" smtClean="0"/>
              <a:t>($ M)</a:t>
            </a:r>
            <a:endParaRPr lang="en-US" sz="2000" dirty="0"/>
          </a:p>
        </p:txBody>
      </p:sp>
      <p:sp>
        <p:nvSpPr>
          <p:cNvPr id="8" name="Rectangle 7"/>
          <p:cNvSpPr/>
          <p:nvPr/>
        </p:nvSpPr>
        <p:spPr>
          <a:xfrm>
            <a:off x="1371600" y="1384029"/>
            <a:ext cx="6400800" cy="523220"/>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800" i="1" dirty="0">
                <a:solidFill>
                  <a:schemeClr val="bg1"/>
                </a:solidFill>
              </a:rPr>
              <a:t>It’s the software, stupid!  -Gary Smith</a:t>
            </a:r>
            <a:endParaRPr lang="en-US" sz="2800" dirty="0">
              <a:solidFill>
                <a:schemeClr val="bg1"/>
              </a:solidFill>
            </a:endParaRPr>
          </a:p>
        </p:txBody>
      </p:sp>
    </p:spTree>
    <p:extLst>
      <p:ext uri="{BB962C8B-B14F-4D97-AF65-F5344CB8AC3E}">
        <p14:creationId xmlns:p14="http://schemas.microsoft.com/office/powerpoint/2010/main" val="1540736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As Design Sizes Increase…Emulation Up, FPGA Prototyping Down in 2012</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786959668"/>
              </p:ext>
            </p:extLst>
          </p:nvPr>
        </p:nvGraphicFramePr>
        <p:xfrm>
          <a:off x="155425" y="1334334"/>
          <a:ext cx="8833149" cy="4772024"/>
        </p:xfrm>
        <a:graphic>
          <a:graphicData uri="http://schemas.openxmlformats.org/drawingml/2006/chart">
            <c:chart xmlns:c="http://schemas.openxmlformats.org/drawingml/2006/chart" xmlns:r="http://schemas.openxmlformats.org/officeDocument/2006/relationships" r:id="rId3"/>
          </a:graphicData>
        </a:graphic>
      </p:graphicFrame>
      <p:sp>
        <p:nvSpPr>
          <p:cNvPr id="9" name="Up Arrow 8"/>
          <p:cNvSpPr/>
          <p:nvPr/>
        </p:nvSpPr>
        <p:spPr>
          <a:xfrm rot="8235319">
            <a:off x="7104673" y="2338631"/>
            <a:ext cx="385410" cy="1313325"/>
          </a:xfrm>
          <a:prstGeom prst="upArrow">
            <a:avLst/>
          </a:prstGeom>
          <a:solidFill>
            <a:srgbClr val="FFFF00"/>
          </a:solidFill>
          <a:ln w="9525" cap="flat" cmpd="sng" algn="ctr">
            <a:solidFill>
              <a:schemeClr val="bg1">
                <a:lumMod val="75000"/>
              </a:schemeClr>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dirty="0">
              <a:solidFill>
                <a:srgbClr val="FFFF00"/>
              </a:solidFill>
              <a:latin typeface="Tahoma"/>
            </a:endParaRPr>
          </a:p>
        </p:txBody>
      </p:sp>
      <p:sp>
        <p:nvSpPr>
          <p:cNvPr id="11" name="Rectangle 10"/>
          <p:cNvSpPr>
            <a:spLocks noChangeArrowheads="1"/>
          </p:cNvSpPr>
          <p:nvPr/>
        </p:nvSpPr>
        <p:spPr bwMode="auto">
          <a:xfrm>
            <a:off x="94870" y="6257243"/>
            <a:ext cx="4925675" cy="230832"/>
          </a:xfrm>
          <a:prstGeom prst="rect">
            <a:avLst/>
          </a:prstGeom>
          <a:noFill/>
          <a:ln w="9525">
            <a:noFill/>
            <a:miter lim="800000"/>
            <a:headEnd/>
            <a:tailEnd/>
          </a:ln>
        </p:spPr>
        <p:txBody>
          <a:bodyPr wrap="square">
            <a:spAutoFit/>
          </a:bodyPr>
          <a:lstStyle/>
          <a:p>
            <a:pPr eaLnBrk="1" hangingPunct="1"/>
            <a:r>
              <a:rPr lang="en-US" sz="900" dirty="0" smtClean="0">
                <a:solidFill>
                  <a:srgbClr val="333333"/>
                </a:solidFill>
                <a:latin typeface="Tahoma" pitchFamily="34" charset="0"/>
              </a:rPr>
              <a:t>Source:  Wilson </a:t>
            </a:r>
            <a:r>
              <a:rPr lang="en-US" sz="900" dirty="0">
                <a:solidFill>
                  <a:srgbClr val="333333"/>
                </a:solidFill>
                <a:latin typeface="Tahoma" pitchFamily="34" charset="0"/>
              </a:rPr>
              <a:t>Research Group and Mentor </a:t>
            </a:r>
            <a:r>
              <a:rPr lang="en-US" sz="900" dirty="0" smtClean="0">
                <a:solidFill>
                  <a:srgbClr val="333333"/>
                </a:solidFill>
                <a:latin typeface="Tahoma" pitchFamily="34" charset="0"/>
              </a:rPr>
              <a:t>Graphics, 2012 </a:t>
            </a:r>
            <a:r>
              <a:rPr lang="en-US" sz="900" dirty="0">
                <a:solidFill>
                  <a:srgbClr val="333333"/>
                </a:solidFill>
                <a:latin typeface="Tahoma" pitchFamily="34" charset="0"/>
              </a:rPr>
              <a:t>Functional Verification </a:t>
            </a:r>
            <a:r>
              <a:rPr lang="en-US" sz="900" dirty="0" smtClean="0">
                <a:solidFill>
                  <a:srgbClr val="333333"/>
                </a:solidFill>
                <a:latin typeface="Tahoma" pitchFamily="34" charset="0"/>
              </a:rPr>
              <a:t>Study </a:t>
            </a:r>
            <a:endParaRPr lang="en-US" sz="900" dirty="0">
              <a:solidFill>
                <a:srgbClr val="333333"/>
              </a:solidFill>
              <a:latin typeface="Tahoma" pitchFamily="34" charset="0"/>
            </a:endParaRPr>
          </a:p>
        </p:txBody>
      </p:sp>
      <p:sp>
        <p:nvSpPr>
          <p:cNvPr id="12" name="Up Arrow 11"/>
          <p:cNvSpPr/>
          <p:nvPr/>
        </p:nvSpPr>
        <p:spPr>
          <a:xfrm rot="2067174">
            <a:off x="3017369" y="1450698"/>
            <a:ext cx="385410" cy="2955044"/>
          </a:xfrm>
          <a:prstGeom prst="upArrow">
            <a:avLst/>
          </a:prstGeom>
          <a:solidFill>
            <a:srgbClr val="FFFF00"/>
          </a:solidFill>
          <a:ln w="9525" cap="flat" cmpd="sng" algn="ctr">
            <a:solidFill>
              <a:schemeClr val="bg1">
                <a:lumMod val="75000"/>
              </a:schemeClr>
            </a:solid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dirty="0">
              <a:solidFill>
                <a:srgbClr val="FFFF00"/>
              </a:solidFill>
              <a:latin typeface="Tahoma"/>
            </a:endParaRP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58</a:t>
            </a:fld>
            <a:endParaRPr lang="en-US"/>
          </a:p>
        </p:txBody>
      </p:sp>
    </p:spTree>
    <p:extLst>
      <p:ext uri="{BB962C8B-B14F-4D97-AF65-F5344CB8AC3E}">
        <p14:creationId xmlns:p14="http://schemas.microsoft.com/office/powerpoint/2010/main" val="1426616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idx="4294967295"/>
          </p:nvPr>
        </p:nvSpPr>
        <p:spPr/>
        <p:txBody>
          <a:bodyPr>
            <a:normAutofit fontScale="90000"/>
          </a:bodyPr>
          <a:lstStyle/>
          <a:p>
            <a:pPr eaLnBrk="1" hangingPunct="1"/>
            <a:r>
              <a:rPr lang="en-US" sz="3100"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
            </a:r>
            <a:br>
              <a:rPr lang="en-US" dirty="0" smtClean="0">
                <a:latin typeface="Tahoma" pitchFamily="34" charset="0"/>
                <a:ea typeface="Tahoma" pitchFamily="34" charset="0"/>
                <a:cs typeface="Tahoma" pitchFamily="34" charset="0"/>
              </a:rPr>
            </a:br>
            <a:r>
              <a:rPr lang="en-US" sz="3100" dirty="0" smtClean="0">
                <a:latin typeface="Tahoma" pitchFamily="34" charset="0"/>
                <a:ea typeface="Tahoma" pitchFamily="34" charset="0"/>
                <a:cs typeface="Tahoma" pitchFamily="34" charset="0"/>
              </a:rPr>
              <a:t>Integrated Simulation/Emulation/Software Verification Environments Emerge</a:t>
            </a:r>
            <a:endParaRPr lang="en-US" sz="2000" b="0" i="1" dirty="0" smtClean="0">
              <a:latin typeface="Tahoma" pitchFamily="34" charset="0"/>
              <a:ea typeface="Tahoma" pitchFamily="34" charset="0"/>
              <a:cs typeface="Tahoma" pitchFamily="34" charset="0"/>
            </a:endParaRPr>
          </a:p>
        </p:txBody>
      </p:sp>
      <p:sp>
        <p:nvSpPr>
          <p:cNvPr id="10" name="Footer Placeholder 9"/>
          <p:cNvSpPr>
            <a:spLocks noGrp="1"/>
          </p:cNvSpPr>
          <p:nvPr>
            <p:ph type="ftr" sz="quarter" idx="10"/>
          </p:nvPr>
        </p:nvSpPr>
        <p:spPr/>
        <p:txBody>
          <a:bodyPr/>
          <a:lstStyle/>
          <a:p>
            <a:pPr>
              <a:defRPr/>
            </a:pPr>
            <a:r>
              <a:rPr lang="en-US" smtClean="0">
                <a:solidFill>
                  <a:srgbClr val="333333"/>
                </a:solidFill>
              </a:rPr>
              <a:t>HF, MemoCODE, 2013</a:t>
            </a:r>
            <a:endParaRPr lang="en-US">
              <a:solidFill>
                <a:srgbClr val="333333"/>
              </a:solidFill>
            </a:endParaRPr>
          </a:p>
        </p:txBody>
      </p:sp>
      <p:pic>
        <p:nvPicPr>
          <p:cNvPr id="41" name="Picture 7" descr="quattro"/>
          <p:cNvPicPr>
            <a:picLocks noChangeAspect="1" noChangeArrowheads="1"/>
          </p:cNvPicPr>
          <p:nvPr/>
        </p:nvPicPr>
        <p:blipFill>
          <a:blip r:embed="rId3" cstate="print"/>
          <a:stretch>
            <a:fillRect/>
          </a:stretch>
        </p:blipFill>
        <p:spPr bwMode="auto">
          <a:xfrm>
            <a:off x="2849161" y="1736620"/>
            <a:ext cx="3244797" cy="4113002"/>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2" name="Rectangle 41"/>
          <p:cNvSpPr/>
          <p:nvPr/>
        </p:nvSpPr>
        <p:spPr bwMode="auto">
          <a:xfrm>
            <a:off x="6367003" y="2186153"/>
            <a:ext cx="2667817" cy="1044713"/>
          </a:xfrm>
          <a:prstGeom prst="rect">
            <a:avLst/>
          </a:prstGeom>
          <a:gradFill>
            <a:gsLst>
              <a:gs pos="0">
                <a:srgbClr val="03D4A8"/>
              </a:gs>
              <a:gs pos="25000">
                <a:srgbClr val="21D6E0"/>
              </a:gs>
              <a:gs pos="75000">
                <a:srgbClr val="0087E6"/>
              </a:gs>
              <a:gs pos="100000">
                <a:srgbClr val="005CBF"/>
              </a:gs>
            </a:gsLst>
            <a:path path="shap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anchor="ctr"/>
          <a:lstStyle/>
          <a:p>
            <a:pPr algn="ctr"/>
            <a:endParaRPr lang="en-US" sz="2000" dirty="0">
              <a:solidFill>
                <a:schemeClr val="bg1"/>
              </a:solidFill>
            </a:endParaRPr>
          </a:p>
        </p:txBody>
      </p:sp>
      <p:sp>
        <p:nvSpPr>
          <p:cNvPr id="44" name="Rounded Rectangle 43"/>
          <p:cNvSpPr/>
          <p:nvPr/>
        </p:nvSpPr>
        <p:spPr>
          <a:xfrm>
            <a:off x="6716204" y="2600514"/>
            <a:ext cx="1998636" cy="449859"/>
          </a:xfrm>
          <a:prstGeom prst="roundRect">
            <a:avLst/>
          </a:prstGeom>
          <a:solidFill>
            <a:schemeClr val="accent1">
              <a:lumMod val="20000"/>
              <a:lumOff val="80000"/>
            </a:schemeClr>
          </a:solidFill>
          <a:ln>
            <a:solidFill>
              <a:schemeClr val="accent3">
                <a:lumMod val="60000"/>
                <a:lumOff val="40000"/>
              </a:schemeClr>
            </a:solidFill>
          </a:ln>
          <a:effectLst>
            <a:innerShdw blurRad="63500" dist="50800" dir="135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algn="ctr"/>
            <a:r>
              <a:rPr lang="en-US" sz="1600" dirty="0" smtClean="0">
                <a:solidFill>
                  <a:schemeClr val="tx1"/>
                </a:solidFill>
              </a:rPr>
              <a:t>Virtual </a:t>
            </a:r>
            <a:r>
              <a:rPr lang="en-US" sz="1600" dirty="0">
                <a:solidFill>
                  <a:schemeClr val="tx1"/>
                </a:solidFill>
              </a:rPr>
              <a:t>Prototype</a:t>
            </a:r>
          </a:p>
        </p:txBody>
      </p:sp>
      <p:sp>
        <p:nvSpPr>
          <p:cNvPr id="49" name="Rectangle 48"/>
          <p:cNvSpPr/>
          <p:nvPr/>
        </p:nvSpPr>
        <p:spPr bwMode="auto">
          <a:xfrm>
            <a:off x="6353187" y="3464480"/>
            <a:ext cx="2616789" cy="1416701"/>
          </a:xfrm>
          <a:prstGeom prst="rect">
            <a:avLst/>
          </a:prstGeom>
          <a:gradFill>
            <a:gsLst>
              <a:gs pos="0">
                <a:srgbClr val="03D4A8"/>
              </a:gs>
              <a:gs pos="25000">
                <a:srgbClr val="21D6E0"/>
              </a:gs>
              <a:gs pos="75000">
                <a:srgbClr val="0087E6"/>
              </a:gs>
              <a:gs pos="100000">
                <a:srgbClr val="005CBF"/>
              </a:gs>
            </a:gsLst>
            <a:path path="shap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anchor="ctr"/>
          <a:lstStyle/>
          <a:p>
            <a:pPr algn="ctr"/>
            <a:endParaRPr lang="en-US" sz="2000">
              <a:solidFill>
                <a:schemeClr val="bg1"/>
              </a:solidFill>
            </a:endParaRPr>
          </a:p>
        </p:txBody>
      </p:sp>
      <p:sp>
        <p:nvSpPr>
          <p:cNvPr id="50" name="Rounded Rectangle 49"/>
          <p:cNvSpPr/>
          <p:nvPr/>
        </p:nvSpPr>
        <p:spPr bwMode="auto">
          <a:xfrm>
            <a:off x="6702814" y="3920265"/>
            <a:ext cx="1917536" cy="312759"/>
          </a:xfrm>
          <a:prstGeom prst="roundRect">
            <a:avLst/>
          </a:prstGeom>
          <a:solidFill>
            <a:schemeClr val="accent1">
              <a:lumMod val="20000"/>
              <a:lumOff val="80000"/>
            </a:schemeClr>
          </a:solidFill>
          <a:ln>
            <a:solidFill>
              <a:schemeClr val="accent3">
                <a:lumMod val="60000"/>
                <a:lumOff val="40000"/>
              </a:schemeClr>
            </a:solidFill>
          </a:ln>
          <a:effectLst>
            <a:innerShdw blurRad="63500" dist="50800" dir="135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algn="ctr"/>
            <a:r>
              <a:rPr lang="en-US" sz="1600" dirty="0" smtClean="0">
                <a:solidFill>
                  <a:schemeClr val="tx1"/>
                </a:solidFill>
              </a:rPr>
              <a:t>Processor Debug</a:t>
            </a:r>
            <a:endParaRPr lang="en-US" sz="1600" dirty="0">
              <a:solidFill>
                <a:schemeClr val="tx1"/>
              </a:solidFill>
            </a:endParaRPr>
          </a:p>
        </p:txBody>
      </p:sp>
      <p:sp>
        <p:nvSpPr>
          <p:cNvPr id="51" name="Rounded Rectangle 50"/>
          <p:cNvSpPr/>
          <p:nvPr/>
        </p:nvSpPr>
        <p:spPr bwMode="auto">
          <a:xfrm>
            <a:off x="6702814" y="4404399"/>
            <a:ext cx="1917536" cy="312760"/>
          </a:xfrm>
          <a:prstGeom prst="roundRect">
            <a:avLst/>
          </a:prstGeom>
          <a:solidFill>
            <a:schemeClr val="accent1">
              <a:lumMod val="20000"/>
              <a:lumOff val="80000"/>
            </a:schemeClr>
          </a:solidFill>
          <a:ln>
            <a:solidFill>
              <a:schemeClr val="accent3">
                <a:lumMod val="60000"/>
                <a:lumOff val="40000"/>
              </a:schemeClr>
            </a:solidFill>
          </a:ln>
          <a:effectLst>
            <a:innerShdw blurRad="63500" dist="50800" dir="135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algn="ctr"/>
            <a:r>
              <a:rPr lang="en-US" sz="1600" dirty="0">
                <a:solidFill>
                  <a:schemeClr val="tx1"/>
                </a:solidFill>
              </a:rPr>
              <a:t>JTAG</a:t>
            </a:r>
          </a:p>
        </p:txBody>
      </p:sp>
      <p:sp>
        <p:nvSpPr>
          <p:cNvPr id="52" name="TextBox 16"/>
          <p:cNvSpPr txBox="1">
            <a:spLocks noChangeArrowheads="1"/>
          </p:cNvSpPr>
          <p:nvPr/>
        </p:nvSpPr>
        <p:spPr bwMode="auto">
          <a:xfrm>
            <a:off x="6854739" y="3541811"/>
            <a:ext cx="1613686" cy="332254"/>
          </a:xfrm>
          <a:prstGeom prst="rect">
            <a:avLst/>
          </a:prstGeom>
          <a:noFill/>
          <a:ln w="9525">
            <a:noFill/>
            <a:miter lim="800000"/>
            <a:headEnd/>
            <a:tailEnd/>
          </a:ln>
        </p:spPr>
        <p:txBody>
          <a:bodyPr>
            <a:spAutoFit/>
          </a:bodyPr>
          <a:lstStyle/>
          <a:p>
            <a:pPr algn="ctr"/>
            <a:r>
              <a:rPr lang="en-US" sz="1800" b="1" dirty="0">
                <a:solidFill>
                  <a:schemeClr val="bg1"/>
                </a:solidFill>
              </a:rPr>
              <a:t>SW Debug</a:t>
            </a:r>
          </a:p>
        </p:txBody>
      </p:sp>
      <p:sp>
        <p:nvSpPr>
          <p:cNvPr id="53" name="Rectangle 52"/>
          <p:cNvSpPr/>
          <p:nvPr/>
        </p:nvSpPr>
        <p:spPr bwMode="auto">
          <a:xfrm>
            <a:off x="76200" y="1652711"/>
            <a:ext cx="2616789" cy="3136853"/>
          </a:xfrm>
          <a:prstGeom prst="rect">
            <a:avLst/>
          </a:prstGeom>
          <a:gradFill>
            <a:gsLst>
              <a:gs pos="0">
                <a:srgbClr val="03D4A8"/>
              </a:gs>
              <a:gs pos="25000">
                <a:srgbClr val="21D6E0"/>
              </a:gs>
              <a:gs pos="75000">
                <a:srgbClr val="0087E6"/>
              </a:gs>
              <a:gs pos="100000">
                <a:srgbClr val="005CBF"/>
              </a:gs>
            </a:gsLst>
            <a:path path="shap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anchor="ctr"/>
          <a:lstStyle/>
          <a:p>
            <a:pPr algn="ctr"/>
            <a:endParaRPr lang="en-US" sz="2000">
              <a:solidFill>
                <a:schemeClr val="bg1"/>
              </a:solidFill>
            </a:endParaRPr>
          </a:p>
        </p:txBody>
      </p:sp>
      <p:sp>
        <p:nvSpPr>
          <p:cNvPr id="54" name="Rounded Rectangle 53"/>
          <p:cNvSpPr/>
          <p:nvPr/>
        </p:nvSpPr>
        <p:spPr bwMode="auto">
          <a:xfrm>
            <a:off x="424925" y="2598777"/>
            <a:ext cx="1919338" cy="566966"/>
          </a:xfrm>
          <a:prstGeom prst="roundRect">
            <a:avLst/>
          </a:prstGeom>
          <a:solidFill>
            <a:schemeClr val="accent1">
              <a:lumMod val="20000"/>
              <a:lumOff val="80000"/>
            </a:schemeClr>
          </a:solidFill>
          <a:ln>
            <a:solidFill>
              <a:schemeClr val="accent3">
                <a:lumMod val="60000"/>
                <a:lumOff val="40000"/>
              </a:schemeClr>
            </a:solidFill>
          </a:ln>
          <a:effectLst>
            <a:innerShdw blurRad="63500" dist="50800" dir="135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600" dirty="0" smtClean="0">
                <a:solidFill>
                  <a:schemeClr val="tx1"/>
                </a:solidFill>
              </a:rPr>
              <a:t>OVM/UVM</a:t>
            </a:r>
            <a:br>
              <a:rPr lang="en-US" sz="1600" dirty="0" smtClean="0">
                <a:solidFill>
                  <a:schemeClr val="tx1"/>
                </a:solidFill>
              </a:rPr>
            </a:br>
            <a:r>
              <a:rPr lang="en-US" sz="1600" dirty="0" err="1" smtClean="0">
                <a:solidFill>
                  <a:schemeClr val="tx1"/>
                </a:solidFill>
              </a:rPr>
              <a:t>SystemC</a:t>
            </a:r>
            <a:r>
              <a:rPr lang="en-US" sz="1600" dirty="0" smtClean="0">
                <a:solidFill>
                  <a:schemeClr val="tx1"/>
                </a:solidFill>
              </a:rPr>
              <a:t>/C++</a:t>
            </a:r>
            <a:endParaRPr lang="en-US" sz="1600" dirty="0">
              <a:solidFill>
                <a:schemeClr val="tx1"/>
              </a:solidFill>
            </a:endParaRPr>
          </a:p>
        </p:txBody>
      </p:sp>
      <p:sp>
        <p:nvSpPr>
          <p:cNvPr id="55" name="Rounded Rectangle 54"/>
          <p:cNvSpPr/>
          <p:nvPr/>
        </p:nvSpPr>
        <p:spPr bwMode="auto">
          <a:xfrm>
            <a:off x="424925" y="3335163"/>
            <a:ext cx="1919338" cy="565538"/>
          </a:xfrm>
          <a:prstGeom prst="roundRect">
            <a:avLst/>
          </a:prstGeom>
          <a:solidFill>
            <a:schemeClr val="accent1">
              <a:lumMod val="20000"/>
              <a:lumOff val="80000"/>
            </a:schemeClr>
          </a:solidFill>
          <a:ln>
            <a:solidFill>
              <a:schemeClr val="accent3">
                <a:lumMod val="60000"/>
                <a:lumOff val="40000"/>
              </a:schemeClr>
            </a:solidFill>
          </a:ln>
          <a:effectLst>
            <a:innerShdw blurRad="63500" dist="50800" dir="135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algn="ctr"/>
            <a:r>
              <a:rPr lang="en-US" sz="1600" dirty="0">
                <a:solidFill>
                  <a:schemeClr val="tx1"/>
                </a:solidFill>
              </a:rPr>
              <a:t>Monitors</a:t>
            </a:r>
          </a:p>
        </p:txBody>
      </p:sp>
      <p:sp>
        <p:nvSpPr>
          <p:cNvPr id="56" name="TextBox 14"/>
          <p:cNvSpPr txBox="1">
            <a:spLocks noChangeArrowheads="1"/>
          </p:cNvSpPr>
          <p:nvPr/>
        </p:nvSpPr>
        <p:spPr bwMode="auto">
          <a:xfrm>
            <a:off x="222611" y="1928373"/>
            <a:ext cx="2323967" cy="646331"/>
          </a:xfrm>
          <a:prstGeom prst="rect">
            <a:avLst/>
          </a:prstGeom>
          <a:noFill/>
          <a:ln w="9525">
            <a:noFill/>
            <a:miter lim="800000"/>
            <a:headEnd/>
            <a:tailEnd/>
          </a:ln>
        </p:spPr>
        <p:txBody>
          <a:bodyPr>
            <a:spAutoFit/>
          </a:bodyPr>
          <a:lstStyle/>
          <a:p>
            <a:pPr algn="ctr"/>
            <a:r>
              <a:rPr lang="en-US" sz="1800" b="1" dirty="0" err="1" smtClean="0">
                <a:solidFill>
                  <a:schemeClr val="bg1"/>
                </a:solidFill>
              </a:rPr>
              <a:t>Testbench</a:t>
            </a:r>
            <a:endParaRPr lang="en-US" sz="1800" b="1" dirty="0">
              <a:solidFill>
                <a:schemeClr val="bg1"/>
              </a:solidFill>
            </a:endParaRPr>
          </a:p>
          <a:p>
            <a:pPr algn="ctr"/>
            <a:r>
              <a:rPr lang="en-US" sz="1800" b="1" dirty="0" smtClean="0">
                <a:solidFill>
                  <a:schemeClr val="bg1"/>
                </a:solidFill>
              </a:rPr>
              <a:t>Acceleration</a:t>
            </a:r>
            <a:endParaRPr lang="en-US" sz="1800" b="1" dirty="0">
              <a:solidFill>
                <a:schemeClr val="bg1"/>
              </a:solidFill>
            </a:endParaRPr>
          </a:p>
        </p:txBody>
      </p:sp>
      <p:sp>
        <p:nvSpPr>
          <p:cNvPr id="57" name="Rounded Rectangle 56"/>
          <p:cNvSpPr/>
          <p:nvPr/>
        </p:nvSpPr>
        <p:spPr bwMode="auto">
          <a:xfrm>
            <a:off x="424925" y="4070121"/>
            <a:ext cx="1919338" cy="581248"/>
          </a:xfrm>
          <a:prstGeom prst="roundRect">
            <a:avLst/>
          </a:prstGeom>
          <a:solidFill>
            <a:schemeClr val="accent1">
              <a:lumMod val="20000"/>
              <a:lumOff val="80000"/>
            </a:schemeClr>
          </a:solidFill>
          <a:ln>
            <a:solidFill>
              <a:schemeClr val="accent3">
                <a:lumMod val="60000"/>
                <a:lumOff val="40000"/>
              </a:schemeClr>
            </a:solidFill>
          </a:ln>
          <a:effectLst>
            <a:innerShdw blurRad="63500" dist="50800" dir="135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algn="ctr"/>
            <a:r>
              <a:rPr lang="en-US" sz="1600" dirty="0">
                <a:solidFill>
                  <a:schemeClr val="tx1"/>
                </a:solidFill>
              </a:rPr>
              <a:t>Assertions &amp; Checkers</a:t>
            </a:r>
          </a:p>
        </p:txBody>
      </p:sp>
      <p:sp>
        <p:nvSpPr>
          <p:cNvPr id="58" name="Rectangle 57"/>
          <p:cNvSpPr/>
          <p:nvPr/>
        </p:nvSpPr>
        <p:spPr bwMode="auto">
          <a:xfrm>
            <a:off x="4741980" y="5400722"/>
            <a:ext cx="2667817" cy="1044713"/>
          </a:xfrm>
          <a:prstGeom prst="rect">
            <a:avLst/>
          </a:prstGeom>
          <a:gradFill>
            <a:gsLst>
              <a:gs pos="0">
                <a:srgbClr val="03D4A8"/>
              </a:gs>
              <a:gs pos="25000">
                <a:srgbClr val="21D6E0"/>
              </a:gs>
              <a:gs pos="75000">
                <a:srgbClr val="0087E6"/>
              </a:gs>
              <a:gs pos="100000">
                <a:srgbClr val="005CBF"/>
              </a:gs>
            </a:gsLst>
            <a:path path="shap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anchor="ctr"/>
          <a:lstStyle/>
          <a:p>
            <a:pPr algn="ctr"/>
            <a:endParaRPr lang="en-US" sz="2000" dirty="0">
              <a:solidFill>
                <a:schemeClr val="bg1"/>
              </a:solidFill>
            </a:endParaRPr>
          </a:p>
        </p:txBody>
      </p:sp>
      <p:sp>
        <p:nvSpPr>
          <p:cNvPr id="59" name="Rounded Rectangle 58"/>
          <p:cNvSpPr/>
          <p:nvPr/>
        </p:nvSpPr>
        <p:spPr bwMode="auto">
          <a:xfrm>
            <a:off x="5134371" y="5849864"/>
            <a:ext cx="1917536" cy="449860"/>
          </a:xfrm>
          <a:prstGeom prst="roundRect">
            <a:avLst/>
          </a:prstGeom>
          <a:solidFill>
            <a:schemeClr val="accent1">
              <a:lumMod val="20000"/>
              <a:lumOff val="80000"/>
            </a:schemeClr>
          </a:solidFill>
          <a:ln>
            <a:solidFill>
              <a:schemeClr val="accent3">
                <a:lumMod val="60000"/>
                <a:lumOff val="40000"/>
              </a:schemeClr>
            </a:solidFill>
          </a:ln>
          <a:effectLst>
            <a:innerShdw blurRad="63500" dist="50800" dir="135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algn="ctr"/>
            <a:r>
              <a:rPr lang="en-US" sz="1600" dirty="0">
                <a:solidFill>
                  <a:schemeClr val="tx1"/>
                </a:solidFill>
              </a:rPr>
              <a:t>Physical Devices</a:t>
            </a:r>
          </a:p>
        </p:txBody>
      </p:sp>
      <p:sp>
        <p:nvSpPr>
          <p:cNvPr id="60" name="TextBox 59"/>
          <p:cNvSpPr txBox="1">
            <a:spLocks noChangeArrowheads="1"/>
          </p:cNvSpPr>
          <p:nvPr/>
        </p:nvSpPr>
        <p:spPr bwMode="auto">
          <a:xfrm>
            <a:off x="4829178" y="5469821"/>
            <a:ext cx="2529561" cy="332254"/>
          </a:xfrm>
          <a:prstGeom prst="rect">
            <a:avLst/>
          </a:prstGeom>
          <a:noFill/>
          <a:ln w="9525">
            <a:noFill/>
            <a:miter lim="800000"/>
            <a:headEnd/>
            <a:tailEnd/>
          </a:ln>
        </p:spPr>
        <p:txBody>
          <a:bodyPr>
            <a:spAutoFit/>
          </a:bodyPr>
          <a:lstStyle/>
          <a:p>
            <a:pPr algn="ctr"/>
            <a:r>
              <a:rPr lang="en-US" sz="1800" b="1" dirty="0">
                <a:solidFill>
                  <a:schemeClr val="bg1"/>
                </a:solidFill>
              </a:rPr>
              <a:t>Protocol Solutions</a:t>
            </a:r>
          </a:p>
        </p:txBody>
      </p:sp>
      <p:sp>
        <p:nvSpPr>
          <p:cNvPr id="61" name="TextBox 23"/>
          <p:cNvSpPr txBox="1">
            <a:spLocks noChangeArrowheads="1"/>
          </p:cNvSpPr>
          <p:nvPr/>
        </p:nvSpPr>
        <p:spPr bwMode="auto">
          <a:xfrm>
            <a:off x="6454201" y="2248041"/>
            <a:ext cx="2529562" cy="332254"/>
          </a:xfrm>
          <a:prstGeom prst="rect">
            <a:avLst/>
          </a:prstGeom>
          <a:noFill/>
          <a:ln w="9525">
            <a:noFill/>
            <a:miter lim="800000"/>
            <a:headEnd/>
            <a:tailEnd/>
          </a:ln>
        </p:spPr>
        <p:txBody>
          <a:bodyPr>
            <a:spAutoFit/>
          </a:bodyPr>
          <a:lstStyle/>
          <a:p>
            <a:pPr algn="ctr"/>
            <a:r>
              <a:rPr lang="en-US" sz="1800" b="1" dirty="0" smtClean="0">
                <a:solidFill>
                  <a:schemeClr val="bg1"/>
                </a:solidFill>
              </a:rPr>
              <a:t>System Level</a:t>
            </a:r>
            <a:endParaRPr lang="en-US" sz="1800" b="1" dirty="0">
              <a:solidFill>
                <a:schemeClr val="bg1"/>
              </a:solidFill>
            </a:endParaRPr>
          </a:p>
        </p:txBody>
      </p:sp>
      <p:sp>
        <p:nvSpPr>
          <p:cNvPr id="62" name="Rectangle 61"/>
          <p:cNvSpPr/>
          <p:nvPr/>
        </p:nvSpPr>
        <p:spPr bwMode="auto">
          <a:xfrm>
            <a:off x="1472059" y="5400723"/>
            <a:ext cx="2667817" cy="1044713"/>
          </a:xfrm>
          <a:prstGeom prst="rect">
            <a:avLst/>
          </a:prstGeom>
          <a:gradFill>
            <a:gsLst>
              <a:gs pos="0">
                <a:srgbClr val="03D4A8"/>
              </a:gs>
              <a:gs pos="25000">
                <a:srgbClr val="21D6E0"/>
              </a:gs>
              <a:gs pos="75000">
                <a:srgbClr val="0087E6"/>
              </a:gs>
              <a:gs pos="100000">
                <a:srgbClr val="005CBF"/>
              </a:gs>
            </a:gsLst>
            <a:path path="shap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anchor="ctr"/>
          <a:lstStyle/>
          <a:p>
            <a:pPr algn="ctr"/>
            <a:endParaRPr lang="en-US" sz="2000" dirty="0">
              <a:solidFill>
                <a:schemeClr val="bg1"/>
              </a:solidFill>
            </a:endParaRPr>
          </a:p>
        </p:txBody>
      </p:sp>
      <p:sp>
        <p:nvSpPr>
          <p:cNvPr id="63" name="Rounded Rectangle 62"/>
          <p:cNvSpPr/>
          <p:nvPr/>
        </p:nvSpPr>
        <p:spPr bwMode="auto">
          <a:xfrm>
            <a:off x="1864450" y="5849865"/>
            <a:ext cx="1917536" cy="449860"/>
          </a:xfrm>
          <a:prstGeom prst="roundRect">
            <a:avLst/>
          </a:prstGeom>
          <a:solidFill>
            <a:schemeClr val="accent1">
              <a:lumMod val="20000"/>
              <a:lumOff val="80000"/>
            </a:schemeClr>
          </a:solidFill>
          <a:ln>
            <a:solidFill>
              <a:schemeClr val="accent3">
                <a:lumMod val="60000"/>
                <a:lumOff val="40000"/>
              </a:schemeClr>
            </a:solidFill>
          </a:ln>
          <a:effectLst>
            <a:innerShdw blurRad="63500" dist="50800" dir="13500000">
              <a:prstClr val="black">
                <a:alpha val="50000"/>
              </a:prstClr>
            </a:inn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algn="ctr"/>
            <a:r>
              <a:rPr lang="en-US" sz="1600" dirty="0">
                <a:solidFill>
                  <a:schemeClr val="tx1"/>
                </a:solidFill>
              </a:rPr>
              <a:t>Virtual Devices &amp; </a:t>
            </a:r>
            <a:r>
              <a:rPr lang="en-US" sz="1600" dirty="0" err="1">
                <a:solidFill>
                  <a:schemeClr val="tx1"/>
                </a:solidFill>
              </a:rPr>
              <a:t>Transactors</a:t>
            </a:r>
            <a:endParaRPr lang="en-US" sz="1600" dirty="0">
              <a:solidFill>
                <a:schemeClr val="tx1"/>
              </a:solidFill>
            </a:endParaRPr>
          </a:p>
        </p:txBody>
      </p:sp>
      <p:sp>
        <p:nvSpPr>
          <p:cNvPr id="64" name="TextBox 23"/>
          <p:cNvSpPr txBox="1">
            <a:spLocks noChangeArrowheads="1"/>
          </p:cNvSpPr>
          <p:nvPr/>
        </p:nvSpPr>
        <p:spPr bwMode="auto">
          <a:xfrm>
            <a:off x="1559257" y="5469822"/>
            <a:ext cx="2529561" cy="332254"/>
          </a:xfrm>
          <a:prstGeom prst="rect">
            <a:avLst/>
          </a:prstGeom>
          <a:noFill/>
          <a:ln w="9525">
            <a:noFill/>
            <a:miter lim="800000"/>
            <a:headEnd/>
            <a:tailEnd/>
          </a:ln>
        </p:spPr>
        <p:txBody>
          <a:bodyPr>
            <a:spAutoFit/>
          </a:bodyPr>
          <a:lstStyle/>
          <a:p>
            <a:pPr algn="ctr"/>
            <a:r>
              <a:rPr lang="en-US" sz="1800" b="1" dirty="0">
                <a:solidFill>
                  <a:schemeClr val="bg1"/>
                </a:solidFill>
              </a:rPr>
              <a:t>Protocol Solutions</a:t>
            </a:r>
          </a:p>
        </p:txBody>
      </p:sp>
      <p:sp>
        <p:nvSpPr>
          <p:cNvPr id="67" name="Left-Right Arrow 66"/>
          <p:cNvSpPr/>
          <p:nvPr/>
        </p:nvSpPr>
        <p:spPr>
          <a:xfrm>
            <a:off x="5765672" y="3610361"/>
            <a:ext cx="827209" cy="242781"/>
          </a:xfrm>
          <a:prstGeom prst="leftRight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b="1" dirty="0"/>
          </a:p>
        </p:txBody>
      </p:sp>
      <p:sp>
        <p:nvSpPr>
          <p:cNvPr id="68" name="Left-Right Arrow 67"/>
          <p:cNvSpPr/>
          <p:nvPr/>
        </p:nvSpPr>
        <p:spPr>
          <a:xfrm>
            <a:off x="5766072" y="2476430"/>
            <a:ext cx="827209" cy="242781"/>
          </a:xfrm>
          <a:prstGeom prst="leftRight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b="1" dirty="0"/>
          </a:p>
        </p:txBody>
      </p:sp>
      <p:sp>
        <p:nvSpPr>
          <p:cNvPr id="69" name="Left-Right Arrow 68"/>
          <p:cNvSpPr/>
          <p:nvPr/>
        </p:nvSpPr>
        <p:spPr>
          <a:xfrm rot="5400000">
            <a:off x="3868277" y="1514173"/>
            <a:ext cx="683374" cy="229840"/>
          </a:xfrm>
          <a:prstGeom prst="leftRight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b="1" dirty="0"/>
          </a:p>
        </p:txBody>
      </p:sp>
      <p:sp>
        <p:nvSpPr>
          <p:cNvPr id="70" name="TextBox 69"/>
          <p:cNvSpPr txBox="1"/>
          <p:nvPr/>
        </p:nvSpPr>
        <p:spPr>
          <a:xfrm>
            <a:off x="3163590" y="1267946"/>
            <a:ext cx="2615937" cy="332254"/>
          </a:xfrm>
          <a:prstGeom prst="rect">
            <a:avLst/>
          </a:prstGeom>
          <a:gradFill>
            <a:gsLst>
              <a:gs pos="0">
                <a:srgbClr val="03D4A8"/>
              </a:gs>
              <a:gs pos="25000">
                <a:srgbClr val="21D6E0"/>
              </a:gs>
              <a:gs pos="75000">
                <a:srgbClr val="0087E6"/>
              </a:gs>
              <a:gs pos="100000">
                <a:srgbClr val="005CBF"/>
              </a:gs>
            </a:gsLst>
            <a:path path="shape">
              <a:fillToRect l="50000" t="50000" r="50000" b="50000"/>
            </a:path>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1800" b="1" dirty="0" smtClean="0">
                <a:solidFill>
                  <a:schemeClr val="bg1"/>
                </a:solidFill>
                <a:latin typeface="+mn-lt"/>
              </a:rPr>
              <a:t>Design under Test</a:t>
            </a:r>
            <a:endParaRPr lang="en-GB" sz="1800" b="1" dirty="0">
              <a:solidFill>
                <a:schemeClr val="bg1"/>
              </a:solidFill>
              <a:latin typeface="+mn-lt"/>
            </a:endParaRPr>
          </a:p>
        </p:txBody>
      </p:sp>
      <p:sp>
        <p:nvSpPr>
          <p:cNvPr id="71" name="Left-Right Arrow 70"/>
          <p:cNvSpPr/>
          <p:nvPr/>
        </p:nvSpPr>
        <p:spPr>
          <a:xfrm rot="5400000">
            <a:off x="3101461" y="5020770"/>
            <a:ext cx="873786" cy="229840"/>
          </a:xfrm>
          <a:prstGeom prst="leftRight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b="1" dirty="0"/>
          </a:p>
        </p:txBody>
      </p:sp>
      <p:sp>
        <p:nvSpPr>
          <p:cNvPr id="72" name="Left-Right Arrow 71"/>
          <p:cNvSpPr/>
          <p:nvPr/>
        </p:nvSpPr>
        <p:spPr>
          <a:xfrm rot="5400000">
            <a:off x="5061382" y="5020770"/>
            <a:ext cx="873786" cy="229840"/>
          </a:xfrm>
          <a:prstGeom prst="leftRight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b="1" dirty="0"/>
          </a:p>
        </p:txBody>
      </p:sp>
      <p:pic>
        <p:nvPicPr>
          <p:cNvPr id="31" name="Picture 7" descr="quattro"/>
          <p:cNvPicPr>
            <a:picLocks noChangeAspect="1" noChangeArrowheads="1"/>
          </p:cNvPicPr>
          <p:nvPr/>
        </p:nvPicPr>
        <p:blipFill rotWithShape="1">
          <a:blip r:embed="rId3" cstate="print"/>
          <a:srcRect l="18068" t="8671" r="61816" b="86347"/>
          <a:stretch/>
        </p:blipFill>
        <p:spPr bwMode="auto">
          <a:xfrm rot="21179243">
            <a:off x="2907179" y="2170187"/>
            <a:ext cx="652714" cy="204903"/>
          </a:xfrm>
          <a:prstGeom prst="rect">
            <a:avLst/>
          </a:prstGeom>
          <a:noFill/>
          <a:ln w="9525">
            <a:noFill/>
            <a:miter lim="800000"/>
            <a:headEnd/>
            <a:tailEnd/>
          </a:ln>
        </p:spPr>
      </p:pic>
      <p:sp>
        <p:nvSpPr>
          <p:cNvPr id="66" name="Left-Right Arrow 65"/>
          <p:cNvSpPr/>
          <p:nvPr/>
        </p:nvSpPr>
        <p:spPr>
          <a:xfrm>
            <a:off x="2483934" y="2365480"/>
            <a:ext cx="827209" cy="241353"/>
          </a:xfrm>
          <a:prstGeom prst="leftRightArrow">
            <a:avLst/>
          </a:prstGeom>
          <a:solidFill>
            <a:srgbClr val="FFFF00"/>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b="1" dirty="0"/>
          </a:p>
        </p:txBody>
      </p:sp>
      <p:sp>
        <p:nvSpPr>
          <p:cNvPr id="2" name="Slide Number Placeholder 1"/>
          <p:cNvSpPr>
            <a:spLocks noGrp="1"/>
          </p:cNvSpPr>
          <p:nvPr>
            <p:ph type="sldNum" sz="quarter" idx="11"/>
          </p:nvPr>
        </p:nvSpPr>
        <p:spPr/>
        <p:txBody>
          <a:bodyPr/>
          <a:lstStyle/>
          <a:p>
            <a:fld id="{B4689765-5485-4130-8525-AA8B12692EFF}" type="slidenum">
              <a:rPr lang="en-US" smtClean="0"/>
              <a:pPr/>
              <a:t>59</a:t>
            </a:fld>
            <a:endParaRPr lang="en-US"/>
          </a:p>
        </p:txBody>
      </p:sp>
      <p:sp>
        <p:nvSpPr>
          <p:cNvPr id="3" name="Rectangle 2"/>
          <p:cNvSpPr/>
          <p:nvPr/>
        </p:nvSpPr>
        <p:spPr>
          <a:xfrm>
            <a:off x="4522645" y="2248041"/>
            <a:ext cx="975630" cy="358792"/>
          </a:xfrm>
          <a:prstGeom prst="rect">
            <a:avLst/>
          </a:prstGeom>
          <a:solidFill>
            <a:schemeClr val="bg2">
              <a:lumMod val="75000"/>
            </a:schemeClr>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36885111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Who Participated In The Survey </a:t>
            </a:r>
            <a:br>
              <a:rPr lang="en-US" dirty="0" smtClean="0">
                <a:ea typeface="ＭＳ Ｐゴシック" pitchFamily="34" charset="-128"/>
              </a:rPr>
            </a:br>
            <a:r>
              <a:rPr lang="en-US" sz="2000" b="0" i="1" dirty="0" smtClean="0">
                <a:ea typeface="ＭＳ Ｐゴシック" pitchFamily="34" charset="-128"/>
              </a:rPr>
              <a:t>Participant’s market segment</a:t>
            </a:r>
            <a:endParaRPr lang="en-US" sz="18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5" name="Slide Number Placeholder 4"/>
          <p:cNvSpPr>
            <a:spLocks noGrp="1"/>
          </p:cNvSpPr>
          <p:nvPr>
            <p:ph type="sldNum" sz="quarter" idx="11"/>
          </p:nvPr>
        </p:nvSpPr>
        <p:spPr/>
        <p:txBody>
          <a:bodyPr/>
          <a:lstStyle/>
          <a:p>
            <a:pPr>
              <a:defRPr/>
            </a:pPr>
            <a:fld id="{D345847F-CE46-4BDA-ADAE-D9211D81015E}" type="slidenum">
              <a:rPr lang="en-US" smtClean="0"/>
              <a:pPr>
                <a:defRPr/>
              </a:pPr>
              <a:t>6</a:t>
            </a:fld>
            <a:endParaRPr lang="en-US"/>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9" name="Chart 8"/>
          <p:cNvGraphicFramePr>
            <a:graphicFrameLocks/>
          </p:cNvGraphicFramePr>
          <p:nvPr>
            <p:extLst>
              <p:ext uri="{D42A27DB-BD31-4B8C-83A1-F6EECF244321}">
                <p14:modId xmlns:p14="http://schemas.microsoft.com/office/powerpoint/2010/main" val="3370644630"/>
              </p:ext>
            </p:extLst>
          </p:nvPr>
        </p:nvGraphicFramePr>
        <p:xfrm>
          <a:off x="270641" y="1552773"/>
          <a:ext cx="8873360" cy="4552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453366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Coverage and </a:t>
            </a:r>
            <a:r>
              <a:rPr lang="en-US" sz="3200" dirty="0" smtClean="0">
                <a:solidFill>
                  <a:schemeClr val="tx1"/>
                </a:solidFill>
              </a:rPr>
              <a:t>Power</a:t>
            </a:r>
            <a:endParaRPr lang="en-US" b="0" i="1"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60</a:t>
            </a:fld>
            <a:endParaRPr lang="en-US"/>
          </a:p>
        </p:txBody>
      </p:sp>
      <p:grpSp>
        <p:nvGrpSpPr>
          <p:cNvPr id="10" name="Group 9"/>
          <p:cNvGrpSpPr/>
          <p:nvPr/>
        </p:nvGrpSpPr>
        <p:grpSpPr>
          <a:xfrm>
            <a:off x="155425" y="2514600"/>
            <a:ext cx="8833150" cy="2514600"/>
            <a:chOff x="155425" y="2286000"/>
            <a:chExt cx="8833150" cy="2514600"/>
          </a:xfrm>
        </p:grpSpPr>
        <p:grpSp>
          <p:nvGrpSpPr>
            <p:cNvPr id="16" name="Group 15"/>
            <p:cNvGrpSpPr/>
            <p:nvPr/>
          </p:nvGrpSpPr>
          <p:grpSpPr>
            <a:xfrm>
              <a:off x="155425" y="2995565"/>
              <a:ext cx="8833150" cy="1805035"/>
              <a:chOff x="155425" y="3038286"/>
              <a:chExt cx="8833150" cy="1805035"/>
            </a:xfrm>
            <a:solidFill>
              <a:schemeClr val="accent1">
                <a:lumMod val="75000"/>
              </a:schemeClr>
            </a:solidFill>
            <a:effectLst>
              <a:reflection blurRad="6350" stA="52000" endA="300" endPos="35000" dir="5400000" sy="-100000" algn="bl" rotWithShape="0"/>
            </a:effectLst>
          </p:grpSpPr>
          <p:sp>
            <p:nvSpPr>
              <p:cNvPr id="18" name="Chevron 17"/>
              <p:cNvSpPr/>
              <p:nvPr/>
            </p:nvSpPr>
            <p:spPr>
              <a:xfrm>
                <a:off x="155425" y="3038288"/>
                <a:ext cx="2265895"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lIns="137160"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Block</a:t>
                </a:r>
                <a:r>
                  <a:rPr lang="en-US" sz="1800" b="1" kern="0" dirty="0" smtClean="0">
                    <a:solidFill>
                      <a:schemeClr val="bg1"/>
                    </a:solidFill>
                    <a:effectLst>
                      <a:outerShdw blurRad="38100" dist="38100" dir="2700000" algn="tl">
                        <a:srgbClr val="000000">
                          <a:alpha val="43137"/>
                        </a:srgbClr>
                      </a:outerShdw>
                    </a:effectLst>
                    <a:latin typeface="Tahoma"/>
                    <a:ea typeface="+mn-ea"/>
                  </a:rPr>
                  <a:t>-</a:t>
                </a: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Level</a:t>
                </a:r>
              </a:p>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19" name="Chevron 18"/>
              <p:cNvSpPr/>
              <p:nvPr/>
            </p:nvSpPr>
            <p:spPr>
              <a:xfrm>
                <a:off x="2190890" y="3038286"/>
                <a:ext cx="2496325"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lIns="118872" rIns="0" rtlCol="0" anchor="ctr"/>
              <a:lstStyle/>
              <a:p>
                <a:pPr marL="0" marR="0" indent="0" algn="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Interconnect</a:t>
                </a:r>
              </a:p>
              <a:p>
                <a:pPr marL="0" marR="0" indent="0" algn="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20" name="Chevron 19"/>
              <p:cNvSpPr/>
              <p:nvPr/>
            </p:nvSpPr>
            <p:spPr>
              <a:xfrm>
                <a:off x="4456785" y="3038286"/>
                <a:ext cx="2381110"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Integration</a:t>
                </a:r>
              </a:p>
              <a:p>
                <a:pPr marL="0" marR="0" indent="0" algn="ct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21" name="Chevron 20"/>
              <p:cNvSpPr/>
              <p:nvPr/>
            </p:nvSpPr>
            <p:spPr>
              <a:xfrm>
                <a:off x="6607465" y="3038286"/>
                <a:ext cx="2381110"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Application</a:t>
                </a:r>
                <a:r>
                  <a:rPr kumimoji="0" lang="en-US" sz="20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  / SW</a:t>
                </a:r>
              </a:p>
              <a:p>
                <a:pPr marL="0" marR="0" indent="0" algn="ctr" defTabSz="914400" eaLnBrk="1" fontAlgn="auto" latinLnBrk="0" hangingPunct="1">
                  <a:lnSpc>
                    <a:spcPct val="100000"/>
                  </a:lnSpc>
                  <a:spcBef>
                    <a:spcPts val="0"/>
                  </a:spcBef>
                  <a:spcAft>
                    <a:spcPts val="0"/>
                  </a:spcAft>
                  <a:buClrTx/>
                  <a:buSzTx/>
                  <a:buFontTx/>
                  <a:buNone/>
                  <a:tabLst/>
                </a:pPr>
                <a:r>
                  <a:rPr lang="en-US" sz="2000" b="1" kern="0" baseline="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grpSp>
        <p:sp>
          <p:nvSpPr>
            <p:cNvPr id="17" name="TextBox 16"/>
            <p:cNvSpPr txBox="1"/>
            <p:nvPr/>
          </p:nvSpPr>
          <p:spPr>
            <a:xfrm>
              <a:off x="685800" y="2286000"/>
              <a:ext cx="7584127" cy="461665"/>
            </a:xfrm>
            <a:prstGeom prst="rect">
              <a:avLst/>
            </a:prstGeom>
            <a:noFill/>
          </p:spPr>
          <p:txBody>
            <a:bodyPr wrap="none" rtlCol="0">
              <a:spAutoFit/>
            </a:bodyPr>
            <a:lstStyle/>
            <a:p>
              <a:r>
                <a:rPr lang="en-US" sz="2400" b="1" dirty="0" smtClean="0"/>
                <a:t>Block        Subsystem              </a:t>
              </a:r>
              <a:r>
                <a:rPr lang="en-US" sz="2400" b="1" dirty="0" err="1" smtClean="0"/>
                <a:t>SoC</a:t>
              </a:r>
              <a:r>
                <a:rPr lang="en-US" sz="2400" b="1" dirty="0" smtClean="0"/>
                <a:t>             System</a:t>
              </a:r>
              <a:endParaRPr lang="en-US" sz="2400" b="1" dirty="0"/>
            </a:p>
          </p:txBody>
        </p:sp>
      </p:grpSp>
      <p:sp>
        <p:nvSpPr>
          <p:cNvPr id="5" name="Rectangle 4"/>
          <p:cNvSpPr/>
          <p:nvPr/>
        </p:nvSpPr>
        <p:spPr>
          <a:xfrm>
            <a:off x="1752600" y="1447800"/>
            <a:ext cx="5512020" cy="523220"/>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800" i="1" dirty="0">
                <a:solidFill>
                  <a:schemeClr val="bg1"/>
                </a:solidFill>
              </a:rPr>
              <a:t>Across all aspects of verification</a:t>
            </a:r>
            <a:endParaRPr lang="en-US" sz="2800" dirty="0">
              <a:solidFill>
                <a:schemeClr val="bg1"/>
              </a:solidFill>
            </a:endParaRPr>
          </a:p>
        </p:txBody>
      </p:sp>
    </p:spTree>
    <p:extLst>
      <p:ext uri="{BB962C8B-B14F-4D97-AF65-F5344CB8AC3E}">
        <p14:creationId xmlns:p14="http://schemas.microsoft.com/office/powerpoint/2010/main" val="49025191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90800" y="1219200"/>
            <a:ext cx="3571812" cy="461665"/>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a:r>
              <a:rPr lang="en-US" sz="2400" b="1" i="1" dirty="0">
                <a:solidFill>
                  <a:schemeClr val="bg1"/>
                </a:solidFill>
              </a:rPr>
              <a:t>Signoff criteria trends</a:t>
            </a:r>
            <a:endParaRPr lang="en-US" sz="2400" b="1" dirty="0">
              <a:solidFill>
                <a:schemeClr val="bg1"/>
              </a:solidFill>
            </a:endParaRPr>
          </a:p>
        </p:txBody>
      </p:sp>
      <p:sp>
        <p:nvSpPr>
          <p:cNvPr id="3" name="Rectangle 2"/>
          <p:cNvSpPr/>
          <p:nvPr/>
        </p:nvSpPr>
        <p:spPr>
          <a:xfrm>
            <a:off x="152400" y="2798064"/>
            <a:ext cx="7223165" cy="457200"/>
          </a:xfrm>
          <a:prstGeom prst="rect">
            <a:avLst/>
          </a:prstGeom>
          <a:solidFill>
            <a:srgbClr val="FFFF66"/>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2" name="Title 1"/>
          <p:cNvSpPr>
            <a:spLocks noGrp="1"/>
          </p:cNvSpPr>
          <p:nvPr>
            <p:ph type="title"/>
          </p:nvPr>
        </p:nvSpPr>
        <p:spPr/>
        <p:txBody>
          <a:bodyPr/>
          <a:lstStyle/>
          <a:p>
            <a:r>
              <a:rPr lang="en-US" sz="3200" dirty="0" smtClean="0"/>
              <a:t>The Rising </a:t>
            </a:r>
            <a:r>
              <a:rPr lang="en-US" sz="3200" dirty="0"/>
              <a:t>I</a:t>
            </a:r>
            <a:r>
              <a:rPr lang="en-US" sz="3200" dirty="0" smtClean="0"/>
              <a:t>mportance of Coverage</a:t>
            </a:r>
            <a:endParaRPr lang="en-US" sz="3200" b="0" i="1"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7"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sp>
        <p:nvSpPr>
          <p:cNvPr id="9" name="Rectangle 5"/>
          <p:cNvSpPr>
            <a:spLocks noChangeArrowheads="1"/>
          </p:cNvSpPr>
          <p:nvPr/>
        </p:nvSpPr>
        <p:spPr bwMode="auto">
          <a:xfrm>
            <a:off x="7375565" y="6114706"/>
            <a:ext cx="1651415" cy="230832"/>
          </a:xfrm>
          <a:prstGeom prst="rect">
            <a:avLst/>
          </a:prstGeom>
          <a:noFill/>
          <a:ln w="9525">
            <a:noFill/>
            <a:miter lim="800000"/>
            <a:headEnd/>
            <a:tailEnd/>
          </a:ln>
        </p:spPr>
        <p:txBody>
          <a:bodyPr wrap="square">
            <a:spAutoFit/>
          </a:bodyPr>
          <a:lstStyle/>
          <a:p>
            <a:pPr algn="r"/>
            <a:r>
              <a:rPr lang="en-US" sz="900" dirty="0" smtClean="0"/>
              <a:t>* Multiple answers possible</a:t>
            </a:r>
            <a:endParaRPr lang="en-US" sz="900" dirty="0"/>
          </a:p>
        </p:txBody>
      </p:sp>
      <p:grpSp>
        <p:nvGrpSpPr>
          <p:cNvPr id="6" name="Group 5"/>
          <p:cNvGrpSpPr/>
          <p:nvPr/>
        </p:nvGrpSpPr>
        <p:grpSpPr>
          <a:xfrm>
            <a:off x="155425" y="1695712"/>
            <a:ext cx="8791574" cy="4476488"/>
            <a:chOff x="155425" y="1278320"/>
            <a:chExt cx="8791574" cy="4724400"/>
          </a:xfrm>
        </p:grpSpPr>
        <p:graphicFrame>
          <p:nvGraphicFramePr>
            <p:cNvPr id="8" name="Chart 7"/>
            <p:cNvGraphicFramePr>
              <a:graphicFrameLocks/>
            </p:cNvGraphicFramePr>
            <p:nvPr>
              <p:extLst>
                <p:ext uri="{D42A27DB-BD31-4B8C-83A1-F6EECF244321}">
                  <p14:modId xmlns:p14="http://schemas.microsoft.com/office/powerpoint/2010/main" val="2481833413"/>
                </p:ext>
              </p:extLst>
            </p:nvPr>
          </p:nvGraphicFramePr>
          <p:xfrm>
            <a:off x="155425" y="1278320"/>
            <a:ext cx="8791574"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362200" y="3200400"/>
              <a:ext cx="838200" cy="228600"/>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grpSp>
      <p:sp>
        <p:nvSpPr>
          <p:cNvPr id="11" name="Slide Number Placeholder 10"/>
          <p:cNvSpPr>
            <a:spLocks noGrp="1"/>
          </p:cNvSpPr>
          <p:nvPr>
            <p:ph type="sldNum" sz="quarter" idx="11"/>
          </p:nvPr>
        </p:nvSpPr>
        <p:spPr/>
        <p:txBody>
          <a:bodyPr/>
          <a:lstStyle/>
          <a:p>
            <a:fld id="{B4689765-5485-4130-8525-AA8B12692EFF}" type="slidenum">
              <a:rPr lang="en-US" smtClean="0"/>
              <a:pPr/>
              <a:t>61</a:t>
            </a:fld>
            <a:endParaRPr lang="en-US"/>
          </a:p>
        </p:txBody>
      </p:sp>
    </p:spTree>
    <p:extLst>
      <p:ext uri="{BB962C8B-B14F-4D97-AF65-F5344CB8AC3E}">
        <p14:creationId xmlns:p14="http://schemas.microsoft.com/office/powerpoint/2010/main" val="64857726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3333"/>
                </a:solidFill>
                <a:ea typeface="ＭＳ Ｐゴシック" pitchFamily="50" charset="-128"/>
              </a:rPr>
              <a:t>Unified Coverage Interoperability Standard </a:t>
            </a:r>
            <a:endParaRPr lang="en-US"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12" name="Slide Number Placeholder 11"/>
          <p:cNvSpPr>
            <a:spLocks noGrp="1"/>
          </p:cNvSpPr>
          <p:nvPr>
            <p:ph type="sldNum" sz="quarter" idx="11"/>
          </p:nvPr>
        </p:nvSpPr>
        <p:spPr/>
        <p:txBody>
          <a:bodyPr/>
          <a:lstStyle/>
          <a:p>
            <a:fld id="{B4689765-5485-4130-8525-AA8B12692EFF}" type="slidenum">
              <a:rPr lang="en-US" smtClean="0"/>
              <a:pPr/>
              <a:t>62</a:t>
            </a:fld>
            <a:endParaRPr lang="en-US"/>
          </a:p>
        </p:txBody>
      </p:sp>
      <p:sp>
        <p:nvSpPr>
          <p:cNvPr id="18" name="Rectangle 17"/>
          <p:cNvSpPr/>
          <p:nvPr/>
        </p:nvSpPr>
        <p:spPr>
          <a:xfrm>
            <a:off x="152400" y="1295400"/>
            <a:ext cx="8839200" cy="461665"/>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400" b="1" i="1" dirty="0">
                <a:solidFill>
                  <a:schemeClr val="bg1"/>
                </a:solidFill>
                <a:ea typeface="ＭＳ Ｐゴシック" pitchFamily="50" charset="-128"/>
              </a:rPr>
              <a:t>New </a:t>
            </a:r>
            <a:r>
              <a:rPr lang="en-US" sz="2400" b="1" i="1" dirty="0" err="1">
                <a:solidFill>
                  <a:schemeClr val="bg1"/>
                </a:solidFill>
                <a:ea typeface="ＭＳ Ｐゴシック" pitchFamily="50" charset="-128"/>
              </a:rPr>
              <a:t>Accellera</a:t>
            </a:r>
            <a:r>
              <a:rPr lang="en-US" sz="2400" b="1" i="1" dirty="0">
                <a:solidFill>
                  <a:schemeClr val="bg1"/>
                </a:solidFill>
                <a:ea typeface="ＭＳ Ｐゴシック" pitchFamily="50" charset="-128"/>
              </a:rPr>
              <a:t> UCIS Standard Announced at DAC 2012</a:t>
            </a:r>
            <a:endParaRPr lang="en-US" sz="2400" b="1" dirty="0">
              <a:solidFill>
                <a:schemeClr val="bg1"/>
              </a:solidFill>
            </a:endParaRPr>
          </a:p>
        </p:txBody>
      </p:sp>
      <p:grpSp>
        <p:nvGrpSpPr>
          <p:cNvPr id="13" name="Group 12"/>
          <p:cNvGrpSpPr/>
          <p:nvPr/>
        </p:nvGrpSpPr>
        <p:grpSpPr>
          <a:xfrm>
            <a:off x="838200" y="1850569"/>
            <a:ext cx="7924800" cy="4474031"/>
            <a:chOff x="287864" y="1283796"/>
            <a:chExt cx="8627536" cy="4976951"/>
          </a:xfrm>
        </p:grpSpPr>
        <p:sp>
          <p:nvSpPr>
            <p:cNvPr id="10" name="Rounded Rectangle 9"/>
            <p:cNvSpPr/>
            <p:nvPr/>
          </p:nvSpPr>
          <p:spPr bwMode="auto">
            <a:xfrm>
              <a:off x="2743201" y="3112596"/>
              <a:ext cx="3793067" cy="2373804"/>
            </a:xfrm>
            <a:prstGeom prst="roundRect">
              <a:avLst/>
            </a:prstGeom>
            <a:solidFill>
              <a:schemeClr val="accent1">
                <a:lumMod val="40000"/>
                <a:lumOff val="60000"/>
              </a:schemeClr>
            </a:solidFill>
            <a:ln w="9525" cap="flat" cmpd="sng" algn="ctr">
              <a:solidFill>
                <a:schemeClr val="tx1">
                  <a:lumMod val="60000"/>
                  <a:lumOff val="4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mj-lt"/>
                </a:rPr>
                <a:t>UCIS API</a:t>
              </a:r>
            </a:p>
          </p:txBody>
        </p:sp>
        <p:sp>
          <p:nvSpPr>
            <p:cNvPr id="4" name="Can 3"/>
            <p:cNvSpPr/>
            <p:nvPr/>
          </p:nvSpPr>
          <p:spPr bwMode="auto">
            <a:xfrm>
              <a:off x="3588175" y="3736693"/>
              <a:ext cx="2103120" cy="1575408"/>
            </a:xfrm>
            <a:prstGeom prst="can">
              <a:avLst>
                <a:gd name="adj" fmla="val 36262"/>
              </a:avLst>
            </a:prstGeom>
            <a:solidFill>
              <a:schemeClr val="accent1">
                <a:lumMod val="50000"/>
              </a:schemeClr>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p:spPr>
          <p:txBody>
            <a:bodyPr vert="horz" wrap="square" lIns="91440" tIns="2743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n-lt"/>
                </a:rPr>
                <a:t>Coverage Database</a:t>
              </a:r>
            </a:p>
          </p:txBody>
        </p:sp>
        <p:sp>
          <p:nvSpPr>
            <p:cNvPr id="5" name="Rounded Rectangle 4"/>
            <p:cNvSpPr/>
            <p:nvPr/>
          </p:nvSpPr>
          <p:spPr bwMode="auto">
            <a:xfrm>
              <a:off x="287864" y="2081816"/>
              <a:ext cx="2103120" cy="1005840"/>
            </a:xfrm>
            <a:prstGeom prst="roundRect">
              <a:avLst/>
            </a:prstGeom>
            <a:solidFill>
              <a:schemeClr val="accent1"/>
            </a:solidFill>
            <a:ln w="9525" cap="flat" cmpd="sng" algn="ctr">
              <a:solidFill>
                <a:schemeClr val="bg1">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rPr>
                <a:t>Simulation</a:t>
              </a:r>
            </a:p>
          </p:txBody>
        </p:sp>
        <p:sp>
          <p:nvSpPr>
            <p:cNvPr id="6" name="Rounded Rectangle 5"/>
            <p:cNvSpPr/>
            <p:nvPr/>
          </p:nvSpPr>
          <p:spPr bwMode="auto">
            <a:xfrm>
              <a:off x="3588174" y="1283796"/>
              <a:ext cx="2103120" cy="1005840"/>
            </a:xfrm>
            <a:prstGeom prst="roundRect">
              <a:avLst/>
            </a:prstGeom>
            <a:solidFill>
              <a:schemeClr val="accent1"/>
            </a:solidFill>
            <a:ln w="9525" cap="flat" cmpd="sng" algn="ctr">
              <a:solidFill>
                <a:schemeClr val="bg1">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rPr>
                <a:t>Formal</a:t>
              </a:r>
            </a:p>
          </p:txBody>
        </p:sp>
        <p:sp>
          <p:nvSpPr>
            <p:cNvPr id="7" name="Rounded Rectangle 6"/>
            <p:cNvSpPr/>
            <p:nvPr/>
          </p:nvSpPr>
          <p:spPr bwMode="auto">
            <a:xfrm>
              <a:off x="6812280" y="2081816"/>
              <a:ext cx="2103120" cy="1005840"/>
            </a:xfrm>
            <a:prstGeom prst="roundRect">
              <a:avLst/>
            </a:prstGeom>
            <a:solidFill>
              <a:schemeClr val="accent1"/>
            </a:solidFill>
            <a:ln w="9525" cap="flat" cmpd="sng" algn="ctr">
              <a:solidFill>
                <a:schemeClr val="bg1">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rPr>
                <a:t>Emulation</a:t>
              </a:r>
            </a:p>
          </p:txBody>
        </p:sp>
        <p:sp>
          <p:nvSpPr>
            <p:cNvPr id="8" name="Rounded Rectangle 7"/>
            <p:cNvSpPr/>
            <p:nvPr/>
          </p:nvSpPr>
          <p:spPr bwMode="auto">
            <a:xfrm>
              <a:off x="533400" y="5254907"/>
              <a:ext cx="2103120" cy="1005840"/>
            </a:xfrm>
            <a:prstGeom prst="roundRect">
              <a:avLst/>
            </a:prstGeom>
            <a:solidFill>
              <a:schemeClr val="accent1"/>
            </a:solidFill>
            <a:ln w="9525" cap="flat" cmpd="sng" algn="ctr">
              <a:solidFill>
                <a:schemeClr val="bg1">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effectLst>
                    <a:outerShdw blurRad="38100" dist="38100" dir="2700000" algn="tl">
                      <a:srgbClr val="000000">
                        <a:alpha val="43137"/>
                      </a:srgbClr>
                    </a:outerShdw>
                  </a:effectLst>
                  <a:latin typeface="+mn-lt"/>
                </a:rPr>
                <a:t>Analysis</a:t>
              </a:r>
              <a:endPar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endParaRPr>
            </a:p>
          </p:txBody>
        </p:sp>
        <p:sp>
          <p:nvSpPr>
            <p:cNvPr id="9" name="Rounded Rectangle 8"/>
            <p:cNvSpPr/>
            <p:nvPr/>
          </p:nvSpPr>
          <p:spPr bwMode="auto">
            <a:xfrm>
              <a:off x="6659880" y="5254907"/>
              <a:ext cx="2103120" cy="1005840"/>
            </a:xfrm>
            <a:prstGeom prst="roundRect">
              <a:avLst/>
            </a:prstGeom>
            <a:solidFill>
              <a:schemeClr val="accent1"/>
            </a:solidFill>
            <a:ln w="9525" cap="flat" cmpd="sng" algn="ctr">
              <a:solidFill>
                <a:schemeClr val="bg1">
                  <a:lumMod val="50000"/>
                </a:schemeClr>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err="1" smtClean="0">
                  <a:solidFill>
                    <a:schemeClr val="bg1"/>
                  </a:solidFill>
                  <a:effectLst>
                    <a:outerShdw blurRad="38100" dist="38100" dir="2700000" algn="tl">
                      <a:srgbClr val="000000">
                        <a:alpha val="43137"/>
                      </a:srgbClr>
                    </a:outerShdw>
                  </a:effectLst>
                  <a:latin typeface="+mn-lt"/>
                </a:rPr>
                <a:t>Testplan</a:t>
              </a:r>
              <a:endPar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mn-lt"/>
              </a:endParaRPr>
            </a:p>
          </p:txBody>
        </p:sp>
        <p:sp>
          <p:nvSpPr>
            <p:cNvPr id="11" name="Left-Right Arrow 10"/>
            <p:cNvSpPr/>
            <p:nvPr/>
          </p:nvSpPr>
          <p:spPr bwMode="auto">
            <a:xfrm rot="2343011">
              <a:off x="1923400" y="3266002"/>
              <a:ext cx="861015" cy="379573"/>
            </a:xfrm>
            <a:prstGeom prst="leftRightArrow">
              <a:avLst/>
            </a:prstGeom>
            <a:solidFill>
              <a:srgbClr val="FFFF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bg1"/>
                </a:solidFill>
                <a:effectLst/>
                <a:latin typeface="Times New Roman" pitchFamily="18" charset="0"/>
              </a:endParaRPr>
            </a:p>
          </p:txBody>
        </p:sp>
        <p:sp>
          <p:nvSpPr>
            <p:cNvPr id="14" name="Left-Right Arrow 13"/>
            <p:cNvSpPr/>
            <p:nvPr/>
          </p:nvSpPr>
          <p:spPr bwMode="auto">
            <a:xfrm rot="19159833">
              <a:off x="6525679" y="3271904"/>
              <a:ext cx="861015" cy="379573"/>
            </a:xfrm>
            <a:prstGeom prst="leftRightArrow">
              <a:avLst/>
            </a:prstGeom>
            <a:solidFill>
              <a:srgbClr val="FFFF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bg1"/>
                </a:solidFill>
                <a:effectLst/>
                <a:latin typeface="Times New Roman" pitchFamily="18" charset="0"/>
              </a:endParaRPr>
            </a:p>
          </p:txBody>
        </p:sp>
        <p:sp>
          <p:nvSpPr>
            <p:cNvPr id="15" name="Left-Right Arrow 14"/>
            <p:cNvSpPr/>
            <p:nvPr/>
          </p:nvSpPr>
          <p:spPr bwMode="auto">
            <a:xfrm rot="19159833">
              <a:off x="1919988" y="4689692"/>
              <a:ext cx="861015" cy="379573"/>
            </a:xfrm>
            <a:prstGeom prst="leftRightArrow">
              <a:avLst/>
            </a:prstGeom>
            <a:solidFill>
              <a:srgbClr val="FFFF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bg1"/>
                </a:solidFill>
                <a:effectLst/>
                <a:latin typeface="Times New Roman" pitchFamily="18" charset="0"/>
              </a:endParaRPr>
            </a:p>
          </p:txBody>
        </p:sp>
        <p:sp>
          <p:nvSpPr>
            <p:cNvPr id="16" name="Left-Right Arrow 15"/>
            <p:cNvSpPr/>
            <p:nvPr/>
          </p:nvSpPr>
          <p:spPr bwMode="auto">
            <a:xfrm rot="2343011">
              <a:off x="6488580" y="4683790"/>
              <a:ext cx="861015" cy="379573"/>
            </a:xfrm>
            <a:prstGeom prst="leftRightArrow">
              <a:avLst/>
            </a:prstGeom>
            <a:solidFill>
              <a:srgbClr val="FFFF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bg1"/>
                </a:solidFill>
                <a:effectLst/>
                <a:latin typeface="Times New Roman" pitchFamily="18" charset="0"/>
              </a:endParaRPr>
            </a:p>
          </p:txBody>
        </p:sp>
        <p:sp>
          <p:nvSpPr>
            <p:cNvPr id="17" name="Left-Right Arrow 16"/>
            <p:cNvSpPr/>
            <p:nvPr/>
          </p:nvSpPr>
          <p:spPr bwMode="auto">
            <a:xfrm rot="16200000">
              <a:off x="4301675" y="2481584"/>
              <a:ext cx="676118" cy="404510"/>
            </a:xfrm>
            <a:prstGeom prst="leftRightArrow">
              <a:avLst/>
            </a:prstGeom>
            <a:solidFill>
              <a:srgbClr val="FFFF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bg1"/>
                </a:solidFill>
                <a:effectLst/>
                <a:latin typeface="Times New Roman" pitchFamily="18" charset="0"/>
              </a:endParaRPr>
            </a:p>
          </p:txBody>
        </p:sp>
      </p:grpSp>
    </p:spTree>
    <p:extLst>
      <p:ext uri="{BB962C8B-B14F-4D97-AF65-F5344CB8AC3E}">
        <p14:creationId xmlns:p14="http://schemas.microsoft.com/office/powerpoint/2010/main" val="1091103633"/>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66800"/>
          </a:xfrm>
        </p:spPr>
        <p:txBody>
          <a:bodyPr/>
          <a:lstStyle/>
          <a:p>
            <a:r>
              <a:rPr lang="en-US" sz="3200" dirty="0" smtClean="0"/>
              <a:t>Trends in </a:t>
            </a:r>
            <a:r>
              <a:rPr lang="en-US" sz="3200" dirty="0"/>
              <a:t>P</a:t>
            </a:r>
            <a:r>
              <a:rPr lang="en-US" sz="3200" dirty="0" smtClean="0"/>
              <a:t>ower Management Verification</a:t>
            </a:r>
            <a:endParaRPr lang="en-US" sz="3200" b="0" i="1" dirty="0"/>
          </a:p>
        </p:txBody>
      </p:sp>
      <p:graphicFrame>
        <p:nvGraphicFramePr>
          <p:cNvPr id="8" name="Chart 7"/>
          <p:cNvGraphicFramePr>
            <a:graphicFrameLocks/>
          </p:cNvGraphicFramePr>
          <p:nvPr>
            <p:extLst>
              <p:ext uri="{D42A27DB-BD31-4B8C-83A1-F6EECF244321}">
                <p14:modId xmlns:p14="http://schemas.microsoft.com/office/powerpoint/2010/main" val="1439580254"/>
              </p:ext>
            </p:extLst>
          </p:nvPr>
        </p:nvGraphicFramePr>
        <p:xfrm>
          <a:off x="309045" y="1239915"/>
          <a:ext cx="8524874" cy="47434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a:xfrm>
            <a:off x="5685745" y="1380752"/>
            <a:ext cx="3241311" cy="61669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smtClean="0">
                <a:solidFill>
                  <a:schemeClr val="bg1"/>
                </a:solidFill>
                <a:effectLst/>
                <a:latin typeface="+mn-lt"/>
                <a:ea typeface="+mn-ea"/>
                <a:cs typeface="+mn-cs"/>
              </a:rPr>
              <a:t>67% of the industry actively </a:t>
            </a:r>
          </a:p>
          <a:p>
            <a:pPr algn="ctr"/>
            <a:r>
              <a:rPr lang="en-US" sz="1600" b="1" dirty="0" smtClean="0">
                <a:solidFill>
                  <a:schemeClr val="bg1"/>
                </a:solidFill>
                <a:effectLst/>
                <a:latin typeface="+mn-lt"/>
                <a:ea typeface="+mn-ea"/>
                <a:cs typeface="+mn-cs"/>
              </a:rPr>
              <a:t>manages power</a:t>
            </a:r>
            <a:endParaRPr lang="en-US" sz="1600" dirty="0">
              <a:solidFill>
                <a:schemeClr val="bg1"/>
              </a:solidFill>
              <a:effectLst/>
            </a:endParaRPr>
          </a:p>
        </p:txBody>
      </p:sp>
      <p:sp>
        <p:nvSpPr>
          <p:cNvPr id="12"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Wilson Research Group and Mentor Graphics, 2012 Functional Verification </a:t>
            </a:r>
            <a:r>
              <a:rPr lang="en-US" sz="800" dirty="0"/>
              <a:t>Study,   Used with permission </a:t>
            </a:r>
            <a:endParaRPr lang="en-US" sz="800" i="1" dirty="0"/>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63</a:t>
            </a:fld>
            <a:endParaRPr lang="en-US"/>
          </a:p>
        </p:txBody>
      </p:sp>
    </p:spTree>
    <p:extLst>
      <p:ext uri="{BB962C8B-B14F-4D97-AF65-F5344CB8AC3E}">
        <p14:creationId xmlns:p14="http://schemas.microsoft.com/office/powerpoint/2010/main" val="29402393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Power </a:t>
            </a:r>
            <a:r>
              <a:rPr lang="en-US" sz="3200" dirty="0" smtClean="0"/>
              <a:t>Trends</a:t>
            </a:r>
            <a:endParaRPr lang="en-US" sz="2400" b="0" i="1" dirty="0"/>
          </a:p>
        </p:txBody>
      </p:sp>
      <p:sp>
        <p:nvSpPr>
          <p:cNvPr id="4" name="Footer Placeholder 3"/>
          <p:cNvSpPr>
            <a:spLocks noGrp="1"/>
          </p:cNvSpPr>
          <p:nvPr>
            <p:ph type="ftr" sz="quarter" idx="10"/>
          </p:nvPr>
        </p:nvSpPr>
        <p:spPr/>
        <p:txBody>
          <a:bodyPr/>
          <a:lstStyle/>
          <a:p>
            <a:pPr>
              <a:defRPr/>
            </a:pPr>
            <a:r>
              <a:rPr lang="en-US" dirty="0" smtClean="0"/>
              <a:t>HF - January 2013 Master Set, WRG &amp; MG Study Results</a:t>
            </a:r>
            <a:endParaRPr lang="en-US" dirty="0"/>
          </a:p>
        </p:txBody>
      </p:sp>
      <p:sp>
        <p:nvSpPr>
          <p:cNvPr id="7"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9" name="Chart 8"/>
          <p:cNvGraphicFramePr>
            <a:graphicFrameLocks/>
          </p:cNvGraphicFramePr>
          <p:nvPr>
            <p:extLst>
              <p:ext uri="{D42A27DB-BD31-4B8C-83A1-F6EECF244321}">
                <p14:modId xmlns:p14="http://schemas.microsoft.com/office/powerpoint/2010/main" val="2804905589"/>
              </p:ext>
            </p:extLst>
          </p:nvPr>
        </p:nvGraphicFramePr>
        <p:xfrm>
          <a:off x="155426" y="1431940"/>
          <a:ext cx="8794744" cy="4591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584323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Power </a:t>
            </a:r>
            <a:r>
              <a:rPr lang="en-US" sz="3200" dirty="0" smtClean="0"/>
              <a:t>Trends</a:t>
            </a:r>
            <a:endParaRPr lang="en-US" sz="3200" b="0" i="1" dirty="0"/>
          </a:p>
        </p:txBody>
      </p:sp>
      <p:sp>
        <p:nvSpPr>
          <p:cNvPr id="4" name="Footer Placeholder 3"/>
          <p:cNvSpPr>
            <a:spLocks noGrp="1"/>
          </p:cNvSpPr>
          <p:nvPr>
            <p:ph type="ftr" sz="quarter" idx="10"/>
          </p:nvPr>
        </p:nvSpPr>
        <p:spPr/>
        <p:txBody>
          <a:bodyPr/>
          <a:lstStyle/>
          <a:p>
            <a:pPr>
              <a:defRPr/>
            </a:pPr>
            <a:r>
              <a:rPr lang="en-US" dirty="0" smtClean="0"/>
              <a:t>HF - January 2013 Master Set, WRG &amp; MG Study Results</a:t>
            </a:r>
            <a:endParaRPr lang="en-US" dirty="0"/>
          </a:p>
        </p:txBody>
      </p:sp>
      <p:sp>
        <p:nvSpPr>
          <p:cNvPr id="7"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8" name="Chart 7"/>
          <p:cNvGraphicFramePr>
            <a:graphicFrameLocks/>
          </p:cNvGraphicFramePr>
          <p:nvPr>
            <p:extLst>
              <p:ext uri="{D42A27DB-BD31-4B8C-83A1-F6EECF244321}">
                <p14:modId xmlns:p14="http://schemas.microsoft.com/office/powerpoint/2010/main" val="1997500926"/>
              </p:ext>
            </p:extLst>
          </p:nvPr>
        </p:nvGraphicFramePr>
        <p:xfrm>
          <a:off x="309045" y="1467685"/>
          <a:ext cx="8410574"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26245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Power Trends</a:t>
            </a:r>
            <a:endParaRPr lang="en-US" sz="3200" b="0" i="1"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5" name="Slide Number Placeholder 4"/>
          <p:cNvSpPr>
            <a:spLocks noGrp="1"/>
          </p:cNvSpPr>
          <p:nvPr>
            <p:ph type="sldNum" sz="quarter" idx="11"/>
          </p:nvPr>
        </p:nvSpPr>
        <p:spPr>
          <a:prstGeom prst="rect">
            <a:avLst/>
          </a:prstGeom>
        </p:spPr>
        <p:txBody>
          <a:bodyPr/>
          <a:lstStyle/>
          <a:p>
            <a:fld id="{B4689765-5485-4130-8525-AA8B12692EFF}" type="slidenum">
              <a:rPr lang="en-US" smtClean="0"/>
              <a:pPr/>
              <a:t>66</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1449166172"/>
              </p:ext>
            </p:extLst>
          </p:nvPr>
        </p:nvGraphicFramePr>
        <p:xfrm>
          <a:off x="347450" y="1790701"/>
          <a:ext cx="8449100" cy="473392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5"/>
          <p:cNvSpPr>
            <a:spLocks noChangeArrowheads="1"/>
          </p:cNvSpPr>
          <p:nvPr/>
        </p:nvSpPr>
        <p:spPr bwMode="auto">
          <a:xfrm>
            <a:off x="7375565" y="6114706"/>
            <a:ext cx="1651415" cy="230832"/>
          </a:xfrm>
          <a:prstGeom prst="rect">
            <a:avLst/>
          </a:prstGeom>
          <a:noFill/>
          <a:ln w="9525">
            <a:noFill/>
            <a:miter lim="800000"/>
            <a:headEnd/>
            <a:tailEnd/>
          </a:ln>
        </p:spPr>
        <p:txBody>
          <a:bodyPr wrap="square">
            <a:spAutoFit/>
          </a:bodyPr>
          <a:lstStyle/>
          <a:p>
            <a:pPr algn="r"/>
            <a:r>
              <a:rPr lang="en-US" sz="900" dirty="0" smtClean="0"/>
              <a:t>* Multiple answers possible</a:t>
            </a:r>
            <a:endParaRPr lang="en-US" sz="900" dirty="0"/>
          </a:p>
        </p:txBody>
      </p:sp>
      <p:sp>
        <p:nvSpPr>
          <p:cNvPr id="6" name="Rectangle 5"/>
          <p:cNvSpPr/>
          <p:nvPr/>
        </p:nvSpPr>
        <p:spPr>
          <a:xfrm>
            <a:off x="990600" y="1305580"/>
            <a:ext cx="7086600" cy="523220"/>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800" i="1" dirty="0">
                <a:solidFill>
                  <a:schemeClr val="bg1"/>
                </a:solidFill>
              </a:rPr>
              <a:t>Notation used to describe power intent</a:t>
            </a:r>
            <a:endParaRPr lang="en-US" sz="2800" dirty="0">
              <a:solidFill>
                <a:schemeClr val="bg1"/>
              </a:solidFill>
            </a:endParaRPr>
          </a:p>
        </p:txBody>
      </p:sp>
      <p:sp>
        <p:nvSpPr>
          <p:cNvPr id="11" name="Text Box 7"/>
          <p:cNvSpPr txBox="1">
            <a:spLocks noChangeArrowheads="1"/>
          </p:cNvSpPr>
          <p:nvPr/>
        </p:nvSpPr>
        <p:spPr bwMode="auto">
          <a:xfrm>
            <a:off x="0" y="6309181"/>
            <a:ext cx="5410200" cy="215444"/>
          </a:xfrm>
          <a:prstGeom prst="rect">
            <a:avLst/>
          </a:prstGeom>
          <a:noFill/>
          <a:ln w="9525">
            <a:noFill/>
            <a:miter lim="800000"/>
            <a:headEnd/>
            <a:tailEnd/>
          </a:ln>
        </p:spPr>
        <p:txBody>
          <a:bodyPr wrap="square" lIns="137160" anchor="b">
            <a:spAutoFit/>
          </a:bodyPr>
          <a:lstStyle/>
          <a:p>
            <a:pPr eaLnBrk="1" hangingPunct="1"/>
            <a:r>
              <a:rPr lang="en-US" sz="800" i="1" dirty="0"/>
              <a:t>Source: Wilson Research Group and Mentor Graphics, 2012 Functional Verification </a:t>
            </a:r>
            <a:r>
              <a:rPr lang="en-US" sz="800" dirty="0"/>
              <a:t>Study,   Used with permission </a:t>
            </a:r>
            <a:endParaRPr lang="en-US" sz="800" i="1" dirty="0"/>
          </a:p>
        </p:txBody>
      </p:sp>
    </p:spTree>
    <p:extLst>
      <p:ext uri="{BB962C8B-B14F-4D97-AF65-F5344CB8AC3E}">
        <p14:creationId xmlns:p14="http://schemas.microsoft.com/office/powerpoint/2010/main" val="1628942182"/>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25000" cy="1066800"/>
          </a:xfrm>
        </p:spPr>
        <p:txBody>
          <a:bodyPr/>
          <a:lstStyle/>
          <a:p>
            <a:r>
              <a:rPr lang="en-US" sz="3200" dirty="0" smtClean="0"/>
              <a:t>Beyond the Status Quo</a:t>
            </a:r>
            <a:endParaRPr lang="en-US" sz="3200" dirty="0"/>
          </a:p>
        </p:txBody>
      </p:sp>
      <p:sp>
        <p:nvSpPr>
          <p:cNvPr id="7" name="Footer Placeholder 6"/>
          <p:cNvSpPr>
            <a:spLocks noGrp="1"/>
          </p:cNvSpPr>
          <p:nvPr>
            <p:ph type="ftr" sz="quarter" idx="10"/>
          </p:nvPr>
        </p:nvSpPr>
        <p:spPr/>
        <p:txBody>
          <a:bodyPr/>
          <a:lstStyle/>
          <a:p>
            <a:pPr>
              <a:defRPr/>
            </a:pPr>
            <a:r>
              <a:rPr lang="en-US" smtClean="0"/>
              <a:t>HF, MemoCODE, 2013</a:t>
            </a:r>
            <a:endParaRPr lang="en-US" dirty="0"/>
          </a:p>
        </p:txBody>
      </p:sp>
      <p:sp>
        <p:nvSpPr>
          <p:cNvPr id="11" name="Slide Number Placeholder 10"/>
          <p:cNvSpPr>
            <a:spLocks noGrp="1"/>
          </p:cNvSpPr>
          <p:nvPr>
            <p:ph type="sldNum" sz="quarter" idx="11"/>
          </p:nvPr>
        </p:nvSpPr>
        <p:spPr/>
        <p:txBody>
          <a:bodyPr/>
          <a:lstStyle/>
          <a:p>
            <a:fld id="{B4689765-5485-4130-8525-AA8B12692EFF}" type="slidenum">
              <a:rPr lang="en-US" smtClean="0"/>
              <a:pPr/>
              <a:t>67</a:t>
            </a:fld>
            <a:endParaRPr lang="en-US"/>
          </a:p>
        </p:txBody>
      </p:sp>
      <p:grpSp>
        <p:nvGrpSpPr>
          <p:cNvPr id="14" name="Group 13"/>
          <p:cNvGrpSpPr/>
          <p:nvPr/>
        </p:nvGrpSpPr>
        <p:grpSpPr>
          <a:xfrm>
            <a:off x="155425" y="2514600"/>
            <a:ext cx="8833150" cy="2514600"/>
            <a:chOff x="155425" y="2286000"/>
            <a:chExt cx="8833150" cy="2514600"/>
          </a:xfrm>
        </p:grpSpPr>
        <p:grpSp>
          <p:nvGrpSpPr>
            <p:cNvPr id="3" name="Group 2"/>
            <p:cNvGrpSpPr/>
            <p:nvPr/>
          </p:nvGrpSpPr>
          <p:grpSpPr>
            <a:xfrm>
              <a:off x="155425" y="2995565"/>
              <a:ext cx="8833150" cy="1805035"/>
              <a:chOff x="155425" y="3038286"/>
              <a:chExt cx="8833150" cy="1805035"/>
            </a:xfrm>
            <a:solidFill>
              <a:schemeClr val="accent1">
                <a:lumMod val="75000"/>
              </a:schemeClr>
            </a:solidFill>
            <a:effectLst>
              <a:reflection blurRad="6350" stA="52000" endA="300" endPos="35000" dir="5400000" sy="-100000" algn="bl" rotWithShape="0"/>
            </a:effectLst>
          </p:grpSpPr>
          <p:sp>
            <p:nvSpPr>
              <p:cNvPr id="5" name="Chevron 4"/>
              <p:cNvSpPr/>
              <p:nvPr/>
            </p:nvSpPr>
            <p:spPr>
              <a:xfrm>
                <a:off x="155425" y="3038288"/>
                <a:ext cx="2265895"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lIns="137160"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Block</a:t>
                </a:r>
                <a:r>
                  <a:rPr lang="en-US" sz="1800" b="1" kern="0" dirty="0" smtClean="0">
                    <a:solidFill>
                      <a:schemeClr val="bg1"/>
                    </a:solidFill>
                    <a:effectLst>
                      <a:outerShdw blurRad="38100" dist="38100" dir="2700000" algn="tl">
                        <a:srgbClr val="000000">
                          <a:alpha val="43137"/>
                        </a:srgbClr>
                      </a:outerShdw>
                    </a:effectLst>
                    <a:latin typeface="Tahoma"/>
                    <a:ea typeface="+mn-ea"/>
                  </a:rPr>
                  <a:t>-</a:t>
                </a: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Level</a:t>
                </a:r>
              </a:p>
              <a:p>
                <a:pPr marL="0" marR="0" indent="0" algn="ctr" defTabSz="914400" eaLnBrk="1" fontAlgn="auto" latinLnBrk="0" hangingPunct="1">
                  <a:lnSpc>
                    <a:spcPct val="100000"/>
                  </a:lnSpc>
                  <a:spcBef>
                    <a:spcPts val="0"/>
                  </a:spcBef>
                  <a:spcAft>
                    <a:spcPts val="0"/>
                  </a:spcAft>
                  <a:buClrTx/>
                  <a:buSzTx/>
                  <a:buFontTx/>
                  <a:buNone/>
                  <a:tabLst/>
                </a:pPr>
                <a:r>
                  <a:rPr lang="en-US" sz="18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8" name="Chevron 7"/>
              <p:cNvSpPr/>
              <p:nvPr/>
            </p:nvSpPr>
            <p:spPr>
              <a:xfrm>
                <a:off x="2190890" y="3038286"/>
                <a:ext cx="2496325"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lIns="118872" rIns="0" rtlCol="0" anchor="ctr"/>
              <a:lstStyle/>
              <a:p>
                <a:pPr marL="0" marR="0" indent="0" algn="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Interconnect</a:t>
                </a:r>
              </a:p>
              <a:p>
                <a:pPr marL="0" marR="0" indent="0" algn="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9" name="Chevron 8"/>
              <p:cNvSpPr/>
              <p:nvPr/>
            </p:nvSpPr>
            <p:spPr>
              <a:xfrm>
                <a:off x="4456785" y="3038286"/>
                <a:ext cx="2381110"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rIns="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rPr>
                  <a:t>Integration</a:t>
                </a:r>
              </a:p>
              <a:p>
                <a:pPr marL="0" marR="0" indent="0" algn="ctr" defTabSz="914400" eaLnBrk="1" fontAlgn="auto" latinLnBrk="0" hangingPunct="1">
                  <a:lnSpc>
                    <a:spcPct val="100000"/>
                  </a:lnSpc>
                  <a:spcBef>
                    <a:spcPts val="0"/>
                  </a:spcBef>
                  <a:spcAft>
                    <a:spcPts val="0"/>
                  </a:spcAft>
                  <a:buClrTx/>
                  <a:buSzTx/>
                  <a:buFontTx/>
                  <a:buNone/>
                  <a:tabLst/>
                </a:pPr>
                <a:r>
                  <a:rPr lang="en-US" sz="2000" b="1" kern="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sp>
            <p:nvSpPr>
              <p:cNvPr id="10" name="Chevron 9"/>
              <p:cNvSpPr/>
              <p:nvPr/>
            </p:nvSpPr>
            <p:spPr>
              <a:xfrm>
                <a:off x="6607465" y="3038286"/>
                <a:ext cx="2381110" cy="1805033"/>
              </a:xfrm>
              <a:prstGeom prst="chevron">
                <a:avLst>
                  <a:gd name="adj" fmla="val 18914"/>
                </a:avLst>
              </a:prstGeom>
              <a:grpFill/>
              <a:ln w="9525" cap="flat" cmpd="sng" algn="ctr">
                <a:noFill/>
                <a:prstDash val="solid"/>
              </a:ln>
              <a:effectLst/>
              <a:scene3d>
                <a:camera prst="orthographicFront"/>
                <a:lightRig rig="threePt" dir="t"/>
              </a:scene3d>
              <a:sp3d>
                <a:bevelT/>
                <a:bevelB/>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Application</a:t>
                </a:r>
                <a:r>
                  <a:rPr kumimoji="0" lang="en-US" sz="20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Tahoma"/>
                    <a:ea typeface="+mn-ea"/>
                    <a:cs typeface="+mn-cs"/>
                  </a:rPr>
                  <a:t>  / SW</a:t>
                </a:r>
              </a:p>
              <a:p>
                <a:pPr marL="0" marR="0" indent="0" algn="ctr" defTabSz="914400" eaLnBrk="1" fontAlgn="auto" latinLnBrk="0" hangingPunct="1">
                  <a:lnSpc>
                    <a:spcPct val="100000"/>
                  </a:lnSpc>
                  <a:spcBef>
                    <a:spcPts val="0"/>
                  </a:spcBef>
                  <a:spcAft>
                    <a:spcPts val="0"/>
                  </a:spcAft>
                  <a:buClrTx/>
                  <a:buSzTx/>
                  <a:buFontTx/>
                  <a:buNone/>
                  <a:tabLst/>
                </a:pPr>
                <a:r>
                  <a:rPr lang="en-US" sz="2000" b="1" kern="0" baseline="0" dirty="0" smtClean="0">
                    <a:solidFill>
                      <a:schemeClr val="bg1"/>
                    </a:solidFill>
                    <a:effectLst>
                      <a:outerShdw blurRad="38100" dist="38100" dir="2700000" algn="tl">
                        <a:srgbClr val="000000">
                          <a:alpha val="43137"/>
                        </a:srgbClr>
                      </a:outerShdw>
                    </a:effectLst>
                    <a:latin typeface="Tahoma"/>
                    <a:ea typeface="+mn-ea"/>
                  </a:rPr>
                  <a:t>Verification</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ahoma"/>
                  <a:ea typeface="+mn-ea"/>
                </a:endParaRPr>
              </a:p>
            </p:txBody>
          </p:sp>
        </p:grpSp>
        <p:sp>
          <p:nvSpPr>
            <p:cNvPr id="4" name="TextBox 3"/>
            <p:cNvSpPr txBox="1"/>
            <p:nvPr/>
          </p:nvSpPr>
          <p:spPr>
            <a:xfrm>
              <a:off x="685800" y="2286000"/>
              <a:ext cx="7746031" cy="523220"/>
            </a:xfrm>
            <a:prstGeom prst="rect">
              <a:avLst/>
            </a:prstGeom>
            <a:noFill/>
          </p:spPr>
          <p:txBody>
            <a:bodyPr wrap="none" rtlCol="0">
              <a:spAutoFit/>
            </a:bodyPr>
            <a:lstStyle/>
            <a:p>
              <a:r>
                <a:rPr lang="en-US" sz="2800" b="1" dirty="0" smtClean="0"/>
                <a:t>IP           Subsystem        </a:t>
              </a:r>
              <a:r>
                <a:rPr lang="en-US" sz="2800" b="1" dirty="0" err="1" smtClean="0"/>
                <a:t>SoC</a:t>
              </a:r>
              <a:r>
                <a:rPr lang="en-US" sz="2800" b="1" dirty="0" smtClean="0"/>
                <a:t>           System</a:t>
              </a:r>
              <a:endParaRPr lang="en-US" sz="2800" b="1" dirty="0"/>
            </a:p>
          </p:txBody>
        </p:sp>
      </p:grpSp>
      <p:sp>
        <p:nvSpPr>
          <p:cNvPr id="13" name="Rectangle 12"/>
          <p:cNvSpPr/>
          <p:nvPr/>
        </p:nvSpPr>
        <p:spPr>
          <a:xfrm>
            <a:off x="614682" y="1470273"/>
            <a:ext cx="7848600" cy="461665"/>
          </a:xfrm>
          <a:prstGeom prst="rect">
            <a:avLst/>
          </a:prstGeom>
          <a:solidFill>
            <a:schemeClr val="accent1">
              <a:lumMod val="50000"/>
            </a:schemeClr>
          </a:solidFill>
          <a:effectLst>
            <a:outerShdw blurRad="50800" dist="38100" dir="8100000" algn="tr" rotWithShape="0">
              <a:prstClr val="black">
                <a:alpha val="40000"/>
              </a:prstClr>
            </a:outerShdw>
          </a:effectLst>
        </p:spPr>
        <p:txBody>
          <a:bodyPr wrap="square">
            <a:spAutoFit/>
          </a:bodyPr>
          <a:lstStyle/>
          <a:p>
            <a:pPr algn="ctr"/>
            <a:r>
              <a:rPr lang="en-US" sz="2400" b="1" i="1" dirty="0">
                <a:solidFill>
                  <a:schemeClr val="bg1"/>
                </a:solidFill>
              </a:rPr>
              <a:t>Standardization of the </a:t>
            </a:r>
            <a:r>
              <a:rPr lang="en-US" sz="2400" b="1" i="1" dirty="0" err="1">
                <a:solidFill>
                  <a:schemeClr val="bg1"/>
                </a:solidFill>
              </a:rPr>
              <a:t>SoC</a:t>
            </a:r>
            <a:r>
              <a:rPr lang="en-US" sz="2400" b="1" i="1" dirty="0">
                <a:solidFill>
                  <a:schemeClr val="bg1"/>
                </a:solidFill>
              </a:rPr>
              <a:t> Verification Process</a:t>
            </a:r>
          </a:p>
        </p:txBody>
      </p:sp>
    </p:spTree>
    <p:extLst>
      <p:ext uri="{BB962C8B-B14F-4D97-AF65-F5344CB8AC3E}">
        <p14:creationId xmlns:p14="http://schemas.microsoft.com/office/powerpoint/2010/main" val="260350232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 to the future</a:t>
            </a:r>
            <a:endParaRPr lang="en-US" dirty="0"/>
          </a:p>
        </p:txBody>
      </p:sp>
      <p:sp>
        <p:nvSpPr>
          <p:cNvPr id="6" name="Text Placeholder 5"/>
          <p:cNvSpPr>
            <a:spLocks noGrp="1"/>
          </p:cNvSpPr>
          <p:nvPr>
            <p:ph type="body" idx="1"/>
          </p:nvPr>
        </p:nvSpPr>
        <p:spPr/>
        <p:txBody>
          <a:bodyPr/>
          <a:lstStyle/>
          <a:p>
            <a:r>
              <a:rPr lang="en-US" dirty="0" smtClean="0"/>
              <a:t>The Productivity Gap</a:t>
            </a:r>
            <a:endParaRPr lang="en-US" dirty="0"/>
          </a:p>
        </p:txBody>
      </p:sp>
      <p:sp>
        <p:nvSpPr>
          <p:cNvPr id="3" name="Footer Placeholder 2"/>
          <p:cNvSpPr>
            <a:spLocks noGrp="1"/>
          </p:cNvSpPr>
          <p:nvPr>
            <p:ph type="ftr" sz="quarter" idx="4294967295"/>
          </p:nvPr>
        </p:nvSpPr>
        <p:spPr>
          <a:xfrm>
            <a:off x="0" y="6626225"/>
            <a:ext cx="5211763" cy="231775"/>
          </a:xfrm>
        </p:spPr>
        <p:txBody>
          <a:bodyPr/>
          <a:lstStyle/>
          <a:p>
            <a:pPr>
              <a:defRPr/>
            </a:pPr>
            <a:r>
              <a:rPr lang="en-US" smtClean="0"/>
              <a:t>HF, MemoCODE, 2013</a:t>
            </a:r>
            <a:endParaRPr lang="en-US" dirty="0"/>
          </a:p>
        </p:txBody>
      </p:sp>
      <p:sp>
        <p:nvSpPr>
          <p:cNvPr id="4" name="Slide Number Placeholder 3"/>
          <p:cNvSpPr>
            <a:spLocks noGrp="1"/>
          </p:cNvSpPr>
          <p:nvPr>
            <p:ph type="sldNum" sz="quarter" idx="4294967295"/>
          </p:nvPr>
        </p:nvSpPr>
        <p:spPr>
          <a:xfrm>
            <a:off x="0" y="6629400"/>
            <a:ext cx="381000" cy="228600"/>
          </a:xfrm>
        </p:spPr>
        <p:txBody>
          <a:bodyPr/>
          <a:lstStyle/>
          <a:p>
            <a:fld id="{B4689765-5485-4130-8525-AA8B12692EFF}" type="slidenum">
              <a:rPr lang="en-US" smtClean="0"/>
              <a:pPr/>
              <a:t>68</a:t>
            </a:fld>
            <a:endParaRPr lang="en-US"/>
          </a:p>
        </p:txBody>
      </p:sp>
    </p:spTree>
    <p:custDataLst>
      <p:tags r:id="rId1"/>
    </p:custDataLst>
    <p:extLst>
      <p:ext uri="{BB962C8B-B14F-4D97-AF65-F5344CB8AC3E}">
        <p14:creationId xmlns:p14="http://schemas.microsoft.com/office/powerpoint/2010/main" val="3638899951"/>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Design Productivity Gap</a:t>
            </a:r>
            <a:endParaRPr lang="en-US" dirty="0"/>
          </a:p>
        </p:txBody>
      </p:sp>
      <p:sp>
        <p:nvSpPr>
          <p:cNvPr id="21" name="Rectangle 20"/>
          <p:cNvSpPr/>
          <p:nvPr/>
        </p:nvSpPr>
        <p:spPr>
          <a:xfrm>
            <a:off x="5105400" y="6324600"/>
            <a:ext cx="4038600" cy="533400"/>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0421" b="7579"/>
          <a:stretch/>
        </p:blipFill>
        <p:spPr bwMode="auto">
          <a:xfrm>
            <a:off x="4415243" y="3973024"/>
            <a:ext cx="457200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0421" b="7579"/>
          <a:stretch/>
        </p:blipFill>
        <p:spPr bwMode="auto">
          <a:xfrm>
            <a:off x="4419600" y="1321396"/>
            <a:ext cx="457200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550883" y="2552349"/>
            <a:ext cx="3562349" cy="2841350"/>
            <a:chOff x="1240379" y="1750542"/>
            <a:chExt cx="5689446" cy="4537936"/>
          </a:xfrm>
        </p:grpSpPr>
        <p:sp>
          <p:nvSpPr>
            <p:cNvPr id="22" name="Freeform 21"/>
            <p:cNvSpPr/>
            <p:nvPr/>
          </p:nvSpPr>
          <p:spPr>
            <a:xfrm>
              <a:off x="1769423" y="2481943"/>
              <a:ext cx="4358245" cy="3016332"/>
            </a:xfrm>
            <a:custGeom>
              <a:avLst/>
              <a:gdLst>
                <a:gd name="connsiteX0" fmla="*/ 0 w 4358245"/>
                <a:gd name="connsiteY0" fmla="*/ 3016332 h 3016332"/>
                <a:gd name="connsiteX1" fmla="*/ 4358245 w 4358245"/>
                <a:gd name="connsiteY1" fmla="*/ 0 h 3016332"/>
                <a:gd name="connsiteX2" fmla="*/ 4275117 w 4358245"/>
                <a:gd name="connsiteY2" fmla="*/ 1603169 h 3016332"/>
                <a:gd name="connsiteX3" fmla="*/ 47502 w 4358245"/>
                <a:gd name="connsiteY3" fmla="*/ 2992582 h 3016332"/>
              </a:gdLst>
              <a:ahLst/>
              <a:cxnLst>
                <a:cxn ang="0">
                  <a:pos x="connsiteX0" y="connsiteY0"/>
                </a:cxn>
                <a:cxn ang="0">
                  <a:pos x="connsiteX1" y="connsiteY1"/>
                </a:cxn>
                <a:cxn ang="0">
                  <a:pos x="connsiteX2" y="connsiteY2"/>
                </a:cxn>
                <a:cxn ang="0">
                  <a:pos x="connsiteX3" y="connsiteY3"/>
                </a:cxn>
              </a:cxnLst>
              <a:rect l="l" t="t" r="r" b="b"/>
              <a:pathLst>
                <a:path w="4358245" h="3016332">
                  <a:moveTo>
                    <a:pt x="0" y="3016332"/>
                  </a:moveTo>
                  <a:lnTo>
                    <a:pt x="4358245" y="0"/>
                  </a:lnTo>
                  <a:lnTo>
                    <a:pt x="4275117" y="1603169"/>
                  </a:lnTo>
                  <a:lnTo>
                    <a:pt x="47502" y="2992582"/>
                  </a:lnTo>
                </a:path>
              </a:pathLst>
            </a:custGeom>
            <a:solidFill>
              <a:srgbClr val="FFCCCC"/>
            </a:solidFill>
            <a:ln w="9525" cap="flat" cmpd="sng" algn="ctr">
              <a:solidFill>
                <a:schemeClr val="bg1"/>
              </a:solidFill>
              <a:prstDash val="solid"/>
            </a:ln>
            <a:effectLst/>
          </p:spPr>
          <p:txBody>
            <a:bodyPr rtlCol="0" anchor="ctr"/>
            <a:lstStyle/>
            <a:p>
              <a:pPr algn="ctr"/>
              <a:endParaRPr lang="en-US" sz="1800"/>
            </a:p>
          </p:txBody>
        </p:sp>
        <p:grpSp>
          <p:nvGrpSpPr>
            <p:cNvPr id="23" name="Group 22"/>
            <p:cNvGrpSpPr/>
            <p:nvPr/>
          </p:nvGrpSpPr>
          <p:grpSpPr>
            <a:xfrm>
              <a:off x="1240379" y="1750542"/>
              <a:ext cx="5689446" cy="4021162"/>
              <a:chOff x="73284" y="1803013"/>
              <a:chExt cx="4849394" cy="3201686"/>
            </a:xfrm>
          </p:grpSpPr>
          <p:cxnSp>
            <p:nvCxnSpPr>
              <p:cNvPr id="28" name="Straight Arrow Connector 27"/>
              <p:cNvCxnSpPr/>
              <p:nvPr/>
            </p:nvCxnSpPr>
            <p:spPr>
              <a:xfrm flipH="1" flipV="1">
                <a:off x="508063" y="2084825"/>
                <a:ext cx="1734" cy="28185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509797" y="4903369"/>
                <a:ext cx="417634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V="1">
                <a:off x="736772" y="4903370"/>
                <a:ext cx="0" cy="101329"/>
              </a:xfrm>
              <a:prstGeom prst="line">
                <a:avLst/>
              </a:prstGeom>
              <a:noFill/>
              <a:ln w="19050" cap="flat" cmpd="sng" algn="ctr">
                <a:solidFill>
                  <a:srgbClr val="333333"/>
                </a:solidFill>
                <a:prstDash val="solid"/>
                <a:headEnd type="none" w="med" len="med"/>
                <a:tailEnd type="none" w="med" len="med"/>
              </a:ln>
              <a:effectLst/>
            </p:spPr>
          </p:cxnSp>
          <p:cxnSp>
            <p:nvCxnSpPr>
              <p:cNvPr id="31" name="Straight Connector 30"/>
              <p:cNvCxnSpPr/>
              <p:nvPr/>
            </p:nvCxnSpPr>
            <p:spPr>
              <a:xfrm flipV="1">
                <a:off x="1826252" y="4903369"/>
                <a:ext cx="0" cy="101329"/>
              </a:xfrm>
              <a:prstGeom prst="line">
                <a:avLst/>
              </a:prstGeom>
              <a:noFill/>
              <a:ln w="19050" cap="flat" cmpd="sng" algn="ctr">
                <a:solidFill>
                  <a:srgbClr val="333333"/>
                </a:solidFill>
                <a:prstDash val="solid"/>
                <a:headEnd type="none" w="med" len="med"/>
                <a:tailEnd type="none" w="med" len="med"/>
              </a:ln>
              <a:effectLst/>
            </p:spPr>
          </p:cxnSp>
          <p:cxnSp>
            <p:nvCxnSpPr>
              <p:cNvPr id="32" name="Straight Connector 31"/>
              <p:cNvCxnSpPr/>
              <p:nvPr/>
            </p:nvCxnSpPr>
            <p:spPr>
              <a:xfrm flipV="1">
                <a:off x="2915732" y="4903369"/>
                <a:ext cx="0" cy="101329"/>
              </a:xfrm>
              <a:prstGeom prst="line">
                <a:avLst/>
              </a:prstGeom>
              <a:noFill/>
              <a:ln w="19050" cap="flat" cmpd="sng" algn="ctr">
                <a:solidFill>
                  <a:srgbClr val="333333"/>
                </a:solidFill>
                <a:prstDash val="solid"/>
                <a:headEnd type="none" w="med" len="med"/>
                <a:tailEnd type="none" w="med" len="med"/>
              </a:ln>
              <a:effectLst/>
            </p:spPr>
          </p:cxnSp>
          <p:cxnSp>
            <p:nvCxnSpPr>
              <p:cNvPr id="33" name="Straight Connector 32"/>
              <p:cNvCxnSpPr/>
              <p:nvPr/>
            </p:nvCxnSpPr>
            <p:spPr>
              <a:xfrm flipV="1">
                <a:off x="4005213" y="4903369"/>
                <a:ext cx="0" cy="101329"/>
              </a:xfrm>
              <a:prstGeom prst="line">
                <a:avLst/>
              </a:prstGeom>
              <a:noFill/>
              <a:ln w="19050" cap="flat" cmpd="sng" algn="ctr">
                <a:solidFill>
                  <a:srgbClr val="333333"/>
                </a:solidFill>
                <a:prstDash val="solid"/>
                <a:headEnd type="none" w="med" len="med"/>
                <a:tailEnd type="none" w="med" len="med"/>
              </a:ln>
              <a:effectLst/>
            </p:spPr>
          </p:cxnSp>
          <p:sp>
            <p:nvSpPr>
              <p:cNvPr id="34" name="TextBox 33"/>
              <p:cNvSpPr txBox="1"/>
              <p:nvPr/>
            </p:nvSpPr>
            <p:spPr>
              <a:xfrm>
                <a:off x="3143168" y="1803013"/>
                <a:ext cx="1045688" cy="587067"/>
              </a:xfrm>
              <a:prstGeom prst="rect">
                <a:avLst/>
              </a:prstGeom>
              <a:noFill/>
            </p:spPr>
            <p:txBody>
              <a:bodyPr wrap="none" rtlCol="0">
                <a:spAutoFit/>
              </a:bodyPr>
              <a:lstStyle/>
              <a:p>
                <a:pPr algn="ctr"/>
                <a:r>
                  <a:rPr lang="en-US" sz="1200" b="1" dirty="0" smtClean="0"/>
                  <a:t>Silicon </a:t>
                </a:r>
                <a:br>
                  <a:rPr lang="en-US" sz="1200" b="1" dirty="0" smtClean="0"/>
                </a:br>
                <a:r>
                  <a:rPr lang="en-US" sz="1200" b="1" dirty="0" smtClean="0"/>
                  <a:t>Density</a:t>
                </a:r>
                <a:endParaRPr lang="en-US" sz="1200" b="1" dirty="0"/>
              </a:p>
            </p:txBody>
          </p:sp>
          <p:sp>
            <p:nvSpPr>
              <p:cNvPr id="35" name="TextBox 34"/>
              <p:cNvSpPr txBox="1"/>
              <p:nvPr/>
            </p:nvSpPr>
            <p:spPr>
              <a:xfrm>
                <a:off x="3394735" y="3809950"/>
                <a:ext cx="1527943" cy="587067"/>
              </a:xfrm>
              <a:prstGeom prst="rect">
                <a:avLst/>
              </a:prstGeom>
              <a:noFill/>
            </p:spPr>
            <p:txBody>
              <a:bodyPr wrap="none" rtlCol="0">
                <a:spAutoFit/>
              </a:bodyPr>
              <a:lstStyle/>
              <a:p>
                <a:pPr algn="ctr"/>
                <a:r>
                  <a:rPr lang="en-US" sz="1200" b="1" dirty="0" smtClean="0"/>
                  <a:t>Design </a:t>
                </a:r>
                <a:br>
                  <a:rPr lang="en-US" sz="1200" b="1" dirty="0" smtClean="0"/>
                </a:br>
                <a:r>
                  <a:rPr lang="en-US" sz="1200" b="1" dirty="0" smtClean="0"/>
                  <a:t>Productivity</a:t>
                </a:r>
              </a:p>
            </p:txBody>
          </p:sp>
          <p:sp>
            <p:nvSpPr>
              <p:cNvPr id="36" name="TextBox 35"/>
              <p:cNvSpPr txBox="1"/>
              <p:nvPr/>
            </p:nvSpPr>
            <p:spPr>
              <a:xfrm rot="16200000">
                <a:off x="-254387" y="2784232"/>
                <a:ext cx="1011469" cy="356127"/>
              </a:xfrm>
              <a:prstGeom prst="rect">
                <a:avLst/>
              </a:prstGeom>
              <a:noFill/>
            </p:spPr>
            <p:txBody>
              <a:bodyPr wrap="none" rtlCol="0">
                <a:spAutoFit/>
              </a:bodyPr>
              <a:lstStyle/>
              <a:p>
                <a:pPr algn="ctr"/>
                <a:r>
                  <a:rPr lang="en-US" sz="1100" b="1" i="1" dirty="0" smtClean="0"/>
                  <a:t>Capacity</a:t>
                </a:r>
                <a:endParaRPr lang="en-US" sz="1100" b="1" i="1" dirty="0"/>
              </a:p>
            </p:txBody>
          </p:sp>
        </p:grpSp>
        <p:sp>
          <p:nvSpPr>
            <p:cNvPr id="25" name="TextBox 24"/>
            <p:cNvSpPr txBox="1"/>
            <p:nvPr/>
          </p:nvSpPr>
          <p:spPr>
            <a:xfrm>
              <a:off x="4090091" y="5870659"/>
              <a:ext cx="850486" cy="417819"/>
            </a:xfrm>
            <a:prstGeom prst="rect">
              <a:avLst/>
            </a:prstGeom>
            <a:noFill/>
          </p:spPr>
          <p:txBody>
            <a:bodyPr wrap="none" rtlCol="0">
              <a:spAutoFit/>
            </a:bodyPr>
            <a:lstStyle/>
            <a:p>
              <a:pPr algn="ctr"/>
              <a:r>
                <a:rPr lang="en-US" sz="1100" b="1" i="1" dirty="0" smtClean="0"/>
                <a:t>Time</a:t>
              </a:r>
              <a:endParaRPr lang="en-US" sz="1100" b="1" i="1" dirty="0"/>
            </a:p>
          </p:txBody>
        </p:sp>
        <p:cxnSp>
          <p:nvCxnSpPr>
            <p:cNvPr id="26" name="Straight Arrow Connector 25"/>
            <p:cNvCxnSpPr/>
            <p:nvPr/>
          </p:nvCxnSpPr>
          <p:spPr>
            <a:xfrm flipV="1">
              <a:off x="1754583" y="2361958"/>
              <a:ext cx="4557482" cy="3124075"/>
            </a:xfrm>
            <a:prstGeom prst="straightConnector1">
              <a:avLst/>
            </a:prstGeom>
            <a:noFill/>
            <a:ln w="76200" cap="flat" cmpd="sng" algn="ctr">
              <a:solidFill>
                <a:srgbClr val="0070C0"/>
              </a:solidFill>
              <a:prstDash val="solid"/>
              <a:tailEnd type="arrow"/>
            </a:ln>
            <a:effectLst/>
          </p:spPr>
        </p:cxnSp>
        <p:cxnSp>
          <p:nvCxnSpPr>
            <p:cNvPr id="27" name="Straight Arrow Connector 26"/>
            <p:cNvCxnSpPr/>
            <p:nvPr/>
          </p:nvCxnSpPr>
          <p:spPr>
            <a:xfrm flipV="1">
              <a:off x="1754583" y="4001703"/>
              <a:ext cx="4521973" cy="1484330"/>
            </a:xfrm>
            <a:prstGeom prst="straightConnector1">
              <a:avLst/>
            </a:prstGeom>
            <a:noFill/>
            <a:ln w="76200" cap="flat" cmpd="sng" algn="ctr">
              <a:solidFill>
                <a:srgbClr val="7030A0"/>
              </a:solidFill>
              <a:prstDash val="solid"/>
              <a:tailEnd type="arrow"/>
            </a:ln>
            <a:effectLst/>
          </p:spPr>
        </p:cxnSp>
      </p:grpSp>
      <p:sp>
        <p:nvSpPr>
          <p:cNvPr id="24" name="Rectangle 5"/>
          <p:cNvSpPr>
            <a:spLocks noChangeArrowheads="1"/>
          </p:cNvSpPr>
          <p:nvPr/>
        </p:nvSpPr>
        <p:spPr bwMode="auto">
          <a:xfrm>
            <a:off x="257854" y="5484168"/>
            <a:ext cx="5685746" cy="230832"/>
          </a:xfrm>
          <a:prstGeom prst="rect">
            <a:avLst/>
          </a:prstGeom>
          <a:noFill/>
          <a:ln w="9525">
            <a:noFill/>
            <a:miter lim="800000"/>
            <a:headEnd/>
            <a:tailEnd/>
          </a:ln>
        </p:spPr>
        <p:txBody>
          <a:bodyPr wrap="square">
            <a:spAutoFit/>
          </a:bodyPr>
          <a:lstStyle/>
          <a:p>
            <a:r>
              <a:rPr lang="en-US" sz="900" dirty="0" smtClean="0"/>
              <a:t>Source: SEMATECH</a:t>
            </a:r>
            <a:endParaRPr lang="en-US" sz="900" dirty="0"/>
          </a:p>
        </p:txBody>
      </p:sp>
      <p:sp>
        <p:nvSpPr>
          <p:cNvPr id="5" name="Footer Placeholder 4"/>
          <p:cNvSpPr>
            <a:spLocks noGrp="1"/>
          </p:cNvSpPr>
          <p:nvPr>
            <p:ph type="ftr" sz="quarter" idx="10"/>
          </p:nvPr>
        </p:nvSpPr>
        <p:spPr/>
        <p:txBody>
          <a:bodyPr/>
          <a:lstStyle/>
          <a:p>
            <a:pPr>
              <a:defRPr/>
            </a:pPr>
            <a:r>
              <a:rPr lang="en-US" smtClean="0"/>
              <a:t>HF, MemoCODE, 2013</a:t>
            </a:r>
            <a:endParaRPr lang="en-US" dirty="0"/>
          </a:p>
        </p:txBody>
      </p:sp>
      <p:sp>
        <p:nvSpPr>
          <p:cNvPr id="6" name="Slide Number Placeholder 5"/>
          <p:cNvSpPr>
            <a:spLocks noGrp="1"/>
          </p:cNvSpPr>
          <p:nvPr>
            <p:ph type="sldNum" sz="quarter" idx="11"/>
          </p:nvPr>
        </p:nvSpPr>
        <p:spPr/>
        <p:txBody>
          <a:bodyPr/>
          <a:lstStyle/>
          <a:p>
            <a:fld id="{B4689765-5485-4130-8525-AA8B12692EFF}" type="slidenum">
              <a:rPr lang="en-US" smtClean="0"/>
              <a:pPr/>
              <a:t>69</a:t>
            </a:fld>
            <a:endParaRPr lang="en-US"/>
          </a:p>
        </p:txBody>
      </p:sp>
    </p:spTree>
    <p:extLst>
      <p:ext uri="{BB962C8B-B14F-4D97-AF65-F5344CB8AC3E}">
        <p14:creationId xmlns:p14="http://schemas.microsoft.com/office/powerpoint/2010/main" val="504225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left)">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Who Participated In The Survey </a:t>
            </a:r>
            <a:br>
              <a:rPr lang="en-US" dirty="0">
                <a:ea typeface="ＭＳ Ｐゴシック" pitchFamily="34" charset="-128"/>
              </a:rPr>
            </a:br>
            <a:r>
              <a:rPr lang="en-US" sz="2000" b="0" i="1" dirty="0" smtClean="0">
                <a:ea typeface="ＭＳ Ｐゴシック" pitchFamily="34" charset="-128"/>
              </a:rPr>
              <a:t>Participant’s </a:t>
            </a:r>
            <a:r>
              <a:rPr lang="en-US" sz="2000" b="0" i="1" dirty="0">
                <a:ea typeface="ＭＳ Ｐゴシック" pitchFamily="34" charset="-128"/>
              </a:rPr>
              <a:t>job </a:t>
            </a:r>
            <a:r>
              <a:rPr lang="en-US" sz="2000" b="0" i="1" dirty="0" smtClean="0">
                <a:ea typeface="ＭＳ Ｐゴシック" pitchFamily="34" charset="-128"/>
              </a:rPr>
              <a:t>title</a:t>
            </a:r>
            <a:endParaRPr lang="en-US" sz="1800" dirty="0"/>
          </a:p>
        </p:txBody>
      </p:sp>
      <p:sp>
        <p:nvSpPr>
          <p:cNvPr id="4" name="Footer Placeholder 3"/>
          <p:cNvSpPr>
            <a:spLocks noGrp="1"/>
          </p:cNvSpPr>
          <p:nvPr>
            <p:ph type="ftr" sz="quarter" idx="10"/>
          </p:nvPr>
        </p:nvSpPr>
        <p:spPr/>
        <p:txBody>
          <a:bodyPr/>
          <a:lstStyle/>
          <a:p>
            <a:pPr>
              <a:defRPr/>
            </a:pPr>
            <a:r>
              <a:rPr lang="en-US" smtClean="0"/>
              <a:t>HF, MemoCODE, 2013</a:t>
            </a:r>
            <a:endParaRPr lang="en-US" dirty="0"/>
          </a:p>
        </p:txBody>
      </p:sp>
      <p:sp>
        <p:nvSpPr>
          <p:cNvPr id="5" name="Slide Number Placeholder 4"/>
          <p:cNvSpPr>
            <a:spLocks noGrp="1"/>
          </p:cNvSpPr>
          <p:nvPr>
            <p:ph type="sldNum" sz="quarter" idx="11"/>
          </p:nvPr>
        </p:nvSpPr>
        <p:spPr/>
        <p:txBody>
          <a:bodyPr/>
          <a:lstStyle/>
          <a:p>
            <a:pPr>
              <a:defRPr/>
            </a:pPr>
            <a:fld id="{D345847F-CE46-4BDA-ADAE-D9211D81015E}" type="slidenum">
              <a:rPr lang="en-US" smtClean="0"/>
              <a:pPr>
                <a:defRPr/>
              </a:pPr>
              <a:t>7</a:t>
            </a:fld>
            <a:endParaRPr lang="en-US"/>
          </a:p>
        </p:txBody>
      </p:sp>
      <p:sp>
        <p:nvSpPr>
          <p:cNvPr id="8" name="Rectangle 5"/>
          <p:cNvSpPr>
            <a:spLocks noChangeArrowheads="1"/>
          </p:cNvSpPr>
          <p:nvPr/>
        </p:nvSpPr>
        <p:spPr bwMode="auto">
          <a:xfrm>
            <a:off x="-1" y="6124575"/>
            <a:ext cx="5685746" cy="230832"/>
          </a:xfrm>
          <a:prstGeom prst="rect">
            <a:avLst/>
          </a:prstGeom>
          <a:noFill/>
          <a:ln w="9525">
            <a:noFill/>
            <a:miter lim="800000"/>
            <a:headEnd/>
            <a:tailEnd/>
          </a:ln>
        </p:spPr>
        <p:txBody>
          <a:bodyPr wrap="square">
            <a:spAutoFit/>
          </a:bodyPr>
          <a:lstStyle/>
          <a:p>
            <a:pPr algn="r"/>
            <a:r>
              <a:rPr lang="en-US" sz="900" dirty="0"/>
              <a:t>Wilson Research Group and Mentor </a:t>
            </a:r>
            <a:r>
              <a:rPr lang="en-US" sz="900" dirty="0" smtClean="0"/>
              <a:t>Graphics, 2012 </a:t>
            </a:r>
            <a:r>
              <a:rPr lang="en-US" sz="900" dirty="0"/>
              <a:t>Functional Verification Study,   Used with permission </a:t>
            </a:r>
          </a:p>
        </p:txBody>
      </p:sp>
      <p:graphicFrame>
        <p:nvGraphicFramePr>
          <p:cNvPr id="11" name="Chart 10"/>
          <p:cNvGraphicFramePr>
            <a:graphicFrameLocks/>
          </p:cNvGraphicFramePr>
          <p:nvPr>
            <p:extLst>
              <p:ext uri="{D42A27DB-BD31-4B8C-83A1-F6EECF244321}">
                <p14:modId xmlns:p14="http://schemas.microsoft.com/office/powerpoint/2010/main" val="2725999288"/>
              </p:ext>
            </p:extLst>
          </p:nvPr>
        </p:nvGraphicFramePr>
        <p:xfrm>
          <a:off x="378080" y="1368613"/>
          <a:ext cx="8934450"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727303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52509" y="2406770"/>
            <a:ext cx="6400891" cy="3079263"/>
            <a:chOff x="1752509" y="2406770"/>
            <a:chExt cx="6400891" cy="3079263"/>
          </a:xfrm>
        </p:grpSpPr>
        <p:sp>
          <p:nvSpPr>
            <p:cNvPr id="8" name="Freeform 7"/>
            <p:cNvSpPr/>
            <p:nvPr/>
          </p:nvSpPr>
          <p:spPr>
            <a:xfrm>
              <a:off x="1802921" y="2406770"/>
              <a:ext cx="4442604" cy="3062377"/>
            </a:xfrm>
            <a:custGeom>
              <a:avLst/>
              <a:gdLst>
                <a:gd name="connsiteX0" fmla="*/ 0 w 4442604"/>
                <a:gd name="connsiteY0" fmla="*/ 3062377 h 3062377"/>
                <a:gd name="connsiteX1" fmla="*/ 4442604 w 4442604"/>
                <a:gd name="connsiteY1" fmla="*/ 0 h 3062377"/>
                <a:gd name="connsiteX2" fmla="*/ 4373592 w 4442604"/>
                <a:gd name="connsiteY2" fmla="*/ 2527539 h 3062377"/>
                <a:gd name="connsiteX3" fmla="*/ 0 w 4442604"/>
                <a:gd name="connsiteY3" fmla="*/ 3062377 h 3062377"/>
              </a:gdLst>
              <a:ahLst/>
              <a:cxnLst>
                <a:cxn ang="0">
                  <a:pos x="connsiteX0" y="connsiteY0"/>
                </a:cxn>
                <a:cxn ang="0">
                  <a:pos x="connsiteX1" y="connsiteY1"/>
                </a:cxn>
                <a:cxn ang="0">
                  <a:pos x="connsiteX2" y="connsiteY2"/>
                </a:cxn>
                <a:cxn ang="0">
                  <a:pos x="connsiteX3" y="connsiteY3"/>
                </a:cxn>
              </a:cxnLst>
              <a:rect l="l" t="t" r="r" b="b"/>
              <a:pathLst>
                <a:path w="4442604" h="3062377">
                  <a:moveTo>
                    <a:pt x="0" y="3062377"/>
                  </a:moveTo>
                  <a:lnTo>
                    <a:pt x="4442604" y="0"/>
                  </a:lnTo>
                  <a:lnTo>
                    <a:pt x="4373592" y="2527539"/>
                  </a:lnTo>
                  <a:lnTo>
                    <a:pt x="0" y="3062377"/>
                  </a:lnTo>
                  <a:close/>
                </a:path>
              </a:pathLst>
            </a:custGeom>
            <a:solidFill>
              <a:srgbClr val="FFCCCC"/>
            </a:solidFill>
            <a:ln w="952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4" name="Straight Arrow Connector 3"/>
            <p:cNvCxnSpPr/>
            <p:nvPr/>
          </p:nvCxnSpPr>
          <p:spPr>
            <a:xfrm flipV="1">
              <a:off x="1752509" y="4915078"/>
              <a:ext cx="4524047" cy="570955"/>
            </a:xfrm>
            <a:prstGeom prst="straightConnector1">
              <a:avLst/>
            </a:prstGeom>
            <a:noFill/>
            <a:ln w="76200" cap="flat" cmpd="sng" algn="ctr">
              <a:solidFill>
                <a:srgbClr val="FF0000"/>
              </a:solidFill>
              <a:prstDash val="solid"/>
              <a:tailEnd type="arrow"/>
            </a:ln>
            <a:effectLst/>
          </p:spPr>
        </p:cxnSp>
        <p:sp>
          <p:nvSpPr>
            <p:cNvPr id="39" name="TextBox 38"/>
            <p:cNvSpPr txBox="1"/>
            <p:nvPr/>
          </p:nvSpPr>
          <p:spPr>
            <a:xfrm>
              <a:off x="6409013" y="4561135"/>
              <a:ext cx="1744387" cy="707886"/>
            </a:xfrm>
            <a:prstGeom prst="rect">
              <a:avLst/>
            </a:prstGeom>
            <a:noFill/>
          </p:spPr>
          <p:txBody>
            <a:bodyPr wrap="none" rtlCol="0">
              <a:spAutoFit/>
            </a:bodyPr>
            <a:lstStyle/>
            <a:p>
              <a:r>
                <a:rPr lang="en-US" sz="2000" b="1" dirty="0" smtClean="0"/>
                <a:t>Verification </a:t>
              </a:r>
              <a:br>
                <a:rPr lang="en-US" sz="2000" b="1" dirty="0" smtClean="0"/>
              </a:br>
              <a:r>
                <a:rPr lang="en-US" sz="2000" b="1" dirty="0" smtClean="0"/>
                <a:t>Productivity</a:t>
              </a:r>
            </a:p>
          </p:txBody>
        </p:sp>
      </p:grpSp>
      <p:sp>
        <p:nvSpPr>
          <p:cNvPr id="2" name="Title 1"/>
          <p:cNvSpPr>
            <a:spLocks noGrp="1"/>
          </p:cNvSpPr>
          <p:nvPr>
            <p:ph type="title"/>
          </p:nvPr>
        </p:nvSpPr>
        <p:spPr/>
        <p:txBody>
          <a:bodyPr/>
          <a:lstStyle/>
          <a:p>
            <a:r>
              <a:rPr lang="en-US" sz="3200" dirty="0" smtClean="0"/>
              <a:t>Verification Productivity Gap</a:t>
            </a:r>
            <a:endParaRPr lang="en-US" dirty="0"/>
          </a:p>
        </p:txBody>
      </p:sp>
      <p:sp>
        <p:nvSpPr>
          <p:cNvPr id="21" name="Rectangle 20"/>
          <p:cNvSpPr/>
          <p:nvPr/>
        </p:nvSpPr>
        <p:spPr>
          <a:xfrm>
            <a:off x="5105400" y="6324600"/>
            <a:ext cx="4038600" cy="533400"/>
          </a:xfrm>
          <a:prstGeom prst="rect">
            <a:avLst/>
          </a:prstGeom>
          <a:solidFill>
            <a:schemeClr val="bg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23" name="Rectangle 5"/>
          <p:cNvSpPr>
            <a:spLocks noChangeArrowheads="1"/>
          </p:cNvSpPr>
          <p:nvPr/>
        </p:nvSpPr>
        <p:spPr bwMode="auto">
          <a:xfrm>
            <a:off x="257854" y="6124575"/>
            <a:ext cx="5685746" cy="230832"/>
          </a:xfrm>
          <a:prstGeom prst="rect">
            <a:avLst/>
          </a:prstGeom>
          <a:noFill/>
          <a:ln w="9525">
            <a:noFill/>
            <a:miter lim="800000"/>
            <a:headEnd/>
            <a:tailEnd/>
          </a:ln>
        </p:spPr>
        <p:txBody>
          <a:bodyPr wrap="square">
            <a:spAutoFit/>
          </a:bodyPr>
          <a:lstStyle/>
          <a:p>
            <a:r>
              <a:rPr lang="en-US" sz="900" dirty="0" smtClean="0"/>
              <a:t>Source: SEMATECH</a:t>
            </a:r>
            <a:endParaRPr lang="en-US" sz="900" dirty="0"/>
          </a:p>
        </p:txBody>
      </p:sp>
      <p:grpSp>
        <p:nvGrpSpPr>
          <p:cNvPr id="10" name="Group 9"/>
          <p:cNvGrpSpPr/>
          <p:nvPr/>
        </p:nvGrpSpPr>
        <p:grpSpPr>
          <a:xfrm>
            <a:off x="1264623" y="1779162"/>
            <a:ext cx="6888777" cy="4460829"/>
            <a:chOff x="1264623" y="1779162"/>
            <a:chExt cx="6888777" cy="4460829"/>
          </a:xfrm>
        </p:grpSpPr>
        <p:grpSp>
          <p:nvGrpSpPr>
            <p:cNvPr id="68" name="Group 67"/>
            <p:cNvGrpSpPr/>
            <p:nvPr/>
          </p:nvGrpSpPr>
          <p:grpSpPr>
            <a:xfrm>
              <a:off x="1264623" y="1779162"/>
              <a:ext cx="6888777" cy="3992541"/>
              <a:chOff x="93948" y="1825801"/>
              <a:chExt cx="5871643" cy="3178898"/>
            </a:xfrm>
          </p:grpSpPr>
          <p:cxnSp>
            <p:nvCxnSpPr>
              <p:cNvPr id="44" name="Straight Arrow Connector 43"/>
              <p:cNvCxnSpPr/>
              <p:nvPr/>
            </p:nvCxnSpPr>
            <p:spPr>
              <a:xfrm flipH="1" flipV="1">
                <a:off x="508063" y="2084825"/>
                <a:ext cx="1734" cy="28185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509797" y="4903369"/>
                <a:ext cx="417634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flipV="1">
                <a:off x="736772" y="4903370"/>
                <a:ext cx="0" cy="101329"/>
              </a:xfrm>
              <a:prstGeom prst="line">
                <a:avLst/>
              </a:prstGeom>
              <a:noFill/>
              <a:ln w="19050" cap="flat" cmpd="sng" algn="ctr">
                <a:solidFill>
                  <a:srgbClr val="333333"/>
                </a:solidFill>
                <a:prstDash val="solid"/>
                <a:headEnd type="none" w="med" len="med"/>
                <a:tailEnd type="none" w="med" len="med"/>
              </a:ln>
              <a:effectLst/>
            </p:spPr>
          </p:cxnSp>
          <p:cxnSp>
            <p:nvCxnSpPr>
              <p:cNvPr id="49" name="Straight Connector 48"/>
              <p:cNvCxnSpPr/>
              <p:nvPr/>
            </p:nvCxnSpPr>
            <p:spPr>
              <a:xfrm flipV="1">
                <a:off x="1826252" y="4903369"/>
                <a:ext cx="0" cy="101329"/>
              </a:xfrm>
              <a:prstGeom prst="line">
                <a:avLst/>
              </a:prstGeom>
              <a:noFill/>
              <a:ln w="19050" cap="flat" cmpd="sng" algn="ctr">
                <a:solidFill>
                  <a:srgbClr val="333333"/>
                </a:solidFill>
                <a:prstDash val="solid"/>
                <a:headEnd type="none" w="med" len="med"/>
                <a:tailEnd type="none" w="med" len="med"/>
              </a:ln>
              <a:effectLst/>
            </p:spPr>
          </p:cxnSp>
          <p:cxnSp>
            <p:nvCxnSpPr>
              <p:cNvPr id="50" name="Straight Connector 49"/>
              <p:cNvCxnSpPr/>
              <p:nvPr/>
            </p:nvCxnSpPr>
            <p:spPr>
              <a:xfrm flipV="1">
                <a:off x="2915732" y="4903369"/>
                <a:ext cx="0" cy="101329"/>
              </a:xfrm>
              <a:prstGeom prst="line">
                <a:avLst/>
              </a:prstGeom>
              <a:noFill/>
              <a:ln w="19050" cap="flat" cmpd="sng" algn="ctr">
                <a:solidFill>
                  <a:srgbClr val="333333"/>
                </a:solidFill>
                <a:prstDash val="solid"/>
                <a:headEnd type="none" w="med" len="med"/>
                <a:tailEnd type="none" w="med" len="med"/>
              </a:ln>
              <a:effectLst/>
            </p:spPr>
          </p:cxnSp>
          <p:cxnSp>
            <p:nvCxnSpPr>
              <p:cNvPr id="51" name="Straight Connector 50"/>
              <p:cNvCxnSpPr/>
              <p:nvPr/>
            </p:nvCxnSpPr>
            <p:spPr>
              <a:xfrm flipV="1">
                <a:off x="4005213" y="4903369"/>
                <a:ext cx="0" cy="101329"/>
              </a:xfrm>
              <a:prstGeom prst="line">
                <a:avLst/>
              </a:prstGeom>
              <a:noFill/>
              <a:ln w="19050" cap="flat" cmpd="sng" algn="ctr">
                <a:solidFill>
                  <a:srgbClr val="333333"/>
                </a:solidFill>
                <a:prstDash val="solid"/>
                <a:headEnd type="none" w="med" len="med"/>
                <a:tailEnd type="none" w="med" len="med"/>
              </a:ln>
              <a:effectLst/>
            </p:spPr>
          </p:cxnSp>
          <p:sp>
            <p:nvSpPr>
              <p:cNvPr id="41" name="TextBox 40"/>
              <p:cNvSpPr txBox="1"/>
              <p:nvPr/>
            </p:nvSpPr>
            <p:spPr>
              <a:xfrm>
                <a:off x="4460610" y="1825801"/>
                <a:ext cx="985389" cy="563625"/>
              </a:xfrm>
              <a:prstGeom prst="rect">
                <a:avLst/>
              </a:prstGeom>
              <a:noFill/>
            </p:spPr>
            <p:txBody>
              <a:bodyPr wrap="none" rtlCol="0">
                <a:spAutoFit/>
              </a:bodyPr>
              <a:lstStyle/>
              <a:p>
                <a:r>
                  <a:rPr lang="en-US" sz="2000" b="1" dirty="0" smtClean="0">
                    <a:solidFill>
                      <a:schemeClr val="tx1">
                        <a:lumMod val="40000"/>
                        <a:lumOff val="60000"/>
                      </a:schemeClr>
                    </a:solidFill>
                  </a:rPr>
                  <a:t>Silicon </a:t>
                </a:r>
                <a:br>
                  <a:rPr lang="en-US" sz="2000" b="1" dirty="0" smtClean="0">
                    <a:solidFill>
                      <a:schemeClr val="tx1">
                        <a:lumMod val="40000"/>
                        <a:lumOff val="60000"/>
                      </a:schemeClr>
                    </a:solidFill>
                  </a:rPr>
                </a:br>
                <a:r>
                  <a:rPr lang="en-US" sz="2000" b="1" dirty="0" smtClean="0">
                    <a:solidFill>
                      <a:schemeClr val="tx1">
                        <a:lumMod val="40000"/>
                        <a:lumOff val="60000"/>
                      </a:schemeClr>
                    </a:solidFill>
                  </a:rPr>
                  <a:t>Density</a:t>
                </a:r>
                <a:endParaRPr lang="en-US" sz="2000" b="1" dirty="0">
                  <a:solidFill>
                    <a:schemeClr val="tx1">
                      <a:lumMod val="40000"/>
                      <a:lumOff val="60000"/>
                    </a:schemeClr>
                  </a:solidFill>
                </a:endParaRPr>
              </a:p>
            </p:txBody>
          </p:sp>
          <p:sp>
            <p:nvSpPr>
              <p:cNvPr id="42" name="TextBox 41"/>
              <p:cNvSpPr txBox="1"/>
              <p:nvPr/>
            </p:nvSpPr>
            <p:spPr>
              <a:xfrm>
                <a:off x="4478764" y="3150299"/>
                <a:ext cx="1486827" cy="563625"/>
              </a:xfrm>
              <a:prstGeom prst="rect">
                <a:avLst/>
              </a:prstGeom>
              <a:noFill/>
            </p:spPr>
            <p:txBody>
              <a:bodyPr wrap="none" rtlCol="0">
                <a:spAutoFit/>
              </a:bodyPr>
              <a:lstStyle/>
              <a:p>
                <a:r>
                  <a:rPr lang="en-US" sz="2000" b="1" dirty="0" smtClean="0">
                    <a:solidFill>
                      <a:schemeClr val="bg1">
                        <a:lumMod val="65000"/>
                      </a:schemeClr>
                    </a:solidFill>
                  </a:rPr>
                  <a:t>Design </a:t>
                </a:r>
                <a:br>
                  <a:rPr lang="en-US" sz="2000" b="1" dirty="0" smtClean="0">
                    <a:solidFill>
                      <a:schemeClr val="bg1">
                        <a:lumMod val="65000"/>
                      </a:schemeClr>
                    </a:solidFill>
                  </a:rPr>
                </a:br>
                <a:r>
                  <a:rPr lang="en-US" sz="2000" b="1" dirty="0" smtClean="0">
                    <a:solidFill>
                      <a:schemeClr val="bg1">
                        <a:lumMod val="65000"/>
                      </a:schemeClr>
                    </a:solidFill>
                  </a:rPr>
                  <a:t>Productivity</a:t>
                </a:r>
              </a:p>
            </p:txBody>
          </p:sp>
          <p:sp>
            <p:nvSpPr>
              <p:cNvPr id="38" name="TextBox 37"/>
              <p:cNvSpPr txBox="1"/>
              <p:nvPr/>
            </p:nvSpPr>
            <p:spPr>
              <a:xfrm rot="16200000">
                <a:off x="-218468" y="2804896"/>
                <a:ext cx="939631" cy="314800"/>
              </a:xfrm>
              <a:prstGeom prst="rect">
                <a:avLst/>
              </a:prstGeom>
              <a:noFill/>
            </p:spPr>
            <p:txBody>
              <a:bodyPr wrap="none" rtlCol="0">
                <a:spAutoFit/>
              </a:bodyPr>
              <a:lstStyle/>
              <a:p>
                <a:pPr algn="ctr"/>
                <a:r>
                  <a:rPr lang="en-US" sz="1800" b="1" i="1" dirty="0" smtClean="0"/>
                  <a:t>Capacity</a:t>
                </a:r>
                <a:endParaRPr lang="en-US" sz="1800" b="1" i="1" dirty="0"/>
              </a:p>
            </p:txBody>
          </p:sp>
        </p:grpSp>
        <p:sp>
          <p:nvSpPr>
            <p:cNvPr id="24" name="TextBox 23"/>
            <p:cNvSpPr txBox="1"/>
            <p:nvPr/>
          </p:nvSpPr>
          <p:spPr>
            <a:xfrm>
              <a:off x="4139269" y="5870659"/>
              <a:ext cx="752130" cy="369332"/>
            </a:xfrm>
            <a:prstGeom prst="rect">
              <a:avLst/>
            </a:prstGeom>
            <a:noFill/>
          </p:spPr>
          <p:txBody>
            <a:bodyPr wrap="none" rtlCol="0">
              <a:spAutoFit/>
            </a:bodyPr>
            <a:lstStyle/>
            <a:p>
              <a:pPr algn="ctr"/>
              <a:r>
                <a:rPr lang="en-US" sz="1800" b="1" i="1" dirty="0" smtClean="0"/>
                <a:t>Time</a:t>
              </a:r>
              <a:endParaRPr lang="en-US" sz="1800" b="1" i="1" dirty="0"/>
            </a:p>
          </p:txBody>
        </p:sp>
        <p:cxnSp>
          <p:nvCxnSpPr>
            <p:cNvPr id="7" name="Straight Arrow Connector 6"/>
            <p:cNvCxnSpPr/>
            <p:nvPr/>
          </p:nvCxnSpPr>
          <p:spPr>
            <a:xfrm flipV="1">
              <a:off x="1754583" y="2361958"/>
              <a:ext cx="4557482" cy="3124075"/>
            </a:xfrm>
            <a:prstGeom prst="straightConnector1">
              <a:avLst/>
            </a:prstGeom>
            <a:noFill/>
            <a:ln w="76200" cap="flat" cmpd="sng" algn="ctr">
              <a:solidFill>
                <a:srgbClr val="0070C0"/>
              </a:solidFill>
              <a:prstDash val="solid"/>
              <a:tailEnd type="arrow"/>
            </a:ln>
            <a:effectLst/>
          </p:spPr>
        </p:cxnSp>
        <p:cxnSp>
          <p:nvCxnSpPr>
            <p:cNvPr id="9" name="Straight Arrow Connector 8"/>
            <p:cNvCxnSpPr/>
            <p:nvPr/>
          </p:nvCxnSpPr>
          <p:spPr>
            <a:xfrm flipV="1">
              <a:off x="1754583" y="4001703"/>
              <a:ext cx="4521973" cy="1484330"/>
            </a:xfrm>
            <a:prstGeom prst="straightConnector1">
              <a:avLst/>
            </a:prstGeom>
            <a:noFill/>
            <a:ln w="76200" cap="flat" cmpd="sng" algn="ctr">
              <a:solidFill>
                <a:schemeClr val="accent5">
                  <a:lumMod val="50000"/>
                </a:schemeClr>
              </a:solidFill>
              <a:prstDash val="solid"/>
              <a:tailEnd type="arrow"/>
            </a:ln>
            <a:effectLst/>
          </p:spPr>
        </p:cxnSp>
      </p:grpSp>
      <p:sp>
        <p:nvSpPr>
          <p:cNvPr id="6" name="Footer Placeholder 5"/>
          <p:cNvSpPr>
            <a:spLocks noGrp="1"/>
          </p:cNvSpPr>
          <p:nvPr>
            <p:ph type="ftr" sz="quarter" idx="10"/>
          </p:nvPr>
        </p:nvSpPr>
        <p:spPr/>
        <p:txBody>
          <a:bodyPr/>
          <a:lstStyle/>
          <a:p>
            <a:pPr>
              <a:defRPr/>
            </a:pPr>
            <a:r>
              <a:rPr lang="en-US" smtClean="0"/>
              <a:t>HF, MemoCODE, 2013</a:t>
            </a:r>
            <a:endParaRPr lang="en-US" dirty="0"/>
          </a:p>
        </p:txBody>
      </p:sp>
      <p:sp>
        <p:nvSpPr>
          <p:cNvPr id="12" name="Slide Number Placeholder 11"/>
          <p:cNvSpPr>
            <a:spLocks noGrp="1"/>
          </p:cNvSpPr>
          <p:nvPr>
            <p:ph type="sldNum" sz="quarter" idx="11"/>
          </p:nvPr>
        </p:nvSpPr>
        <p:spPr/>
        <p:txBody>
          <a:bodyPr/>
          <a:lstStyle/>
          <a:p>
            <a:fld id="{B4689765-5485-4130-8525-AA8B12692EFF}" type="slidenum">
              <a:rPr lang="en-US" smtClean="0"/>
              <a:pPr/>
              <a:t>70</a:t>
            </a:fld>
            <a:endParaRPr lang="en-US"/>
          </a:p>
        </p:txBody>
      </p:sp>
    </p:spTree>
    <p:extLst>
      <p:ext uri="{BB962C8B-B14F-4D97-AF65-F5344CB8AC3E}">
        <p14:creationId xmlns:p14="http://schemas.microsoft.com/office/powerpoint/2010/main" val="724565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sz="3200" dirty="0" smtClean="0"/>
              <a:t>Closing The Verification Gap</a:t>
            </a:r>
            <a:endParaRPr lang="en-US" b="0" i="1" dirty="0" smtClean="0"/>
          </a:p>
        </p:txBody>
      </p:sp>
      <p:sp>
        <p:nvSpPr>
          <p:cNvPr id="19" name="Footer Placeholder 18"/>
          <p:cNvSpPr>
            <a:spLocks noGrp="1"/>
          </p:cNvSpPr>
          <p:nvPr>
            <p:ph type="ftr" sz="quarter" idx="10"/>
          </p:nvPr>
        </p:nvSpPr>
        <p:spPr>
          <a:prstGeom prst="rect">
            <a:avLst/>
          </a:prstGeom>
        </p:spPr>
        <p:txBody>
          <a:bodyPr/>
          <a:lstStyle/>
          <a:p>
            <a:r>
              <a:rPr lang="en-US" smtClean="0">
                <a:solidFill>
                  <a:srgbClr val="333333"/>
                </a:solidFill>
              </a:rPr>
              <a:t>HF, MemoCODE, 2013</a:t>
            </a:r>
            <a:endParaRPr lang="en-US">
              <a:solidFill>
                <a:srgbClr val="333333"/>
              </a:solidFill>
            </a:endParaRPr>
          </a:p>
        </p:txBody>
      </p:sp>
      <p:sp>
        <p:nvSpPr>
          <p:cNvPr id="18" name="Slide Number Placeholder 17"/>
          <p:cNvSpPr>
            <a:spLocks noGrp="1"/>
          </p:cNvSpPr>
          <p:nvPr>
            <p:ph type="sldNum" sz="quarter" idx="11"/>
          </p:nvPr>
        </p:nvSpPr>
        <p:spPr>
          <a:prstGeom prst="rect">
            <a:avLst/>
          </a:prstGeom>
        </p:spPr>
        <p:txBody>
          <a:bodyPr/>
          <a:lstStyle/>
          <a:p>
            <a:fld id="{2F5A6D41-D5C5-4196-A8A3-5CABCB613A59}" type="slidenum">
              <a:rPr lang="en-US" smtClean="0">
                <a:solidFill>
                  <a:srgbClr val="333333"/>
                </a:solidFill>
              </a:rPr>
              <a:pPr/>
              <a:t>71</a:t>
            </a:fld>
            <a:endParaRPr lang="en-US">
              <a:solidFill>
                <a:srgbClr val="333333"/>
              </a:solidFill>
            </a:endParaRPr>
          </a:p>
        </p:txBody>
      </p:sp>
      <p:sp>
        <p:nvSpPr>
          <p:cNvPr id="163844" name="Slide Number Placeholder 4"/>
          <p:cNvSpPr txBox="1">
            <a:spLocks noGrp="1"/>
          </p:cNvSpPr>
          <p:nvPr/>
        </p:nvSpPr>
        <p:spPr bwMode="auto">
          <a:xfrm>
            <a:off x="0" y="6626225"/>
            <a:ext cx="381000" cy="228600"/>
          </a:xfrm>
          <a:prstGeom prst="rect">
            <a:avLst/>
          </a:prstGeom>
          <a:noFill/>
          <a:ln w="9525">
            <a:noFill/>
            <a:miter lim="800000"/>
            <a:headEnd/>
            <a:tailEnd/>
          </a:ln>
        </p:spPr>
        <p:txBody>
          <a:bodyPr anchor="ctr"/>
          <a:lstStyle/>
          <a:p>
            <a:pPr algn="ctr"/>
            <a:fld id="{72A9A169-9355-4C17-85FB-8A503D92B146}" type="slidenum">
              <a:rPr lang="en-US" sz="800" smtClean="0">
                <a:solidFill>
                  <a:srgbClr val="333333"/>
                </a:solidFill>
                <a:latin typeface="Tahoma" charset="0"/>
                <a:ea typeface="ＭＳ Ｐゴシック" pitchFamily="50" charset="-128"/>
              </a:rPr>
              <a:pPr algn="ctr"/>
              <a:t>71</a:t>
            </a:fld>
            <a:endParaRPr lang="en-US" sz="800" smtClean="0">
              <a:solidFill>
                <a:srgbClr val="333333"/>
              </a:solidFill>
              <a:latin typeface="Tahoma" charset="0"/>
              <a:ea typeface="ＭＳ Ｐゴシック" pitchFamily="50" charset="-128"/>
            </a:endParaRPr>
          </a:p>
        </p:txBody>
      </p:sp>
      <p:grpSp>
        <p:nvGrpSpPr>
          <p:cNvPr id="20" name="Group 19"/>
          <p:cNvGrpSpPr/>
          <p:nvPr/>
        </p:nvGrpSpPr>
        <p:grpSpPr>
          <a:xfrm>
            <a:off x="1215599" y="1393534"/>
            <a:ext cx="2254811" cy="2781221"/>
            <a:chOff x="1499600" y="1393534"/>
            <a:chExt cx="2254811" cy="2781221"/>
          </a:xfrm>
        </p:grpSpPr>
        <p:pic>
          <p:nvPicPr>
            <p:cNvPr id="163845" name="Picture 5" descr="354x375"/>
            <p:cNvPicPr>
              <a:picLocks noChangeAspect="1" noChangeArrowheads="1"/>
            </p:cNvPicPr>
            <p:nvPr/>
          </p:nvPicPr>
          <p:blipFill>
            <a:blip r:embed="rId3"/>
            <a:srcRect b="5119"/>
            <a:stretch>
              <a:fillRect/>
            </a:stretch>
          </p:blipFill>
          <p:spPr bwMode="auto">
            <a:xfrm>
              <a:off x="1499600" y="1393534"/>
              <a:ext cx="2254811" cy="226589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TextBox 9"/>
            <p:cNvSpPr txBox="1"/>
            <p:nvPr/>
          </p:nvSpPr>
          <p:spPr>
            <a:xfrm>
              <a:off x="2152485" y="3774645"/>
              <a:ext cx="970137" cy="400110"/>
            </a:xfrm>
            <a:prstGeom prst="rect">
              <a:avLst/>
            </a:prstGeom>
            <a:noFill/>
          </p:spPr>
          <p:txBody>
            <a:bodyPr wrap="none" rtlCol="0">
              <a:spAutoFit/>
            </a:bodyPr>
            <a:lstStyle/>
            <a:p>
              <a:pPr algn="ctr"/>
              <a:r>
                <a:rPr lang="en-US" sz="2000" b="1" dirty="0" smtClean="0"/>
                <a:t>Reuse</a:t>
              </a:r>
              <a:endParaRPr lang="en-US" sz="2000" b="1" dirty="0"/>
            </a:p>
          </p:txBody>
        </p:sp>
      </p:grpSp>
      <p:grpSp>
        <p:nvGrpSpPr>
          <p:cNvPr id="21" name="Group 20"/>
          <p:cNvGrpSpPr/>
          <p:nvPr/>
        </p:nvGrpSpPr>
        <p:grpSpPr>
          <a:xfrm>
            <a:off x="5568401" y="1393535"/>
            <a:ext cx="2728884" cy="2781220"/>
            <a:chOff x="5378505" y="1393535"/>
            <a:chExt cx="2728884" cy="2781220"/>
          </a:xfrm>
        </p:grpSpPr>
        <p:pic>
          <p:nvPicPr>
            <p:cNvPr id="163848" name="Picture 8" descr="Lego_1"/>
            <p:cNvPicPr>
              <a:picLocks noChangeAspect="1" noChangeArrowheads="1"/>
            </p:cNvPicPr>
            <p:nvPr/>
          </p:nvPicPr>
          <p:blipFill>
            <a:blip r:embed="rId4"/>
            <a:srcRect t="4327" b="34616"/>
            <a:stretch>
              <a:fillRect/>
            </a:stretch>
          </p:blipFill>
          <p:spPr bwMode="auto">
            <a:xfrm>
              <a:off x="5378505" y="1393535"/>
              <a:ext cx="2728884" cy="226589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TextBox 10"/>
            <p:cNvSpPr txBox="1"/>
            <p:nvPr/>
          </p:nvSpPr>
          <p:spPr>
            <a:xfrm>
              <a:off x="5941757" y="3774645"/>
              <a:ext cx="1664238" cy="400110"/>
            </a:xfrm>
            <a:prstGeom prst="rect">
              <a:avLst/>
            </a:prstGeom>
            <a:noFill/>
          </p:spPr>
          <p:txBody>
            <a:bodyPr wrap="none" rtlCol="0">
              <a:spAutoFit/>
            </a:bodyPr>
            <a:lstStyle/>
            <a:p>
              <a:r>
                <a:rPr lang="en-US" sz="2000" b="1" dirty="0" smtClean="0"/>
                <a:t>Abstraction</a:t>
              </a:r>
              <a:endParaRPr lang="en-US" sz="2000" b="1" dirty="0"/>
            </a:p>
          </p:txBody>
        </p:sp>
      </p:grpSp>
      <p:grpSp>
        <p:nvGrpSpPr>
          <p:cNvPr id="22" name="Group 21"/>
          <p:cNvGrpSpPr/>
          <p:nvPr/>
        </p:nvGrpSpPr>
        <p:grpSpPr>
          <a:xfrm>
            <a:off x="808310" y="4120290"/>
            <a:ext cx="3134044" cy="2243550"/>
            <a:chOff x="1092311" y="4120290"/>
            <a:chExt cx="3134044" cy="2243550"/>
          </a:xfrm>
        </p:grpSpPr>
        <p:pic>
          <p:nvPicPr>
            <p:cNvPr id="754690" name="Picture 2" descr="http://static.flickr.com/2251/2190458474_20823dca2e.jpg"/>
            <p:cNvPicPr>
              <a:picLocks noChangeAspect="1" noChangeArrowheads="1"/>
            </p:cNvPicPr>
            <p:nvPr/>
          </p:nvPicPr>
          <p:blipFill>
            <a:blip r:embed="rId5"/>
            <a:srcRect b="6968"/>
            <a:stretch>
              <a:fillRect/>
            </a:stretch>
          </p:blipFill>
          <p:spPr bwMode="auto">
            <a:xfrm>
              <a:off x="1092311" y="4120290"/>
              <a:ext cx="3134044" cy="1807721"/>
            </a:xfrm>
            <a:prstGeom prst="rect">
              <a:avLst/>
            </a:prstGeom>
            <a:noFill/>
            <a:ln>
              <a:solidFill>
                <a:schemeClr val="tx1">
                  <a:lumMod val="60000"/>
                  <a:lumOff val="4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TextBox 11"/>
            <p:cNvSpPr txBox="1"/>
            <p:nvPr/>
          </p:nvSpPr>
          <p:spPr>
            <a:xfrm>
              <a:off x="1869023" y="5963730"/>
              <a:ext cx="1781257" cy="400110"/>
            </a:xfrm>
            <a:prstGeom prst="rect">
              <a:avLst/>
            </a:prstGeom>
            <a:noFill/>
          </p:spPr>
          <p:txBody>
            <a:bodyPr wrap="none" rtlCol="0">
              <a:spAutoFit/>
            </a:bodyPr>
            <a:lstStyle/>
            <a:p>
              <a:r>
                <a:rPr lang="en-US" sz="2000" b="1" dirty="0" smtClean="0"/>
                <a:t>Acceleration</a:t>
              </a:r>
              <a:endParaRPr lang="en-US" sz="2000" b="1" dirty="0"/>
            </a:p>
          </p:txBody>
        </p:sp>
      </p:grpSp>
      <p:grpSp>
        <p:nvGrpSpPr>
          <p:cNvPr id="23" name="Group 22"/>
          <p:cNvGrpSpPr/>
          <p:nvPr/>
        </p:nvGrpSpPr>
        <p:grpSpPr>
          <a:xfrm>
            <a:off x="5914046" y="4312315"/>
            <a:ext cx="2182750" cy="2035465"/>
            <a:chOff x="5724150" y="4312315"/>
            <a:chExt cx="2182750" cy="2035465"/>
          </a:xfrm>
        </p:grpSpPr>
        <p:sp>
          <p:nvSpPr>
            <p:cNvPr id="16" name="TextBox 15"/>
            <p:cNvSpPr txBox="1"/>
            <p:nvPr/>
          </p:nvSpPr>
          <p:spPr>
            <a:xfrm>
              <a:off x="5839365" y="5947670"/>
              <a:ext cx="1859805" cy="400110"/>
            </a:xfrm>
            <a:prstGeom prst="rect">
              <a:avLst/>
            </a:prstGeom>
            <a:noFill/>
          </p:spPr>
          <p:txBody>
            <a:bodyPr wrap="none" rtlCol="0">
              <a:spAutoFit/>
            </a:bodyPr>
            <a:lstStyle/>
            <a:p>
              <a:r>
                <a:rPr lang="en-US" sz="2000" b="1" dirty="0" smtClean="0"/>
                <a:t>Methodology</a:t>
              </a:r>
              <a:endParaRPr lang="en-US" sz="2000" b="1" dirty="0"/>
            </a:p>
          </p:txBody>
        </p:sp>
        <p:pic>
          <p:nvPicPr>
            <p:cNvPr id="754698" name="Picture 10" descr="http://media.unboundedition.com/uploads/blog_post_media/megin_legos_jpg_versions/medium_megin_legos.jpg"/>
            <p:cNvPicPr>
              <a:picLocks noChangeAspect="1" noChangeArrowheads="1"/>
            </p:cNvPicPr>
            <p:nvPr/>
          </p:nvPicPr>
          <p:blipFill>
            <a:blip r:embed="rId6"/>
            <a:srcRect/>
            <a:stretch>
              <a:fillRect/>
            </a:stretch>
          </p:blipFill>
          <p:spPr bwMode="auto">
            <a:xfrm>
              <a:off x="5724150" y="4312315"/>
              <a:ext cx="2182750" cy="16348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sp>
        <p:nvSpPr>
          <p:cNvPr id="24" name="TextBox 23"/>
          <p:cNvSpPr txBox="1"/>
          <p:nvPr/>
        </p:nvSpPr>
        <p:spPr>
          <a:xfrm>
            <a:off x="4126039" y="3236975"/>
            <a:ext cx="824265" cy="14465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n-US" sz="8800" b="1" dirty="0" smtClean="0">
                <a:solidFill>
                  <a:schemeClr val="accent2"/>
                </a:solidFill>
              </a:rPr>
              <a:t>?</a:t>
            </a:r>
            <a:endParaRPr lang="en-US" sz="8800" b="1" dirty="0">
              <a:solidFill>
                <a:schemeClr val="accent2"/>
              </a:solidFill>
            </a:endParaRPr>
          </a:p>
        </p:txBody>
      </p:sp>
    </p:spTree>
    <p:extLst>
      <p:ext uri="{BB962C8B-B14F-4D97-AF65-F5344CB8AC3E}">
        <p14:creationId xmlns:p14="http://schemas.microsoft.com/office/powerpoint/2010/main" val="2669696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3" name="Slide Number Placeholder 4"/>
          <p:cNvSpPr txBox="1">
            <a:spLocks noGrp="1"/>
          </p:cNvSpPr>
          <p:nvPr/>
        </p:nvSpPr>
        <p:spPr bwMode="auto">
          <a:xfrm>
            <a:off x="1858963" y="6351588"/>
            <a:ext cx="638175" cy="225425"/>
          </a:xfrm>
          <a:prstGeom prst="rect">
            <a:avLst/>
          </a:prstGeom>
          <a:noFill/>
          <a:ln w="9525">
            <a:noFill/>
            <a:miter lim="800000"/>
            <a:headEnd/>
            <a:tailEnd/>
          </a:ln>
        </p:spPr>
        <p:txBody>
          <a:bodyPr lIns="91424" tIns="45712" rIns="91424" bIns="45712"/>
          <a:lstStyle/>
          <a:p>
            <a:pPr algn="l">
              <a:spcBef>
                <a:spcPct val="0"/>
              </a:spcBef>
            </a:pPr>
            <a:fld id="{ECE57CEA-75C8-4363-AE8D-2612B373FA65}" type="slidenum">
              <a:rPr lang="en-US" sz="1100">
                <a:solidFill>
                  <a:schemeClr val="bg1"/>
                </a:solidFill>
              </a:rPr>
              <a:pPr algn="l">
                <a:spcBef>
                  <a:spcPct val="0"/>
                </a:spcBef>
              </a:pPr>
              <a:t>72</a:t>
            </a:fld>
            <a:endParaRPr lang="en-US" sz="1100">
              <a:solidFill>
                <a:schemeClr val="bg1"/>
              </a:solidFill>
            </a:endParaRPr>
          </a:p>
        </p:txBody>
      </p:sp>
      <p:pic>
        <p:nvPicPr>
          <p:cNvPr id="819204" name="Picture 2" descr="transistors"/>
          <p:cNvPicPr>
            <a:picLocks noChangeAspect="1" noChangeArrowheads="1"/>
          </p:cNvPicPr>
          <p:nvPr/>
        </p:nvPicPr>
        <p:blipFill>
          <a:blip r:embed="rId3"/>
          <a:srcRect/>
          <a:stretch>
            <a:fillRect/>
          </a:stretch>
        </p:blipFill>
        <p:spPr bwMode="auto">
          <a:xfrm>
            <a:off x="625475" y="3951390"/>
            <a:ext cx="2062163" cy="208915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19205" name="Picture 3" descr="gates"/>
          <p:cNvPicPr>
            <a:picLocks noChangeAspect="1" noChangeArrowheads="1"/>
          </p:cNvPicPr>
          <p:nvPr/>
        </p:nvPicPr>
        <p:blipFill>
          <a:blip r:embed="rId4"/>
          <a:srcRect/>
          <a:stretch>
            <a:fillRect/>
          </a:stretch>
        </p:blipFill>
        <p:spPr bwMode="auto">
          <a:xfrm>
            <a:off x="2627313" y="3248128"/>
            <a:ext cx="1858962" cy="184943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145732" name="Rectangle 4"/>
          <p:cNvSpPr>
            <a:spLocks noChangeArrowheads="1"/>
          </p:cNvSpPr>
          <p:nvPr/>
        </p:nvSpPr>
        <p:spPr bwMode="auto">
          <a:xfrm>
            <a:off x="7451725" y="1406628"/>
            <a:ext cx="1692275" cy="488950"/>
          </a:xfrm>
          <a:prstGeom prst="rect">
            <a:avLst/>
          </a:prstGeom>
          <a:noFill/>
          <a:ln w="9525">
            <a:noFill/>
            <a:miter lim="800000"/>
            <a:headEnd/>
            <a:tailEnd/>
          </a:ln>
        </p:spPr>
        <p:txBody>
          <a:bodyPr lIns="0" tIns="0" rIns="0" bIns="0">
            <a:spAutoFit/>
          </a:bodyPr>
          <a:lstStyle/>
          <a:p>
            <a:pPr algn="l">
              <a:spcBef>
                <a:spcPct val="0"/>
              </a:spcBef>
              <a:defRPr/>
            </a:pPr>
            <a:r>
              <a:rPr lang="en-US" sz="1600" b="1" dirty="0">
                <a:solidFill>
                  <a:schemeClr val="tx1"/>
                </a:solidFill>
              </a:rPr>
              <a:t>100s of lines </a:t>
            </a:r>
          </a:p>
          <a:p>
            <a:pPr algn="l">
              <a:spcBef>
                <a:spcPct val="0"/>
              </a:spcBef>
              <a:defRPr/>
            </a:pPr>
            <a:r>
              <a:rPr lang="en-US" sz="1600" b="1" dirty="0">
                <a:solidFill>
                  <a:schemeClr val="tx1"/>
                </a:solidFill>
              </a:rPr>
              <a:t>of TLM</a:t>
            </a:r>
            <a:endParaRPr lang="en-US" b="1" dirty="0">
              <a:solidFill>
                <a:schemeClr val="tx1"/>
              </a:solidFill>
              <a:effectLst>
                <a:outerShdw blurRad="38100" dist="38100" dir="2700000" algn="tl">
                  <a:srgbClr val="C0C0C0"/>
                </a:outerShdw>
              </a:effectLst>
            </a:endParaRPr>
          </a:p>
        </p:txBody>
      </p:sp>
      <p:sp>
        <p:nvSpPr>
          <p:cNvPr id="3145733" name="Rectangle 5"/>
          <p:cNvSpPr>
            <a:spLocks noChangeArrowheads="1"/>
          </p:cNvSpPr>
          <p:nvPr/>
        </p:nvSpPr>
        <p:spPr bwMode="auto">
          <a:xfrm>
            <a:off x="2851150" y="5592865"/>
            <a:ext cx="2147888" cy="244475"/>
          </a:xfrm>
          <a:prstGeom prst="rect">
            <a:avLst/>
          </a:prstGeom>
          <a:noFill/>
          <a:ln w="9525">
            <a:noFill/>
            <a:miter lim="800000"/>
            <a:headEnd/>
            <a:tailEnd/>
          </a:ln>
        </p:spPr>
        <p:txBody>
          <a:bodyPr wrap="none" lIns="0" tIns="0" rIns="0" bIns="0">
            <a:spAutoFit/>
          </a:bodyPr>
          <a:lstStyle/>
          <a:p>
            <a:pPr>
              <a:spcBef>
                <a:spcPct val="0"/>
              </a:spcBef>
              <a:defRPr/>
            </a:pPr>
            <a:r>
              <a:rPr lang="en-US" sz="1600" b="1">
                <a:solidFill>
                  <a:schemeClr val="tx1"/>
                </a:solidFill>
              </a:rPr>
              <a:t>Billions of Transistors</a:t>
            </a:r>
            <a:endParaRPr lang="en-US" b="1">
              <a:solidFill>
                <a:schemeClr val="tx1"/>
              </a:solidFill>
              <a:effectLst>
                <a:outerShdw blurRad="38100" dist="38100" dir="2700000" algn="tl">
                  <a:srgbClr val="C0C0C0"/>
                </a:outerShdw>
              </a:effectLst>
            </a:endParaRPr>
          </a:p>
        </p:txBody>
      </p:sp>
      <p:sp>
        <p:nvSpPr>
          <p:cNvPr id="3145735" name="Rectangle 7"/>
          <p:cNvSpPr>
            <a:spLocks noChangeArrowheads="1"/>
          </p:cNvSpPr>
          <p:nvPr/>
        </p:nvSpPr>
        <p:spPr bwMode="auto">
          <a:xfrm>
            <a:off x="4594225" y="4767365"/>
            <a:ext cx="2387600" cy="244475"/>
          </a:xfrm>
          <a:prstGeom prst="rect">
            <a:avLst/>
          </a:prstGeom>
          <a:noFill/>
          <a:ln w="9525">
            <a:noFill/>
            <a:miter lim="800000"/>
            <a:headEnd/>
            <a:tailEnd/>
          </a:ln>
        </p:spPr>
        <p:txBody>
          <a:bodyPr wrap="none" lIns="0" tIns="0" rIns="0" bIns="0">
            <a:spAutoFit/>
          </a:bodyPr>
          <a:lstStyle/>
          <a:p>
            <a:pPr>
              <a:spcBef>
                <a:spcPct val="0"/>
              </a:spcBef>
              <a:defRPr/>
            </a:pPr>
            <a:r>
              <a:rPr lang="en-US" sz="1600" b="1">
                <a:solidFill>
                  <a:schemeClr val="tx1"/>
                </a:solidFill>
              </a:rPr>
              <a:t>100s of Millions of Gates</a:t>
            </a:r>
            <a:endParaRPr lang="en-US" b="1">
              <a:solidFill>
                <a:schemeClr val="tx1"/>
              </a:solidFill>
              <a:effectLst>
                <a:outerShdw blurRad="38100" dist="38100" dir="2700000" algn="tl">
                  <a:srgbClr val="C0C0C0"/>
                </a:outerShdw>
              </a:effectLst>
            </a:endParaRPr>
          </a:p>
        </p:txBody>
      </p:sp>
      <p:pic>
        <p:nvPicPr>
          <p:cNvPr id="819210" name="Picture 8"/>
          <p:cNvPicPr>
            <a:picLocks noChangeAspect="1" noChangeArrowheads="1"/>
          </p:cNvPicPr>
          <p:nvPr/>
        </p:nvPicPr>
        <p:blipFill>
          <a:blip r:embed="rId5"/>
          <a:srcRect l="13290" t="9200" r="13133" b="10973"/>
          <a:stretch>
            <a:fillRect/>
          </a:stretch>
        </p:blipFill>
        <p:spPr bwMode="auto">
          <a:xfrm>
            <a:off x="4305300" y="2525815"/>
            <a:ext cx="1682750" cy="170815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145737" name="Rectangle 9"/>
          <p:cNvSpPr>
            <a:spLocks noChangeArrowheads="1"/>
          </p:cNvSpPr>
          <p:nvPr/>
        </p:nvSpPr>
        <p:spPr bwMode="auto">
          <a:xfrm>
            <a:off x="6191250" y="3649765"/>
            <a:ext cx="1230313" cy="488950"/>
          </a:xfrm>
          <a:prstGeom prst="rect">
            <a:avLst/>
          </a:prstGeom>
          <a:noFill/>
          <a:ln w="9525">
            <a:noFill/>
            <a:miter lim="800000"/>
            <a:headEnd/>
            <a:tailEnd/>
          </a:ln>
        </p:spPr>
        <p:txBody>
          <a:bodyPr wrap="none" lIns="0" tIns="0" rIns="0" bIns="0">
            <a:spAutoFit/>
          </a:bodyPr>
          <a:lstStyle/>
          <a:p>
            <a:pPr algn="l">
              <a:spcBef>
                <a:spcPct val="0"/>
              </a:spcBef>
              <a:defRPr/>
            </a:pPr>
            <a:r>
              <a:rPr lang="en-US" sz="1600" b="1">
                <a:solidFill>
                  <a:schemeClr val="tx1"/>
                </a:solidFill>
              </a:rPr>
              <a:t>Millions of </a:t>
            </a:r>
          </a:p>
          <a:p>
            <a:pPr algn="l">
              <a:spcBef>
                <a:spcPct val="0"/>
              </a:spcBef>
              <a:defRPr/>
            </a:pPr>
            <a:r>
              <a:rPr lang="en-US" sz="1600" b="1">
                <a:solidFill>
                  <a:schemeClr val="tx1"/>
                </a:solidFill>
              </a:rPr>
              <a:t>Lines of RTL</a:t>
            </a:r>
            <a:endParaRPr lang="en-US" b="1">
              <a:solidFill>
                <a:schemeClr val="tx1"/>
              </a:solidFill>
              <a:effectLst>
                <a:outerShdw blurRad="38100" dist="38100" dir="2700000" algn="tl">
                  <a:srgbClr val="C0C0C0"/>
                </a:outerShdw>
              </a:effectLst>
            </a:endParaRPr>
          </a:p>
        </p:txBody>
      </p:sp>
      <p:pic>
        <p:nvPicPr>
          <p:cNvPr id="819212" name="Picture 10"/>
          <p:cNvPicPr>
            <a:picLocks noChangeAspect="1" noChangeArrowheads="1"/>
          </p:cNvPicPr>
          <p:nvPr/>
        </p:nvPicPr>
        <p:blipFill>
          <a:blip r:embed="rId6"/>
          <a:srcRect l="3099" t="9669" r="5258" b="7550"/>
          <a:stretch>
            <a:fillRect/>
          </a:stretch>
        </p:blipFill>
        <p:spPr bwMode="auto">
          <a:xfrm>
            <a:off x="5775325" y="1381228"/>
            <a:ext cx="1549400" cy="1636712"/>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19213" name="Rectangle 11"/>
          <p:cNvSpPr>
            <a:spLocks noChangeArrowheads="1"/>
          </p:cNvSpPr>
          <p:nvPr/>
        </p:nvSpPr>
        <p:spPr bwMode="auto">
          <a:xfrm>
            <a:off x="5878513" y="1474890"/>
            <a:ext cx="1384300" cy="146685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spAutoFit/>
          </a:bodyPr>
          <a:lstStyle/>
          <a:p>
            <a:pPr algn="l">
              <a:spcBef>
                <a:spcPct val="0"/>
              </a:spcBef>
            </a:pPr>
            <a:r>
              <a:rPr lang="en-US" sz="800" dirty="0"/>
              <a:t>#include "</a:t>
            </a:r>
            <a:r>
              <a:rPr lang="en-US" sz="800" dirty="0" err="1"/>
              <a:t>systemc.h</a:t>
            </a:r>
            <a:r>
              <a:rPr lang="en-US" sz="800" dirty="0"/>
              <a:t>" SC_MODULE(adder) // module (class) declaration { </a:t>
            </a:r>
            <a:r>
              <a:rPr lang="en-US" sz="800" dirty="0" err="1"/>
              <a:t>sc_in</a:t>
            </a:r>
            <a:r>
              <a:rPr lang="en-US" sz="800" dirty="0"/>
              <a:t>&lt;</a:t>
            </a:r>
            <a:r>
              <a:rPr lang="en-US" sz="800" dirty="0" err="1"/>
              <a:t>int</a:t>
            </a:r>
            <a:r>
              <a:rPr lang="en-US" sz="800" dirty="0"/>
              <a:t>&gt; a, b; // ports </a:t>
            </a:r>
            <a:r>
              <a:rPr lang="en-US" sz="800" dirty="0" err="1"/>
              <a:t>sc_out</a:t>
            </a:r>
            <a:r>
              <a:rPr lang="en-US" sz="800" dirty="0"/>
              <a:t>&lt;</a:t>
            </a:r>
            <a:r>
              <a:rPr lang="en-US" sz="800" dirty="0" err="1"/>
              <a:t>int</a:t>
            </a:r>
            <a:r>
              <a:rPr lang="en-US" sz="800" dirty="0"/>
              <a:t>&gt; sum; void </a:t>
            </a:r>
            <a:r>
              <a:rPr lang="en-US" sz="800" dirty="0" err="1"/>
              <a:t>do_add</a:t>
            </a:r>
            <a:r>
              <a:rPr lang="en-US" sz="800" dirty="0"/>
              <a:t>() // process { sum = a + b; } SC_CTOR(adder) // constructor { SC_METHOD(</a:t>
            </a:r>
            <a:r>
              <a:rPr lang="en-US" sz="800" dirty="0" err="1"/>
              <a:t>do_add</a:t>
            </a:r>
            <a:r>
              <a:rPr lang="en-US" sz="800" dirty="0"/>
              <a:t>); // register </a:t>
            </a:r>
            <a:r>
              <a:rPr lang="en-US" sz="800" dirty="0" err="1"/>
              <a:t>do_add</a:t>
            </a:r>
            <a:r>
              <a:rPr lang="en-US" sz="800" dirty="0"/>
              <a:t> to kernel sensitive &lt;&lt; a &lt;&lt; b; // sensitivity list of </a:t>
            </a:r>
            <a:r>
              <a:rPr lang="en-US" sz="800" dirty="0" err="1"/>
              <a:t>do_add</a:t>
            </a:r>
            <a:r>
              <a:rPr lang="en-US" sz="800" dirty="0"/>
              <a:t> } }; </a:t>
            </a:r>
          </a:p>
        </p:txBody>
      </p:sp>
      <p:sp>
        <p:nvSpPr>
          <p:cNvPr id="13" name="Title 1"/>
          <p:cNvSpPr txBox="1">
            <a:spLocks/>
          </p:cNvSpPr>
          <p:nvPr/>
        </p:nvSpPr>
        <p:spPr bwMode="auto">
          <a:xfrm>
            <a:off x="0" y="0"/>
            <a:ext cx="9144000" cy="1066800"/>
          </a:xfrm>
          <a:prstGeom prst="rect">
            <a:avLst/>
          </a:prstGeom>
          <a:noFill/>
          <a:ln w="9525">
            <a:noFill/>
            <a:miter lim="800000"/>
            <a:headEnd/>
            <a:tailEnd/>
          </a:ln>
        </p:spPr>
        <p:txBody>
          <a:bodyPr vert="horz" wrap="square" lIns="457200" tIns="45720" rIns="45720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kern="0" dirty="0" smtClean="0">
                <a:solidFill>
                  <a:schemeClr val="tx2"/>
                </a:solidFill>
                <a:latin typeface="+mj-lt"/>
                <a:ea typeface="ＭＳ Ｐゴシック" pitchFamily="50" charset="-128"/>
                <a:cs typeface="MS PGothic" pitchFamily="34" charset="-128"/>
              </a:rPr>
              <a:t>Managing Complexity </a:t>
            </a:r>
          </a:p>
        </p:txBody>
      </p:sp>
      <p:sp>
        <p:nvSpPr>
          <p:cNvPr id="15" name="Footer Placeholder 14"/>
          <p:cNvSpPr>
            <a:spLocks noGrp="1"/>
          </p:cNvSpPr>
          <p:nvPr>
            <p:ph type="ftr" sz="quarter" idx="10"/>
          </p:nvPr>
        </p:nvSpPr>
        <p:spPr>
          <a:prstGeom prst="rect">
            <a:avLst/>
          </a:prstGeom>
        </p:spPr>
        <p:txBody>
          <a:bodyPr/>
          <a:lstStyle/>
          <a:p>
            <a:r>
              <a:rPr lang="en-US" smtClean="0">
                <a:solidFill>
                  <a:srgbClr val="333333"/>
                </a:solidFill>
              </a:rPr>
              <a:t>HF, MemoCODE, 2013</a:t>
            </a:r>
            <a:endParaRPr lang="en-US">
              <a:solidFill>
                <a:srgbClr val="333333"/>
              </a:solidFill>
            </a:endParaRPr>
          </a:p>
        </p:txBody>
      </p:sp>
      <p:sp>
        <p:nvSpPr>
          <p:cNvPr id="14" name="Slide Number Placeholder 13"/>
          <p:cNvSpPr>
            <a:spLocks noGrp="1"/>
          </p:cNvSpPr>
          <p:nvPr>
            <p:ph type="sldNum" sz="quarter" idx="11"/>
          </p:nvPr>
        </p:nvSpPr>
        <p:spPr>
          <a:prstGeom prst="rect">
            <a:avLst/>
          </a:prstGeom>
        </p:spPr>
        <p:txBody>
          <a:bodyPr/>
          <a:lstStyle/>
          <a:p>
            <a:fld id="{2F5A6D41-D5C5-4196-A8A3-5CABCB613A59}" type="slidenum">
              <a:rPr lang="en-US" smtClean="0">
                <a:solidFill>
                  <a:srgbClr val="333333"/>
                </a:solidFill>
              </a:rPr>
              <a:pPr/>
              <a:t>72</a:t>
            </a:fld>
            <a:endParaRPr lang="en-US">
              <a:solidFill>
                <a:srgbClr val="333333"/>
              </a:solidFill>
            </a:endParaRPr>
          </a:p>
        </p:txBody>
      </p:sp>
    </p:spTree>
    <p:extLst>
      <p:ext uri="{BB962C8B-B14F-4D97-AF65-F5344CB8AC3E}">
        <p14:creationId xmlns:p14="http://schemas.microsoft.com/office/powerpoint/2010/main" val="416860129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1" name="Slide Number Placeholder 4"/>
          <p:cNvSpPr txBox="1">
            <a:spLocks noGrp="1"/>
          </p:cNvSpPr>
          <p:nvPr/>
        </p:nvSpPr>
        <p:spPr bwMode="auto">
          <a:xfrm>
            <a:off x="1974178" y="6391190"/>
            <a:ext cx="638175" cy="225425"/>
          </a:xfrm>
          <a:prstGeom prst="rect">
            <a:avLst/>
          </a:prstGeom>
          <a:noFill/>
          <a:ln w="9525">
            <a:noFill/>
            <a:miter lim="800000"/>
            <a:headEnd/>
            <a:tailEnd/>
          </a:ln>
        </p:spPr>
        <p:txBody>
          <a:bodyPr lIns="91424" tIns="45712" rIns="91424" bIns="45712"/>
          <a:lstStyle/>
          <a:p>
            <a:pPr algn="l">
              <a:spcBef>
                <a:spcPct val="0"/>
              </a:spcBef>
            </a:pPr>
            <a:fld id="{548E5CAF-C059-40BD-A1AC-CC258572ED4F}" type="slidenum">
              <a:rPr lang="en-US" sz="1100">
                <a:solidFill>
                  <a:schemeClr val="bg1"/>
                </a:solidFill>
              </a:rPr>
              <a:pPr algn="l">
                <a:spcBef>
                  <a:spcPct val="0"/>
                </a:spcBef>
              </a:pPr>
              <a:t>73</a:t>
            </a:fld>
            <a:endParaRPr lang="en-US" sz="1100">
              <a:solidFill>
                <a:schemeClr val="bg1"/>
              </a:solidFill>
            </a:endParaRPr>
          </a:p>
        </p:txBody>
      </p:sp>
      <p:grpSp>
        <p:nvGrpSpPr>
          <p:cNvPr id="30" name="Group 29"/>
          <p:cNvGrpSpPr/>
          <p:nvPr/>
        </p:nvGrpSpPr>
        <p:grpSpPr>
          <a:xfrm>
            <a:off x="1751219" y="1241112"/>
            <a:ext cx="5509131" cy="5162550"/>
            <a:chOff x="1062038" y="1262040"/>
            <a:chExt cx="5509131" cy="5162550"/>
          </a:xfrm>
        </p:grpSpPr>
        <p:pic>
          <p:nvPicPr>
            <p:cNvPr id="821254" name="Picture 2" descr="Abstraction"/>
            <p:cNvPicPr>
              <a:picLocks noChangeAspect="1" noChangeArrowheads="1"/>
            </p:cNvPicPr>
            <p:nvPr/>
          </p:nvPicPr>
          <p:blipFill>
            <a:blip r:embed="rId3"/>
            <a:srcRect r="38018" b="3644"/>
            <a:stretch>
              <a:fillRect/>
            </a:stretch>
          </p:blipFill>
          <p:spPr bwMode="auto">
            <a:xfrm>
              <a:off x="1422400" y="1262040"/>
              <a:ext cx="5148769" cy="5162550"/>
            </a:xfrm>
            <a:prstGeom prst="rect">
              <a:avLst/>
            </a:prstGeom>
            <a:noFill/>
            <a:ln w="9525">
              <a:noFill/>
              <a:miter lim="800000"/>
              <a:headEnd/>
              <a:tailEnd/>
            </a:ln>
          </p:spPr>
        </p:pic>
        <p:sp>
          <p:nvSpPr>
            <p:cNvPr id="821255" name="Rectangle 4"/>
            <p:cNvSpPr>
              <a:spLocks noChangeAspect="1" noChangeArrowheads="1"/>
            </p:cNvSpPr>
            <p:nvPr/>
          </p:nvSpPr>
          <p:spPr bwMode="auto">
            <a:xfrm>
              <a:off x="2593975" y="5722915"/>
              <a:ext cx="1819275" cy="609600"/>
            </a:xfrm>
            <a:prstGeom prst="rect">
              <a:avLst/>
            </a:prstGeom>
            <a:noFill/>
            <a:ln w="9525">
              <a:noFill/>
              <a:miter lim="800000"/>
              <a:headEnd/>
              <a:tailEnd/>
            </a:ln>
          </p:spPr>
          <p:txBody>
            <a:bodyPr wrap="none" lIns="91424" tIns="45712" rIns="91424" bIns="45712" anchor="ctr"/>
            <a:lstStyle/>
            <a:p>
              <a:pPr>
                <a:spcBef>
                  <a:spcPct val="0"/>
                </a:spcBef>
              </a:pPr>
              <a:r>
                <a:rPr lang="en-US" sz="1400" b="1" dirty="0" smtClean="0">
                  <a:solidFill>
                    <a:schemeClr val="bg1"/>
                  </a:solidFill>
                </a:rPr>
                <a:t>             RTL</a:t>
              </a:r>
              <a:endParaRPr lang="en-US" sz="1400" b="1" dirty="0">
                <a:solidFill>
                  <a:schemeClr val="bg1"/>
                </a:solidFill>
              </a:endParaRPr>
            </a:p>
          </p:txBody>
        </p:sp>
        <p:sp>
          <p:nvSpPr>
            <p:cNvPr id="821256" name="Text Box 5"/>
            <p:cNvSpPr txBox="1">
              <a:spLocks noChangeAspect="1" noChangeArrowheads="1"/>
            </p:cNvSpPr>
            <p:nvPr/>
          </p:nvSpPr>
          <p:spPr bwMode="auto">
            <a:xfrm>
              <a:off x="2565400" y="5691165"/>
              <a:ext cx="301625" cy="260350"/>
            </a:xfrm>
            <a:prstGeom prst="rect">
              <a:avLst/>
            </a:prstGeom>
            <a:noFill/>
            <a:ln w="9525" algn="ctr">
              <a:noFill/>
              <a:miter lim="800000"/>
              <a:headEnd/>
              <a:tailEnd/>
            </a:ln>
          </p:spPr>
          <p:txBody>
            <a:bodyPr wrap="none" lIns="53991" tIns="45712" rIns="53991" bIns="45712">
              <a:spAutoFit/>
            </a:bodyPr>
            <a:lstStyle/>
            <a:p>
              <a:pPr>
                <a:spcBef>
                  <a:spcPct val="0"/>
                </a:spcBef>
              </a:pPr>
              <a:r>
                <a:rPr lang="en-US" sz="1100" b="1">
                  <a:solidFill>
                    <a:schemeClr val="bg1"/>
                  </a:solidFill>
                </a:rPr>
                <a:t>clk</a:t>
              </a:r>
            </a:p>
          </p:txBody>
        </p:sp>
        <p:sp>
          <p:nvSpPr>
            <p:cNvPr id="821257" name="Rectangle 6"/>
            <p:cNvSpPr>
              <a:spLocks noChangeAspect="1" noChangeArrowheads="1"/>
            </p:cNvSpPr>
            <p:nvPr/>
          </p:nvSpPr>
          <p:spPr bwMode="auto">
            <a:xfrm>
              <a:off x="2614613" y="4886303"/>
              <a:ext cx="1828800" cy="609600"/>
            </a:xfrm>
            <a:prstGeom prst="rect">
              <a:avLst/>
            </a:prstGeom>
            <a:noFill/>
            <a:ln w="9525" algn="ctr">
              <a:noFill/>
              <a:miter lim="800000"/>
              <a:headEnd/>
              <a:tailEnd/>
            </a:ln>
          </p:spPr>
          <p:txBody>
            <a:bodyPr wrap="none" lIns="91424" tIns="45712" rIns="91424" bIns="45712" anchor="ctr"/>
            <a:lstStyle/>
            <a:p>
              <a:pPr>
                <a:spcBef>
                  <a:spcPct val="0"/>
                </a:spcBef>
              </a:pPr>
              <a:r>
                <a:rPr lang="en-US" sz="1400" b="1" dirty="0" smtClean="0">
                  <a:solidFill>
                    <a:schemeClr val="bg1"/>
                  </a:solidFill>
                </a:rPr>
                <a:t>   Cycle Accurate</a:t>
              </a:r>
              <a:endParaRPr lang="en-US" sz="1400" b="1" dirty="0">
                <a:solidFill>
                  <a:schemeClr val="bg1"/>
                </a:solidFill>
              </a:endParaRPr>
            </a:p>
          </p:txBody>
        </p:sp>
        <p:sp>
          <p:nvSpPr>
            <p:cNvPr id="821258" name="Text Box 7"/>
            <p:cNvSpPr txBox="1">
              <a:spLocks noChangeAspect="1" noChangeArrowheads="1"/>
            </p:cNvSpPr>
            <p:nvPr/>
          </p:nvSpPr>
          <p:spPr bwMode="auto">
            <a:xfrm>
              <a:off x="2565400" y="4851378"/>
              <a:ext cx="301625" cy="260350"/>
            </a:xfrm>
            <a:prstGeom prst="rect">
              <a:avLst/>
            </a:prstGeom>
            <a:noFill/>
            <a:ln w="9525" algn="ctr">
              <a:noFill/>
              <a:miter lim="800000"/>
              <a:headEnd/>
              <a:tailEnd/>
            </a:ln>
          </p:spPr>
          <p:txBody>
            <a:bodyPr wrap="none" lIns="53991" tIns="45712" rIns="53991" bIns="45712">
              <a:spAutoFit/>
            </a:bodyPr>
            <a:lstStyle/>
            <a:p>
              <a:pPr>
                <a:spcBef>
                  <a:spcPct val="0"/>
                </a:spcBef>
              </a:pPr>
              <a:r>
                <a:rPr lang="en-US" sz="1100" b="1">
                  <a:solidFill>
                    <a:schemeClr val="bg1"/>
                  </a:solidFill>
                </a:rPr>
                <a:t>clk</a:t>
              </a:r>
            </a:p>
          </p:txBody>
        </p:sp>
        <p:sp>
          <p:nvSpPr>
            <p:cNvPr id="821259" name="Rectangle 8"/>
            <p:cNvSpPr>
              <a:spLocks noChangeAspect="1" noChangeArrowheads="1"/>
            </p:cNvSpPr>
            <p:nvPr/>
          </p:nvSpPr>
          <p:spPr bwMode="auto">
            <a:xfrm>
              <a:off x="2563813" y="3475015"/>
              <a:ext cx="1830387" cy="609600"/>
            </a:xfrm>
            <a:prstGeom prst="rect">
              <a:avLst/>
            </a:prstGeom>
            <a:noFill/>
            <a:ln w="9525" algn="ctr">
              <a:noFill/>
              <a:miter lim="800000"/>
              <a:headEnd/>
              <a:tailEnd/>
            </a:ln>
          </p:spPr>
          <p:txBody>
            <a:bodyPr wrap="none" lIns="91424" tIns="45712" rIns="91424" bIns="45712" anchor="ctr"/>
            <a:lstStyle/>
            <a:p>
              <a:pPr algn="ctr">
                <a:spcBef>
                  <a:spcPct val="0"/>
                </a:spcBef>
              </a:pPr>
              <a:r>
                <a:rPr lang="en-US" sz="1400" b="1" dirty="0">
                  <a:solidFill>
                    <a:schemeClr val="bg1"/>
                  </a:solidFill>
                </a:rPr>
                <a:t>Timed </a:t>
              </a:r>
              <a:r>
                <a:rPr lang="en-US" sz="1400" b="1" dirty="0" smtClean="0">
                  <a:solidFill>
                    <a:schemeClr val="bg1"/>
                  </a:solidFill>
                </a:rPr>
                <a:t>TLM</a:t>
              </a:r>
              <a:endParaRPr lang="en-US" sz="1400" b="1" dirty="0">
                <a:solidFill>
                  <a:schemeClr val="bg1"/>
                </a:solidFill>
              </a:endParaRPr>
            </a:p>
          </p:txBody>
        </p:sp>
        <p:sp>
          <p:nvSpPr>
            <p:cNvPr id="821260" name="Rectangle 9"/>
            <p:cNvSpPr>
              <a:spLocks noChangeAspect="1" noChangeArrowheads="1"/>
            </p:cNvSpPr>
            <p:nvPr/>
          </p:nvSpPr>
          <p:spPr bwMode="auto">
            <a:xfrm>
              <a:off x="2563813" y="2484415"/>
              <a:ext cx="1830387" cy="609600"/>
            </a:xfrm>
            <a:prstGeom prst="rect">
              <a:avLst/>
            </a:prstGeom>
            <a:noFill/>
            <a:ln w="9525" algn="ctr">
              <a:noFill/>
              <a:miter lim="800000"/>
              <a:headEnd/>
              <a:tailEnd/>
            </a:ln>
          </p:spPr>
          <p:txBody>
            <a:bodyPr wrap="none" lIns="91424" tIns="45712" rIns="91424" bIns="45712" anchor="ctr"/>
            <a:lstStyle/>
            <a:p>
              <a:pPr algn="ctr">
                <a:spcBef>
                  <a:spcPct val="0"/>
                </a:spcBef>
              </a:pPr>
              <a:r>
                <a:rPr lang="en-US" sz="1400" b="1" dirty="0">
                  <a:solidFill>
                    <a:schemeClr val="bg1"/>
                  </a:solidFill>
                </a:rPr>
                <a:t>Untimed </a:t>
              </a:r>
              <a:r>
                <a:rPr lang="en-US" sz="1400" b="1" dirty="0" smtClean="0">
                  <a:solidFill>
                    <a:schemeClr val="bg1"/>
                  </a:solidFill>
                </a:rPr>
                <a:t>TLM</a:t>
              </a:r>
              <a:endParaRPr lang="en-US" sz="1400" b="1" dirty="0">
                <a:solidFill>
                  <a:schemeClr val="bg1"/>
                </a:solidFill>
              </a:endParaRPr>
            </a:p>
          </p:txBody>
        </p:sp>
        <p:sp>
          <p:nvSpPr>
            <p:cNvPr id="821261" name="Rectangle 10"/>
            <p:cNvSpPr>
              <a:spLocks noChangeAspect="1" noChangeArrowheads="1"/>
            </p:cNvSpPr>
            <p:nvPr/>
          </p:nvSpPr>
          <p:spPr bwMode="auto">
            <a:xfrm>
              <a:off x="2563813" y="1493815"/>
              <a:ext cx="1830387" cy="609600"/>
            </a:xfrm>
            <a:prstGeom prst="rect">
              <a:avLst/>
            </a:prstGeom>
            <a:noFill/>
            <a:ln w="9525">
              <a:noFill/>
              <a:miter lim="800000"/>
              <a:headEnd/>
              <a:tailEnd/>
            </a:ln>
          </p:spPr>
          <p:txBody>
            <a:bodyPr wrap="none" lIns="91424" tIns="45712" rIns="91424" bIns="45712" anchor="ctr"/>
            <a:lstStyle/>
            <a:p>
              <a:pPr algn="ctr">
                <a:spcBef>
                  <a:spcPct val="0"/>
                </a:spcBef>
              </a:pPr>
              <a:r>
                <a:rPr lang="en-US" sz="1400" b="1" dirty="0">
                  <a:solidFill>
                    <a:schemeClr val="bg1"/>
                  </a:solidFill>
                </a:rPr>
                <a:t>C/C++</a:t>
              </a:r>
            </a:p>
          </p:txBody>
        </p:sp>
        <p:sp>
          <p:nvSpPr>
            <p:cNvPr id="821262" name="Text Box 11"/>
            <p:cNvSpPr txBox="1">
              <a:spLocks noChangeArrowheads="1"/>
            </p:cNvSpPr>
            <p:nvPr/>
          </p:nvSpPr>
          <p:spPr bwMode="auto">
            <a:xfrm>
              <a:off x="4876800" y="1293790"/>
              <a:ext cx="914400" cy="366713"/>
            </a:xfrm>
            <a:prstGeom prst="rect">
              <a:avLst/>
            </a:prstGeom>
            <a:noFill/>
            <a:ln w="9525">
              <a:noFill/>
              <a:miter lim="800000"/>
              <a:headEnd/>
              <a:tailEnd/>
            </a:ln>
          </p:spPr>
          <p:txBody>
            <a:bodyPr wrap="none" lIns="91424" tIns="45712" rIns="91424" bIns="45712"/>
            <a:lstStyle/>
            <a:p>
              <a:pPr>
                <a:spcBef>
                  <a:spcPct val="0"/>
                </a:spcBef>
              </a:pPr>
              <a:r>
                <a:rPr lang="en-US" sz="1600" b="1" i="1" dirty="0">
                  <a:solidFill>
                    <a:schemeClr val="tx1">
                      <a:lumMod val="50000"/>
                    </a:schemeClr>
                  </a:solidFill>
                </a:rPr>
                <a:t>Simulation</a:t>
              </a:r>
            </a:p>
          </p:txBody>
        </p:sp>
        <p:sp>
          <p:nvSpPr>
            <p:cNvPr id="821264" name="Text Box 14"/>
            <p:cNvSpPr txBox="1">
              <a:spLocks noChangeArrowheads="1"/>
            </p:cNvSpPr>
            <p:nvPr/>
          </p:nvSpPr>
          <p:spPr bwMode="auto">
            <a:xfrm>
              <a:off x="5150184" y="5772128"/>
              <a:ext cx="912812" cy="366713"/>
            </a:xfrm>
            <a:prstGeom prst="rect">
              <a:avLst/>
            </a:prstGeom>
            <a:noFill/>
            <a:ln w="9525">
              <a:noFill/>
              <a:miter lim="800000"/>
              <a:headEnd/>
              <a:tailEnd/>
            </a:ln>
          </p:spPr>
          <p:txBody>
            <a:bodyPr wrap="none" lIns="91424" tIns="45712" rIns="91424" bIns="45712"/>
            <a:lstStyle/>
            <a:p>
              <a:pPr algn="l">
                <a:spcBef>
                  <a:spcPct val="0"/>
                </a:spcBef>
              </a:pPr>
              <a:r>
                <a:rPr lang="en-US" sz="1600" b="1" dirty="0">
                  <a:solidFill>
                    <a:schemeClr val="tx1"/>
                  </a:solidFill>
                </a:rPr>
                <a:t>1x </a:t>
              </a:r>
              <a:r>
                <a:rPr lang="en-US" sz="1600" b="1" dirty="0">
                  <a:solidFill>
                    <a:srgbClr val="FF0000"/>
                  </a:solidFill>
                </a:rPr>
                <a:t>(7 days)</a:t>
              </a:r>
            </a:p>
          </p:txBody>
        </p:sp>
        <p:sp>
          <p:nvSpPr>
            <p:cNvPr id="821265" name="Text Box 15"/>
            <p:cNvSpPr txBox="1">
              <a:spLocks noChangeArrowheads="1"/>
            </p:cNvSpPr>
            <p:nvPr/>
          </p:nvSpPr>
          <p:spPr bwMode="auto">
            <a:xfrm>
              <a:off x="4890257" y="1665265"/>
              <a:ext cx="912812" cy="366713"/>
            </a:xfrm>
            <a:prstGeom prst="rect">
              <a:avLst/>
            </a:prstGeom>
            <a:noFill/>
            <a:ln w="9525">
              <a:noFill/>
              <a:miter lim="800000"/>
              <a:headEnd/>
              <a:tailEnd/>
            </a:ln>
          </p:spPr>
          <p:txBody>
            <a:bodyPr wrap="none" lIns="91424" tIns="45712" rIns="91424" bIns="45712"/>
            <a:lstStyle/>
            <a:p>
              <a:pPr algn="l">
                <a:spcBef>
                  <a:spcPct val="0"/>
                </a:spcBef>
              </a:pPr>
              <a:r>
                <a:rPr lang="en-US" sz="1600" b="1" dirty="0">
                  <a:solidFill>
                    <a:schemeClr val="tx1"/>
                  </a:solidFill>
                </a:rPr>
                <a:t>10,000x </a:t>
              </a:r>
              <a:r>
                <a:rPr lang="en-US" sz="1600" b="1" dirty="0">
                  <a:solidFill>
                    <a:srgbClr val="FF0000"/>
                  </a:solidFill>
                </a:rPr>
                <a:t>(1 min</a:t>
              </a:r>
              <a:r>
                <a:rPr lang="en-US" sz="1600" b="1" dirty="0">
                  <a:solidFill>
                    <a:srgbClr val="FF0000"/>
                  </a:solidFill>
                  <a:latin typeface="Times New Roman" pitchFamily="18" charset="0"/>
                </a:rPr>
                <a:t>)</a:t>
              </a:r>
            </a:p>
          </p:txBody>
        </p:sp>
        <p:sp>
          <p:nvSpPr>
            <p:cNvPr id="821266" name="Text Box 16"/>
            <p:cNvSpPr txBox="1">
              <a:spLocks noChangeArrowheads="1"/>
            </p:cNvSpPr>
            <p:nvPr/>
          </p:nvSpPr>
          <p:spPr bwMode="auto">
            <a:xfrm>
              <a:off x="5073374" y="5072040"/>
              <a:ext cx="912812" cy="366713"/>
            </a:xfrm>
            <a:prstGeom prst="rect">
              <a:avLst/>
            </a:prstGeom>
            <a:solidFill>
              <a:schemeClr val="bg1"/>
            </a:solidFill>
            <a:ln w="9525">
              <a:noFill/>
              <a:miter lim="800000"/>
              <a:headEnd/>
              <a:tailEnd/>
            </a:ln>
          </p:spPr>
          <p:txBody>
            <a:bodyPr wrap="none" lIns="91424" tIns="45712" rIns="91424" bIns="45712"/>
            <a:lstStyle/>
            <a:p>
              <a:pPr>
                <a:spcBef>
                  <a:spcPct val="0"/>
                </a:spcBef>
              </a:pPr>
              <a:r>
                <a:rPr lang="en-US" sz="1600" b="1" dirty="0">
                  <a:solidFill>
                    <a:schemeClr val="tx1"/>
                  </a:solidFill>
                </a:rPr>
                <a:t>10x</a:t>
              </a:r>
            </a:p>
          </p:txBody>
        </p:sp>
        <p:sp>
          <p:nvSpPr>
            <p:cNvPr id="821267" name="Text Box 17"/>
            <p:cNvSpPr txBox="1">
              <a:spLocks noChangeArrowheads="1"/>
            </p:cNvSpPr>
            <p:nvPr/>
          </p:nvSpPr>
          <p:spPr bwMode="auto">
            <a:xfrm>
              <a:off x="5043877" y="3756003"/>
              <a:ext cx="912812" cy="366713"/>
            </a:xfrm>
            <a:prstGeom prst="rect">
              <a:avLst/>
            </a:prstGeom>
            <a:solidFill>
              <a:schemeClr val="bg1"/>
            </a:solidFill>
            <a:ln w="9525">
              <a:noFill/>
              <a:miter lim="800000"/>
              <a:headEnd/>
              <a:tailEnd/>
            </a:ln>
          </p:spPr>
          <p:txBody>
            <a:bodyPr wrap="none" lIns="91424" tIns="45712" rIns="91424" bIns="45712"/>
            <a:lstStyle/>
            <a:p>
              <a:pPr>
                <a:spcBef>
                  <a:spcPct val="0"/>
                </a:spcBef>
              </a:pPr>
              <a:r>
                <a:rPr lang="en-US" sz="1600" b="1" dirty="0">
                  <a:solidFill>
                    <a:schemeClr val="tx1"/>
                  </a:solidFill>
                </a:rPr>
                <a:t>100x</a:t>
              </a:r>
            </a:p>
          </p:txBody>
        </p:sp>
        <p:sp>
          <p:nvSpPr>
            <p:cNvPr id="821268" name="Text Box 18"/>
            <p:cNvSpPr txBox="1">
              <a:spLocks noChangeArrowheads="1"/>
            </p:cNvSpPr>
            <p:nvPr/>
          </p:nvSpPr>
          <p:spPr bwMode="auto">
            <a:xfrm>
              <a:off x="4954588" y="2709840"/>
              <a:ext cx="912812" cy="366713"/>
            </a:xfrm>
            <a:prstGeom prst="rect">
              <a:avLst/>
            </a:prstGeom>
            <a:solidFill>
              <a:schemeClr val="bg1"/>
            </a:solidFill>
            <a:ln w="9525">
              <a:noFill/>
              <a:miter lim="800000"/>
              <a:headEnd/>
              <a:tailEnd/>
            </a:ln>
          </p:spPr>
          <p:txBody>
            <a:bodyPr wrap="none" lIns="91424" tIns="45712" rIns="91424" bIns="45712"/>
            <a:lstStyle/>
            <a:p>
              <a:pPr>
                <a:spcBef>
                  <a:spcPct val="0"/>
                </a:spcBef>
              </a:pPr>
              <a:r>
                <a:rPr lang="en-US" sz="1600" b="1">
                  <a:solidFill>
                    <a:schemeClr val="tx1"/>
                  </a:solidFill>
                </a:rPr>
                <a:t>1,000x</a:t>
              </a:r>
            </a:p>
          </p:txBody>
        </p:sp>
        <p:sp>
          <p:nvSpPr>
            <p:cNvPr id="821274" name="Text Box 27"/>
            <p:cNvSpPr txBox="1">
              <a:spLocks noChangeArrowheads="1"/>
            </p:cNvSpPr>
            <p:nvPr/>
          </p:nvSpPr>
          <p:spPr bwMode="auto">
            <a:xfrm>
              <a:off x="1249363" y="5922940"/>
              <a:ext cx="698500" cy="261938"/>
            </a:xfrm>
            <a:prstGeom prst="rect">
              <a:avLst/>
            </a:prstGeom>
            <a:noFill/>
            <a:ln w="9525" algn="ctr">
              <a:noFill/>
              <a:miter lim="800000"/>
              <a:headEnd/>
              <a:tailEnd/>
            </a:ln>
          </p:spPr>
          <p:txBody>
            <a:bodyPr wrap="none" lIns="53991" tIns="45712" rIns="53991" bIns="45712">
              <a:spAutoFit/>
            </a:bodyPr>
            <a:lstStyle/>
            <a:p>
              <a:pPr>
                <a:spcBef>
                  <a:spcPct val="0"/>
                </a:spcBef>
              </a:pPr>
              <a:r>
                <a:rPr lang="en-US" sz="1100" b="1" dirty="0">
                  <a:solidFill>
                    <a:schemeClr val="tx1"/>
                  </a:solidFill>
                </a:rPr>
                <a:t>Protocol</a:t>
              </a:r>
            </a:p>
          </p:txBody>
        </p:sp>
        <p:sp>
          <p:nvSpPr>
            <p:cNvPr id="821275" name="Text Box 28"/>
            <p:cNvSpPr txBox="1">
              <a:spLocks noChangeArrowheads="1"/>
            </p:cNvSpPr>
            <p:nvPr/>
          </p:nvSpPr>
          <p:spPr bwMode="auto">
            <a:xfrm>
              <a:off x="1192213" y="5100615"/>
              <a:ext cx="754062" cy="276225"/>
            </a:xfrm>
            <a:prstGeom prst="rect">
              <a:avLst/>
            </a:prstGeom>
            <a:noFill/>
            <a:ln w="9525" algn="ctr">
              <a:noFill/>
              <a:miter lim="800000"/>
              <a:headEnd/>
              <a:tailEnd/>
            </a:ln>
          </p:spPr>
          <p:txBody>
            <a:bodyPr wrap="none" lIns="53991" tIns="45712" rIns="53991" bIns="45712">
              <a:spAutoFit/>
            </a:bodyPr>
            <a:lstStyle/>
            <a:p>
              <a:pPr>
                <a:spcBef>
                  <a:spcPct val="0"/>
                </a:spcBef>
              </a:pPr>
              <a:r>
                <a:rPr lang="en-US" sz="1200" b="1" dirty="0">
                  <a:solidFill>
                    <a:schemeClr val="tx1"/>
                  </a:solidFill>
                </a:rPr>
                <a:t>Protocol</a:t>
              </a:r>
            </a:p>
          </p:txBody>
        </p:sp>
        <p:sp>
          <p:nvSpPr>
            <p:cNvPr id="821276" name="Text Box 29"/>
            <p:cNvSpPr txBox="1">
              <a:spLocks noChangeArrowheads="1"/>
            </p:cNvSpPr>
            <p:nvPr/>
          </p:nvSpPr>
          <p:spPr bwMode="auto">
            <a:xfrm>
              <a:off x="1062038" y="3652815"/>
              <a:ext cx="1014412" cy="276225"/>
            </a:xfrm>
            <a:prstGeom prst="rect">
              <a:avLst/>
            </a:prstGeom>
            <a:solidFill>
              <a:schemeClr val="bg1"/>
            </a:solidFill>
            <a:ln w="9525" algn="ctr">
              <a:noFill/>
              <a:miter lim="800000"/>
              <a:headEnd/>
              <a:tailEnd/>
            </a:ln>
          </p:spPr>
          <p:txBody>
            <a:bodyPr wrap="none" lIns="53991" tIns="45712" rIns="53991" bIns="45712">
              <a:spAutoFit/>
            </a:bodyPr>
            <a:lstStyle/>
            <a:p>
              <a:pPr>
                <a:spcBef>
                  <a:spcPct val="0"/>
                </a:spcBef>
              </a:pPr>
              <a:r>
                <a:rPr lang="en-US" sz="1200" b="1" dirty="0">
                  <a:solidFill>
                    <a:schemeClr val="tx1"/>
                  </a:solidFill>
                </a:rPr>
                <a:t>Transaction</a:t>
              </a:r>
            </a:p>
          </p:txBody>
        </p:sp>
        <p:sp>
          <p:nvSpPr>
            <p:cNvPr id="821277" name="Text Box 30"/>
            <p:cNvSpPr txBox="1">
              <a:spLocks noChangeArrowheads="1"/>
            </p:cNvSpPr>
            <p:nvPr/>
          </p:nvSpPr>
          <p:spPr bwMode="auto">
            <a:xfrm>
              <a:off x="1092200" y="1533503"/>
              <a:ext cx="941387" cy="461963"/>
            </a:xfrm>
            <a:prstGeom prst="rect">
              <a:avLst/>
            </a:prstGeom>
            <a:noFill/>
            <a:ln w="9525" algn="ctr">
              <a:noFill/>
              <a:miter lim="800000"/>
              <a:headEnd/>
              <a:tailEnd/>
            </a:ln>
          </p:spPr>
          <p:txBody>
            <a:bodyPr wrap="none" lIns="53991" tIns="45712" rIns="53991" bIns="45712">
              <a:spAutoFit/>
            </a:bodyPr>
            <a:lstStyle/>
            <a:p>
              <a:pPr>
                <a:spcBef>
                  <a:spcPct val="0"/>
                </a:spcBef>
              </a:pPr>
              <a:r>
                <a:rPr lang="en-US" sz="1200" b="1" dirty="0">
                  <a:solidFill>
                    <a:schemeClr val="tx1"/>
                  </a:solidFill>
                </a:rPr>
                <a:t>Function</a:t>
              </a:r>
            </a:p>
            <a:p>
              <a:pPr>
                <a:spcBef>
                  <a:spcPct val="0"/>
                </a:spcBef>
              </a:pPr>
              <a:r>
                <a:rPr lang="en-US" sz="1200" b="1" dirty="0">
                  <a:solidFill>
                    <a:schemeClr val="tx1"/>
                  </a:solidFill>
                </a:rPr>
                <a:t>arguments</a:t>
              </a:r>
            </a:p>
          </p:txBody>
        </p:sp>
        <p:sp>
          <p:nvSpPr>
            <p:cNvPr id="821278" name="Text Box 31"/>
            <p:cNvSpPr txBox="1">
              <a:spLocks noChangeArrowheads="1"/>
            </p:cNvSpPr>
            <p:nvPr/>
          </p:nvSpPr>
          <p:spPr bwMode="auto">
            <a:xfrm>
              <a:off x="1081088" y="2633640"/>
              <a:ext cx="941387" cy="261938"/>
            </a:xfrm>
            <a:prstGeom prst="rect">
              <a:avLst/>
            </a:prstGeom>
            <a:solidFill>
              <a:schemeClr val="bg1"/>
            </a:solidFill>
            <a:ln w="9525" algn="ctr">
              <a:noFill/>
              <a:miter lim="800000"/>
              <a:headEnd/>
              <a:tailEnd/>
            </a:ln>
          </p:spPr>
          <p:txBody>
            <a:bodyPr wrap="none" lIns="53991" tIns="45712" rIns="53991" bIns="45712">
              <a:spAutoFit/>
            </a:bodyPr>
            <a:lstStyle/>
            <a:p>
              <a:pPr>
                <a:spcBef>
                  <a:spcPct val="0"/>
                </a:spcBef>
              </a:pPr>
              <a:r>
                <a:rPr lang="en-US" sz="1100" b="1" dirty="0">
                  <a:solidFill>
                    <a:schemeClr val="tx1"/>
                  </a:solidFill>
                </a:rPr>
                <a:t>Transaction</a:t>
              </a:r>
            </a:p>
          </p:txBody>
        </p:sp>
      </p:grpSp>
      <p:sp>
        <p:nvSpPr>
          <p:cNvPr id="31" name="Title 1"/>
          <p:cNvSpPr txBox="1">
            <a:spLocks/>
          </p:cNvSpPr>
          <p:nvPr/>
        </p:nvSpPr>
        <p:spPr bwMode="auto">
          <a:xfrm>
            <a:off x="0" y="0"/>
            <a:ext cx="9144000" cy="1066800"/>
          </a:xfrm>
          <a:prstGeom prst="rect">
            <a:avLst/>
          </a:prstGeom>
          <a:noFill/>
          <a:ln w="9525">
            <a:noFill/>
            <a:miter lim="800000"/>
            <a:headEnd/>
            <a:tailEnd/>
          </a:ln>
        </p:spPr>
        <p:txBody>
          <a:bodyPr vert="horz" wrap="square" lIns="457200" tIns="45720" rIns="45720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tx2"/>
                </a:solidFill>
                <a:effectLst/>
                <a:uLnTx/>
                <a:uFillTx/>
                <a:latin typeface="+mj-lt"/>
                <a:ea typeface="ＭＳ Ｐゴシック" pitchFamily="50" charset="-128"/>
                <a:cs typeface="MS PGothic" pitchFamily="34" charset="-128"/>
              </a:rPr>
              <a:t>Productivity Gains Through Abstraction</a:t>
            </a:r>
            <a:endParaRPr kumimoji="0" lang="en-US" sz="2800" b="0" i="1" u="none" strike="noStrike" kern="0" cap="none" spc="0" normalizeH="0" baseline="0" noProof="0" dirty="0" smtClean="0">
              <a:ln>
                <a:noFill/>
              </a:ln>
              <a:solidFill>
                <a:schemeClr val="tx2"/>
              </a:solidFill>
              <a:effectLst/>
              <a:uLnTx/>
              <a:uFillTx/>
              <a:latin typeface="+mj-lt"/>
              <a:ea typeface="ＭＳ Ｐゴシック" pitchFamily="50" charset="-128"/>
              <a:cs typeface="MS PGothic" pitchFamily="34" charset="-128"/>
            </a:endParaRPr>
          </a:p>
        </p:txBody>
      </p:sp>
      <p:sp>
        <p:nvSpPr>
          <p:cNvPr id="25" name="Footer Placeholder 24"/>
          <p:cNvSpPr>
            <a:spLocks noGrp="1"/>
          </p:cNvSpPr>
          <p:nvPr>
            <p:ph type="ftr" sz="quarter" idx="10"/>
          </p:nvPr>
        </p:nvSpPr>
        <p:spPr>
          <a:prstGeom prst="rect">
            <a:avLst/>
          </a:prstGeom>
        </p:spPr>
        <p:txBody>
          <a:bodyPr/>
          <a:lstStyle/>
          <a:p>
            <a:r>
              <a:rPr lang="en-US" smtClean="0">
                <a:solidFill>
                  <a:srgbClr val="333333"/>
                </a:solidFill>
              </a:rPr>
              <a:t>HF, MemoCODE, 2013</a:t>
            </a:r>
            <a:endParaRPr lang="en-US">
              <a:solidFill>
                <a:srgbClr val="333333"/>
              </a:solidFill>
            </a:endParaRPr>
          </a:p>
        </p:txBody>
      </p:sp>
      <p:sp>
        <p:nvSpPr>
          <p:cNvPr id="24" name="Slide Number Placeholder 23"/>
          <p:cNvSpPr>
            <a:spLocks noGrp="1"/>
          </p:cNvSpPr>
          <p:nvPr>
            <p:ph type="sldNum" sz="quarter" idx="11"/>
          </p:nvPr>
        </p:nvSpPr>
        <p:spPr>
          <a:prstGeom prst="rect">
            <a:avLst/>
          </a:prstGeom>
        </p:spPr>
        <p:txBody>
          <a:bodyPr/>
          <a:lstStyle/>
          <a:p>
            <a:fld id="{2F5A6D41-D5C5-4196-A8A3-5CABCB613A59}" type="slidenum">
              <a:rPr lang="en-US" smtClean="0">
                <a:solidFill>
                  <a:srgbClr val="333333"/>
                </a:solidFill>
              </a:rPr>
              <a:pPr/>
              <a:t>73</a:t>
            </a:fld>
            <a:endParaRPr lang="en-US">
              <a:solidFill>
                <a:srgbClr val="333333"/>
              </a:solidFill>
            </a:endParaRPr>
          </a:p>
        </p:txBody>
      </p:sp>
    </p:spTree>
    <p:extLst>
      <p:ext uri="{BB962C8B-B14F-4D97-AF65-F5344CB8AC3E}">
        <p14:creationId xmlns:p14="http://schemas.microsoft.com/office/powerpoint/2010/main" val="352325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39750" y="1547154"/>
            <a:ext cx="8064500" cy="4585871"/>
          </a:xfrm>
          <a:prstGeom prst="rect">
            <a:avLst/>
          </a:prstGeom>
          <a:solidFill>
            <a:schemeClr val="accent6">
              <a:lumMod val="20000"/>
              <a:lumOff val="80000"/>
            </a:schemeClr>
          </a:solidFill>
          <a:ln>
            <a:solidFill>
              <a:schemeClr val="tx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117475">
              <a:lnSpc>
                <a:spcPct val="120000"/>
              </a:lnSpc>
              <a:defRPr/>
            </a:pPr>
            <a:r>
              <a:rPr lang="en-US" sz="2000" b="1" i="1" dirty="0">
                <a:ea typeface="ＭＳ Ｐゴシック" pitchFamily="34" charset="-128"/>
                <a:cs typeface="+mn-cs"/>
              </a:rPr>
              <a:t>What’s the advantage of SystemC compared with RTL?</a:t>
            </a:r>
          </a:p>
          <a:p>
            <a:pPr marL="117475">
              <a:lnSpc>
                <a:spcPct val="120000"/>
              </a:lnSpc>
              <a:defRPr/>
            </a:pPr>
            <a:endParaRPr lang="en-US" sz="2000" b="1" i="1" dirty="0">
              <a:ea typeface="ＭＳ Ｐゴシック" pitchFamily="34" charset="-128"/>
              <a:cs typeface="+mn-cs"/>
            </a:endParaRPr>
          </a:p>
          <a:p>
            <a:pPr marL="117475">
              <a:lnSpc>
                <a:spcPct val="120000"/>
              </a:lnSpc>
              <a:defRPr/>
            </a:pPr>
            <a:r>
              <a:rPr lang="en-US" sz="2000" b="1" dirty="0">
                <a:ea typeface="ＭＳ Ｐゴシック" pitchFamily="34" charset="-128"/>
                <a:cs typeface="+mn-cs"/>
              </a:rPr>
              <a:t>There are two different aspects – quality and time schedule. Today, a full chip on SystemC will run around 10 MHz, and you will never reach that speed using RTL or a lower-level abstraction. It’s similar to a prototype speedup. </a:t>
            </a:r>
            <a:r>
              <a:rPr lang="en-US" sz="2000" b="1" dirty="0">
                <a:solidFill>
                  <a:srgbClr val="FF0000"/>
                </a:solidFill>
                <a:ea typeface="ＭＳ Ｐゴシック" pitchFamily="34" charset="-128"/>
                <a:cs typeface="+mn-cs"/>
              </a:rPr>
              <a:t>Previously with RTL designs, our bug rate was in the range of 10 to 50 bugs per square millimeter. Now we are at less than one bug per millimeter squared. </a:t>
            </a:r>
            <a:r>
              <a:rPr lang="en-US" sz="2000" b="1" dirty="0">
                <a:ea typeface="ＭＳ Ｐゴシック" pitchFamily="34" charset="-128"/>
                <a:cs typeface="+mn-cs"/>
              </a:rPr>
              <a:t>So we have both quality and speed of development.</a:t>
            </a:r>
          </a:p>
          <a:p>
            <a:pPr marL="117475">
              <a:lnSpc>
                <a:spcPct val="120000"/>
              </a:lnSpc>
              <a:defRPr/>
            </a:pPr>
            <a:endParaRPr lang="en-US" sz="2000" b="1" dirty="0">
              <a:ea typeface="ＭＳ Ｐゴシック" pitchFamily="34" charset="-128"/>
              <a:cs typeface="+mn-cs"/>
            </a:endParaRPr>
          </a:p>
          <a:p>
            <a:pPr>
              <a:defRPr/>
            </a:pPr>
            <a:r>
              <a:rPr lang="en-US" sz="1400" dirty="0">
                <a:ea typeface="ＭＳ Ｐゴシック" pitchFamily="34" charset="-128"/>
                <a:cs typeface="+mn-cs"/>
              </a:rPr>
              <a:t>Source: EETimes, 2007, Laurent Ducousso, who manages intellectual-property (IP) verification for STMicroelectronics’ Home Entertainment Division</a:t>
            </a:r>
            <a:endParaRPr lang="en-US" sz="1400" b="1" dirty="0">
              <a:ea typeface="ＭＳ Ｐゴシック" pitchFamily="34" charset="-128"/>
              <a:cs typeface="+mn-cs"/>
            </a:endParaRPr>
          </a:p>
        </p:txBody>
      </p:sp>
      <p:sp>
        <p:nvSpPr>
          <p:cNvPr id="2" name="Title 1"/>
          <p:cNvSpPr>
            <a:spLocks noGrp="1"/>
          </p:cNvSpPr>
          <p:nvPr>
            <p:ph type="title"/>
          </p:nvPr>
        </p:nvSpPr>
        <p:spPr/>
        <p:txBody>
          <a:bodyPr/>
          <a:lstStyle/>
          <a:p>
            <a:pPr lvl="0"/>
            <a:r>
              <a:rPr lang="en-US" sz="3200" dirty="0" smtClean="0">
                <a:ea typeface="ＭＳ Ｐゴシック" pitchFamily="50" charset="-128"/>
              </a:rPr>
              <a:t>Bug Prevention vs. Bug Hunting</a:t>
            </a:r>
            <a:endParaRPr lang="en-US" dirty="0"/>
          </a:p>
        </p:txBody>
      </p:sp>
      <p:sp>
        <p:nvSpPr>
          <p:cNvPr id="77829" name="Footer Placeholder 4"/>
          <p:cNvSpPr>
            <a:spLocks noGrp="1"/>
          </p:cNvSpPr>
          <p:nvPr>
            <p:ph type="ftr" sz="quarter" idx="10"/>
          </p:nvPr>
        </p:nvSpPr>
        <p:spPr>
          <a:prstGeom prst="rect">
            <a:avLst/>
          </a:prstGeom>
          <a:noFill/>
        </p:spPr>
        <p:txBody>
          <a:bodyPr/>
          <a:lstStyle/>
          <a:p>
            <a:r>
              <a:rPr lang="en-US" smtClean="0">
                <a:ea typeface="MS PGothic" pitchFamily="34" charset="-128"/>
              </a:rPr>
              <a:t>HF, MemoCODE, 2013</a:t>
            </a:r>
          </a:p>
        </p:txBody>
      </p:sp>
      <p:sp>
        <p:nvSpPr>
          <p:cNvPr id="77830" name="Slide Number Placeholder 5"/>
          <p:cNvSpPr>
            <a:spLocks noGrp="1"/>
          </p:cNvSpPr>
          <p:nvPr>
            <p:ph type="sldNum" sz="quarter" idx="11"/>
          </p:nvPr>
        </p:nvSpPr>
        <p:spPr bwMode="auto">
          <a:prstGeom prst="rect">
            <a:avLst/>
          </a:prstGeom>
          <a:noFill/>
          <a:ln>
            <a:miter lim="800000"/>
            <a:headEnd/>
            <a:tailEnd/>
          </a:ln>
        </p:spPr>
        <p:txBody>
          <a:bodyPr/>
          <a:lstStyle/>
          <a:p>
            <a:fld id="{B085F042-3D9E-441D-85A9-D04D462322F1}" type="slidenum">
              <a:rPr lang="en-US" smtClean="0">
                <a:ea typeface="MS PGothic" pitchFamily="34" charset="-128"/>
              </a:rPr>
              <a:pPr/>
              <a:t>74</a:t>
            </a:fld>
            <a:endParaRPr lang="en-US" smtClean="0">
              <a:ea typeface="MS PGothic" pitchFamily="34" charset="-128"/>
            </a:endParaRPr>
          </a:p>
        </p:txBody>
      </p:sp>
    </p:spTree>
    <p:extLst>
      <p:ext uri="{BB962C8B-B14F-4D97-AF65-F5344CB8AC3E}">
        <p14:creationId xmlns:p14="http://schemas.microsoft.com/office/powerpoint/2010/main" val="551738688"/>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dirty="0" smtClean="0">
                <a:ea typeface="ＭＳ Ｐゴシック" pitchFamily="34" charset="-128"/>
              </a:rPr>
              <a:t>Summary</a:t>
            </a:r>
          </a:p>
        </p:txBody>
      </p:sp>
      <p:sp>
        <p:nvSpPr>
          <p:cNvPr id="6147" name="Content Placeholder 7"/>
          <p:cNvSpPr>
            <a:spLocks noGrp="1"/>
          </p:cNvSpPr>
          <p:nvPr>
            <p:ph idx="1"/>
          </p:nvPr>
        </p:nvSpPr>
        <p:spPr>
          <a:xfrm>
            <a:off x="0" y="1316038"/>
            <a:ext cx="9753600" cy="5070475"/>
          </a:xfrm>
        </p:spPr>
        <p:txBody>
          <a:bodyPr/>
          <a:lstStyle/>
          <a:p>
            <a:pPr eaLnBrk="1" hangingPunct="1"/>
            <a:r>
              <a:rPr lang="en-US" sz="2800" dirty="0" smtClean="0">
                <a:ea typeface="ＭＳ Ｐゴシック" pitchFamily="34" charset="-128"/>
              </a:rPr>
              <a:t>Beyond theory in terms of rising complexity</a:t>
            </a:r>
          </a:p>
          <a:p>
            <a:pPr eaLnBrk="1" hangingPunct="1"/>
            <a:r>
              <a:rPr lang="en-US" sz="2800" dirty="0" smtClean="0">
                <a:ea typeface="ＭＳ Ｐゴシック" pitchFamily="34" charset="-128"/>
              </a:rPr>
              <a:t>Beyond arguing over who won the standards wars</a:t>
            </a:r>
            <a:endParaRPr lang="en-US" sz="2800" dirty="0">
              <a:ea typeface="ＭＳ Ｐゴシック" pitchFamily="34" charset="-128"/>
            </a:endParaRPr>
          </a:p>
          <a:p>
            <a:pPr eaLnBrk="1" hangingPunct="1"/>
            <a:r>
              <a:rPr lang="en-US" sz="2800" dirty="0" smtClean="0">
                <a:ea typeface="ＭＳ Ｐゴシック" pitchFamily="34" charset="-128"/>
              </a:rPr>
              <a:t>Beyond surviving by maintaining the status quo</a:t>
            </a:r>
          </a:p>
          <a:p>
            <a:pPr marL="0" indent="0" eaLnBrk="1" hangingPunct="1">
              <a:buNone/>
            </a:pPr>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75</a:t>
            </a:fld>
            <a:endParaRPr lang="en-US"/>
          </a:p>
        </p:txBody>
      </p:sp>
      <p:pic>
        <p:nvPicPr>
          <p:cNvPr id="2" name="Picture 2" descr="http://www.sports-backgrounds.net/user-content/uploads/wall/o/76/Sailing_Boat_at_Sunset_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3105150"/>
            <a:ext cx="4089400" cy="3067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9094"/>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6902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dirty="0" smtClean="0">
                <a:ea typeface="ＭＳ Ｐゴシック" pitchFamily="34" charset="-128"/>
              </a:rPr>
              <a:t>Overview</a:t>
            </a:r>
            <a:endParaRPr lang="en-US" sz="3200" dirty="0" smtClean="0">
              <a:ea typeface="ＭＳ Ｐゴシック" pitchFamily="34" charset="-128"/>
            </a:endParaRPr>
          </a:p>
        </p:txBody>
      </p:sp>
      <p:sp>
        <p:nvSpPr>
          <p:cNvPr id="6147" name="Content Placeholder 7"/>
          <p:cNvSpPr>
            <a:spLocks noGrp="1"/>
          </p:cNvSpPr>
          <p:nvPr>
            <p:ph idx="1"/>
          </p:nvPr>
        </p:nvSpPr>
        <p:spPr>
          <a:xfrm>
            <a:off x="0" y="1143000"/>
            <a:ext cx="9753600" cy="5070475"/>
          </a:xfrm>
        </p:spPr>
        <p:txBody>
          <a:bodyPr/>
          <a:lstStyle/>
          <a:p>
            <a:pPr eaLnBrk="1" hangingPunct="1">
              <a:lnSpc>
                <a:spcPct val="150000"/>
              </a:lnSpc>
            </a:pPr>
            <a:r>
              <a:rPr lang="en-US" sz="2800" dirty="0" smtClean="0">
                <a:ea typeface="ＭＳ Ｐゴシック" pitchFamily="34" charset="-128"/>
              </a:rPr>
              <a:t>Beyond </a:t>
            </a:r>
            <a:r>
              <a:rPr lang="en-US" sz="2800" dirty="0" smtClean="0">
                <a:ea typeface="ＭＳ Ｐゴシック" pitchFamily="34" charset="-128"/>
              </a:rPr>
              <a:t>Theory</a:t>
            </a:r>
            <a:endParaRPr lang="en-US" sz="2800" dirty="0" smtClean="0">
              <a:ea typeface="ＭＳ Ｐゴシック" pitchFamily="34" charset="-128"/>
            </a:endParaRPr>
          </a:p>
          <a:p>
            <a:pPr eaLnBrk="1" hangingPunct="1">
              <a:lnSpc>
                <a:spcPct val="150000"/>
              </a:lnSpc>
            </a:pPr>
            <a:r>
              <a:rPr lang="en-US" sz="2800" dirty="0" smtClean="0">
                <a:ea typeface="ＭＳ Ｐゴシック" pitchFamily="34" charset="-128"/>
              </a:rPr>
              <a:t>Beyond Standards</a:t>
            </a:r>
            <a:endParaRPr lang="en-US" sz="2800" dirty="0">
              <a:ea typeface="ＭＳ Ｐゴシック" pitchFamily="34" charset="-128"/>
            </a:endParaRPr>
          </a:p>
          <a:p>
            <a:pPr eaLnBrk="1" hangingPunct="1">
              <a:lnSpc>
                <a:spcPct val="150000"/>
              </a:lnSpc>
            </a:pPr>
            <a:r>
              <a:rPr lang="en-US" sz="2800" dirty="0" smtClean="0">
                <a:ea typeface="ＭＳ Ｐゴシック" pitchFamily="34" charset="-128"/>
              </a:rPr>
              <a:t>Beyond </a:t>
            </a:r>
            <a:r>
              <a:rPr lang="en-US" sz="2800" dirty="0" smtClean="0">
                <a:ea typeface="ＭＳ Ｐゴシック" pitchFamily="34" charset="-128"/>
              </a:rPr>
              <a:t>the Status Quo</a:t>
            </a:r>
            <a:endParaRPr lang="en-US" sz="2800" dirty="0" smtClean="0">
              <a:ea typeface="ＭＳ Ｐゴシック" pitchFamily="34" charset="-128"/>
            </a:endParaRPr>
          </a:p>
          <a:p>
            <a:pPr marL="0" indent="0" eaLnBrk="1" hangingPunct="1">
              <a:lnSpc>
                <a:spcPct val="150000"/>
              </a:lnSpc>
              <a:buNone/>
            </a:pPr>
            <a:endParaRPr lang="en-US" sz="2800" dirty="0" smtClean="0">
              <a:ea typeface="ＭＳ Ｐゴシック" pitchFamily="34" charset="-128"/>
            </a:endParaRPr>
          </a:p>
          <a:p>
            <a:pPr eaLnBrk="1" hangingPunct="1">
              <a:lnSpc>
                <a:spcPct val="150000"/>
              </a:lnSpc>
            </a:pPr>
            <a:endParaRPr lang="en-US" sz="2800" dirty="0" smtClean="0">
              <a:ea typeface="ＭＳ Ｐゴシック" pitchFamily="34" charset="-128"/>
            </a:endParaRPr>
          </a:p>
          <a:p>
            <a:pPr eaLnBrk="1" hangingPunct="1">
              <a:lnSpc>
                <a:spcPct val="150000"/>
              </a:lnSpc>
            </a:pPr>
            <a:endParaRPr lang="en-US" sz="2800" dirty="0" smtClean="0">
              <a:ea typeface="ＭＳ Ｐゴシック" pitchFamily="34" charset="-128"/>
            </a:endParaRPr>
          </a:p>
        </p:txBody>
      </p:sp>
      <p:sp>
        <p:nvSpPr>
          <p:cNvPr id="3" name="Footer Placeholder 2"/>
          <p:cNvSpPr>
            <a:spLocks noGrp="1"/>
          </p:cNvSpPr>
          <p:nvPr>
            <p:ph type="ftr" sz="quarter" idx="10"/>
          </p:nvPr>
        </p:nvSpPr>
        <p:spPr/>
        <p:txBody>
          <a:bodyPr/>
          <a:lstStyle/>
          <a:p>
            <a:pPr>
              <a:defRPr/>
            </a:pPr>
            <a:r>
              <a:rPr lang="en-US" smtClean="0"/>
              <a:t>HF, MemoCODE, 2013</a:t>
            </a:r>
            <a:endParaRPr lang="en-US" dirty="0"/>
          </a:p>
        </p:txBody>
      </p:sp>
      <p:sp>
        <p:nvSpPr>
          <p:cNvPr id="4" name="Slide Number Placeholder 3"/>
          <p:cNvSpPr>
            <a:spLocks noGrp="1"/>
          </p:cNvSpPr>
          <p:nvPr>
            <p:ph type="sldNum" sz="quarter" idx="11"/>
          </p:nvPr>
        </p:nvSpPr>
        <p:spPr/>
        <p:txBody>
          <a:bodyPr/>
          <a:lstStyle/>
          <a:p>
            <a:fld id="{B4689765-5485-4130-8525-AA8B12692EFF}" type="slidenum">
              <a:rPr lang="en-US" smtClean="0"/>
              <a:pPr/>
              <a:t>8</a:t>
            </a:fld>
            <a:endParaRPr lang="en-US"/>
          </a:p>
        </p:txBody>
      </p:sp>
      <p:pic>
        <p:nvPicPr>
          <p:cNvPr id="5" name="Picture 2" descr="http://www.lollydaskal.com/wp-content/uploads/2012/08/Screen-shot-2012-08-17-at-3.26.50-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31664"/>
            <a:ext cx="3933825" cy="2608820"/>
          </a:xfrm>
          <a:prstGeom prst="rect">
            <a:avLst/>
          </a:prstGeom>
          <a:noFill/>
          <a:ln>
            <a:solidFill>
              <a:schemeClr val="tx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311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Beyond Theory</a:t>
            </a:r>
            <a:endParaRPr lang="en-US" dirty="0"/>
          </a:p>
        </p:txBody>
      </p:sp>
      <p:sp>
        <p:nvSpPr>
          <p:cNvPr id="6" name="Text Placeholder 5"/>
          <p:cNvSpPr>
            <a:spLocks noGrp="1"/>
          </p:cNvSpPr>
          <p:nvPr>
            <p:ph type="body" idx="1"/>
          </p:nvPr>
        </p:nvSpPr>
        <p:spPr/>
        <p:txBody>
          <a:bodyPr/>
          <a:lstStyle/>
          <a:p>
            <a:r>
              <a:rPr lang="en-US" dirty="0"/>
              <a:t>Beyond </a:t>
            </a:r>
            <a:r>
              <a:rPr lang="en-US" dirty="0" smtClean="0"/>
              <a:t>Theory </a:t>
            </a:r>
            <a:r>
              <a:rPr lang="en-US" dirty="0"/>
              <a:t>in </a:t>
            </a:r>
            <a:r>
              <a:rPr lang="en-US" dirty="0" smtClean="0"/>
              <a:t>Terms </a:t>
            </a:r>
            <a:r>
              <a:rPr lang="en-US" dirty="0"/>
              <a:t>of </a:t>
            </a:r>
            <a:r>
              <a:rPr lang="en-US" dirty="0" smtClean="0"/>
              <a:t>Rising Complexity</a:t>
            </a:r>
            <a:endParaRPr lang="en-US" dirty="0"/>
          </a:p>
        </p:txBody>
      </p:sp>
      <p:sp>
        <p:nvSpPr>
          <p:cNvPr id="3" name="Footer Placeholder 2"/>
          <p:cNvSpPr>
            <a:spLocks noGrp="1"/>
          </p:cNvSpPr>
          <p:nvPr>
            <p:ph type="ftr" sz="quarter" idx="4294967295"/>
          </p:nvPr>
        </p:nvSpPr>
        <p:spPr>
          <a:xfrm>
            <a:off x="0" y="6626225"/>
            <a:ext cx="5211763" cy="231775"/>
          </a:xfrm>
        </p:spPr>
        <p:txBody>
          <a:bodyPr/>
          <a:lstStyle/>
          <a:p>
            <a:pPr>
              <a:defRPr/>
            </a:pPr>
            <a:r>
              <a:rPr lang="en-US" smtClean="0"/>
              <a:t>HF, MemoCODE, 2013</a:t>
            </a:r>
            <a:endParaRPr lang="en-US" dirty="0"/>
          </a:p>
        </p:txBody>
      </p:sp>
      <p:sp>
        <p:nvSpPr>
          <p:cNvPr id="4" name="Slide Number Placeholder 3"/>
          <p:cNvSpPr>
            <a:spLocks noGrp="1"/>
          </p:cNvSpPr>
          <p:nvPr>
            <p:ph type="sldNum" sz="quarter" idx="4294967295"/>
          </p:nvPr>
        </p:nvSpPr>
        <p:spPr>
          <a:xfrm>
            <a:off x="0" y="6629400"/>
            <a:ext cx="381000" cy="228600"/>
          </a:xfrm>
        </p:spPr>
        <p:txBody>
          <a:bodyPr/>
          <a:lstStyle/>
          <a:p>
            <a:fld id="{B4689765-5485-4130-8525-AA8B12692EFF}" type="slidenum">
              <a:rPr lang="en-US" smtClean="0"/>
              <a:pPr/>
              <a:t>9</a:t>
            </a:fld>
            <a:endParaRPr lang="en-US"/>
          </a:p>
        </p:txBody>
      </p:sp>
    </p:spTree>
    <p:custDataLst>
      <p:tags r:id="rId1"/>
    </p:custDataLst>
    <p:extLst>
      <p:ext uri="{BB962C8B-B14F-4D97-AF65-F5344CB8AC3E}">
        <p14:creationId xmlns:p14="http://schemas.microsoft.com/office/powerpoint/2010/main" val="289963448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25758&quot;&gt;&lt;property id=&quot;20148&quot; value=&quot;5&quot;/&gt;&lt;property id=&quot;20300&quot; value=&quot;Slide 1 - &amp;quot;Industry Pulse: Trends in Functional Verification&amp;quot;&quot;/&gt;&lt;property id=&quot;20307&quot; value=&quot;393&quot;/&gt;&lt;/object&gt;&lt;object type=&quot;3&quot; unique_id=&quot;125764&quot;&gt;&lt;property id=&quot;20148&quot; value=&quot;5&quot;/&gt;&lt;property id=&quot;20300&quot; value=&quot;Slide 29 - &amp;quot;Designers Doing More and More Verification&amp;quot;&quot;/&gt;&lt;property id=&quot;20307&quot; value=&quot;486&quot;/&gt;&lt;/object&gt;&lt;object type=&quot;3&quot; unique_id=&quot;125765&quot;&gt;&lt;property id=&quot;20148&quot; value=&quot;5&quot;/&gt;&lt;property id=&quot;20300&quot; value=&quot;Slide 30 - &amp;quot;Time Designers Spends in Design vs. Verification&amp;quot;&quot;/&gt;&lt;property id=&quot;20307&quot; value=&quot;487&quot;/&gt;&lt;/object&gt;&lt;object type=&quot;3&quot; unique_id=&quot;125766&quot;&gt;&lt;property id=&quot;20148&quot; value=&quot;5&quot;/&gt;&lt;property id=&quot;20300&quot; value=&quot;Slide 26 - &amp;quot;Verification Consumes Majority of Project Time&amp;quot;&quot;/&gt;&lt;property id=&quot;20307&quot; value=&quot;458&quot;/&gt;&lt;/object&gt;&lt;object type=&quot;3&quot; unique_id=&quot;125767&quot;&gt;&lt;property id=&quot;20148&quot; value=&quot;5&quot;/&gt;&lt;property id=&quot;20300&quot; value=&quot;Slide 27 - &amp;quot;More and More Verification Engineers  Mean peak number of design vs. verification engineers&amp;quot;&quot;/&gt;&lt;property id=&quot;20307&quot; value=&quot;488&quot;/&gt;&lt;/object&gt;&lt;object type=&quot;3&quot; unique_id=&quot;125770&quot;&gt;&lt;property id=&quot;20148&quot; value=&quot;5&quot;/&gt;&lt;property id=&quot;20300&quot; value=&quot;Slide 34 - &amp;quot;Project’s Schedule Completion Trends&amp;quot;&quot;/&gt;&lt;property id=&quot;20307&quot; value=&quot;461&quot;/&gt;&lt;/object&gt;&lt;object type=&quot;3&quot; unique_id=&quot;125771&quot;&gt;&lt;property id=&quot;20148&quot; value=&quot;5&quot;/&gt;&lt;property id=&quot;20300&quot; value=&quot;Slide 19 - &amp;quot;Designs are Getting More Complex&amp;quot;&quot;/&gt;&lt;property id=&quot;20307&quot; value=&quot;462&quot;/&gt;&lt;/object&gt;&lt;object type=&quot;3&quot; unique_id=&quot;125772&quot;&gt;&lt;property id=&quot;20148&quot; value=&quot;5&quot;/&gt;&lt;property id=&quot;20300&quot; value=&quot;Slide 20 - &amp;quot;Designs are Getting More Complex&amp;quot;&quot;/&gt;&lt;property id=&quot;20307&quot; value=&quot;489&quot;/&gt;&lt;/object&gt;&lt;object type=&quot;3&quot; unique_id=&quot;125774&quot;&gt;&lt;property id=&quot;20148&quot; value=&quot;5&quot;/&gt;&lt;property id=&quot;20300&quot; value=&quot;Slide 41 - &amp;quot;Standardization of Languages&amp;quot;&quot;/&gt;&lt;property id=&quot;20307&quot; value=&quot;491&quot;/&gt;&lt;/object&gt;&lt;object type=&quot;3&quot; unique_id=&quot;125777&quot;&gt;&lt;property id=&quot;20148&quot; value=&quot;5&quot;/&gt;&lt;property id=&quot;20300&quot; value=&quot;Slide 42 - &amp;quot;SystemVerilog Adoption by Design Size&amp;quot;&quot;/&gt;&lt;property id=&quot;20307&quot; value=&quot;494&quot;/&gt;&lt;/object&gt;&lt;object type=&quot;3&quot; unique_id=&quot;125778&quot;&gt;&lt;property id=&quot;20148&quot; value=&quot;5&quot;/&gt;&lt;property id=&quot;20300&quot; value=&quot;Slide 43 - &amp;quot; Standardization in Base Class Libraries&amp;quot;&quot;/&gt;&lt;property id=&quot;20307&quot; value=&quot;495&quot;/&gt;&lt;/object&gt;&lt;object type=&quot;3&quot; unique_id=&quot;125779&quot;&gt;&lt;property id=&quot;20148&quot; value=&quot;5&quot;/&gt;&lt;property id=&quot;20300&quot; value=&quot;Slide 45 - &amp;quot;Standardization of the SoC Verification Process&amp;quot;&quot;/&gt;&lt;property id=&quot;20307&quot; value=&quot;496&quot;/&gt;&lt;/object&gt;&lt;object type=&quot;3&quot; unique_id=&quot;125780&quot;&gt;&lt;property id=&quot;20148&quot; value=&quot;5&quot;/&gt;&lt;property id=&quot;20300&quot; value=&quot;Slide 47 - &amp;quot;The Verification Paradox&amp;quot;&quot;/&gt;&lt;property id=&quot;20307&quot; value=&quot;497&quot;/&gt;&lt;/object&gt;&lt;object type=&quot;3&quot; unique_id=&quot;125782&quot;&gt;&lt;property id=&quot;20148&quot; value=&quot;5&quot;/&gt;&lt;property id=&quot;20300&quot; value=&quot;Slide 49 - &amp;quot;Use of Advanced Verification Techniques&amp;quot;&quot;/&gt;&lt;property id=&quot;20307&quot; value=&quot;510&quot;/&gt;&lt;/object&gt;&lt;object type=&quot;3&quot; unique_id=&quot;125786&quot;&gt;&lt;property id=&quot;20148&quot; value=&quot;5&quot;/&gt;&lt;property id=&quot;20300&quot; value=&quot;Slide 60 - &amp;quot;Coverage and Power&amp;quot;&quot;/&gt;&lt;property id=&quot;20307&quot; value=&quot;503&quot;/&gt;&lt;/object&gt;&lt;object type=&quot;3&quot; unique_id=&quot;125788&quot;&gt;&lt;property id=&quot;20148&quot; value=&quot;5&quot;/&gt;&lt;property id=&quot;20300&quot; value=&quot;Slide 62 - &amp;quot;Unified Coverage Interoperability Standard &amp;quot;&quot;/&gt;&lt;property id=&quot;20307&quot; value=&quot;505&quot;/&gt;&lt;/object&gt;&lt;object type=&quot;3&quot; unique_id=&quot;125790&quot;&gt;&lt;property id=&quot;20148&quot; value=&quot;5&quot;/&gt;&lt;property id=&quot;20300&quot; value=&quot;Slide 63 - &amp;quot;Trends in Power Management Verification&amp;quot;&quot;/&gt;&lt;property id=&quot;20307&quot; value=&quot;507&quot;/&gt;&lt;/object&gt;&lt;object type=&quot;3&quot; unique_id=&quot;125802&quot;&gt;&lt;property id=&quot;20148&quot; value=&quot;5&quot;/&gt;&lt;property id=&quot;20300&quot; value=&quot;Slide 58 - &amp;quot; As Design Sizes Increase…Emulation Up, FPGA Prototyping Down in 2012&amp;quot;&quot;/&gt;&lt;property id=&quot;20307&quot; value=&quot;524&quot;/&gt;&lt;/object&gt;&lt;object type=&quot;3&quot; unique_id=&quot;125807&quot;&gt;&lt;property id=&quot;20148&quot; value=&quot;5&quot;/&gt;&lt;property id=&quot;20300&quot; value=&quot;Slide 52 - &amp;quot;The Evolution of Formal Technology&amp;quot;&quot;/&gt;&lt;property id=&quot;20307&quot; value=&quot;587&quot;/&gt;&lt;/object&gt;&lt;object type=&quot;3&quot; unique_id=&quot;125808&quot;&gt;&lt;property id=&quot;20148&quot; value=&quot;5&quot;/&gt;&lt;property id=&quot;20300&quot; value=&quot;Slide 51 - &amp;quot;Larger Designs Use More Formal&amp;quot;&quot;/&gt;&lt;property id=&quot;20307&quot; value=&quot;563&quot;/&gt;&lt;/object&gt;&lt;object type=&quot;3&quot; unique_id=&quot;125811&quot;&gt;&lt;property id=&quot;20148&quot; value=&quot;5&quot;/&gt;&lt;property id=&quot;20300&quot; value=&quot;Slide 55 - &amp;quot; Mean Number of Clock Domains by Design Size&amp;quot;&quot;/&gt;&lt;property id=&quot;20307&quot; value=&quot;537&quot;/&gt;&lt;/object&gt;&lt;object type=&quot;3&quot; unique_id=&quot;125815&quot;&gt;&lt;property id=&quot;20148&quot; value=&quot;5&quot;/&gt;&lt;property id=&quot;20300&quot; value=&quot;Slide 76&quot;/&gt;&lt;property id=&quot;20307&quot; value=&quot;540&quot;/&gt;&lt;/object&gt;&lt;object type=&quot;3&quot; unique_id=&quot;154648&quot;&gt;&lt;property id=&quot;20148&quot; value=&quot;5&quot;/&gt;&lt;property id=&quot;20300&quot; value=&quot;Slide 50 - &amp;quot;Directed vs Constrained-Random Simulation&amp;quot;&quot;/&gt;&lt;property id=&quot;20307&quot; value=&quot;588&quot;/&gt;&lt;/object&gt;&lt;object type=&quot;3&quot; unique_id=&quot;155076&quot;&gt;&lt;property id=&quot;20148&quot; value=&quot;5&quot;/&gt;&lt;property id=&quot;20300&quot; value=&quot;Slide 57 - &amp;quot;SoC Design &amp;amp; Verification Involves Lots of SW&amp;quot;&quot;/&gt;&lt;property id=&quot;20307&quot; value=&quot;589&quot;/&gt;&lt;/object&gt;&lt;object type=&quot;3&quot; unique_id=&quot;156823&quot;&gt;&lt;property id=&quot;20148&quot; value=&quot;5&quot;/&gt;&lt;property id=&quot;20300&quot; value=&quot;Slide 66 - &amp;quot;Power Trends&amp;quot;&quot;/&gt;&lt;property id=&quot;20307&quot; value=&quot;595&quot;/&gt;&lt;/object&gt;&lt;object type=&quot;3&quot; unique_id=&quot;156824&quot;&gt;&lt;property id=&quot;20148&quot; value=&quot;5&quot;/&gt;&lt;property id=&quot;20300&quot; value=&quot;Slide 75 - &amp;quot;Summary&amp;quot;&quot;/&gt;&lt;property id=&quot;20307&quot; value=&quot;591&quot;/&gt;&lt;/object&gt;&lt;object type=&quot;3&quot; unique_id=&quot;159620&quot;&gt;&lt;property id=&quot;20148&quot; value=&quot;5&quot;/&gt;&lt;property id=&quot;20300&quot; value=&quot;Slide 9 - &amp;quot;Beyond Theory&amp;quot;&quot;/&gt;&lt;property id=&quot;20307&quot; value=&quot;598&quot;/&gt;&lt;/object&gt;&lt;object type=&quot;3&quot; unique_id=&quot;159621&quot;&gt;&lt;property id=&quot;20148&quot; value=&quot;5&quot;/&gt;&lt;property id=&quot;20300&quot; value=&quot;Slide 10 - &amp;quot;Difference Between Theory and Practice&amp;quot;&quot;/&gt;&lt;property id=&quot;20307&quot; value=&quot;601&quot;/&gt;&lt;/object&gt;&lt;object type=&quot;3&quot; unique_id=&quot;159622&quot;&gt;&lt;property id=&quot;20148&quot; value=&quot;5&quot;/&gt;&lt;property id=&quot;20300&quot; value=&quot;Slide 11 - &amp;quot;Difference Between Theory and Practice&amp;quot;&quot;/&gt;&lt;property id=&quot;20307&quot; value=&quot;602&quot;/&gt;&lt;/object&gt;&lt;object type=&quot;3&quot; unique_id=&quot;159623&quot;&gt;&lt;property id=&quot;20148&quot; value=&quot;5&quot;/&gt;&lt;property id=&quot;20300&quot; value=&quot;Slide 12 - &amp;quot;Difference Between Theory and Practice&amp;quot;&quot;/&gt;&lt;property id=&quot;20307&quot; value=&quot;603&quot;/&gt;&lt;/object&gt;&lt;object type=&quot;3&quot; unique_id=&quot;159624&quot;&gt;&lt;property id=&quot;20148&quot; value=&quot;5&quot;/&gt;&lt;property id=&quot;20300&quot; value=&quot;Slide 13 - &amp;quot;Difference Between Theory and Practice&amp;quot;&quot;/&gt;&lt;property id=&quot;20307&quot; value=&quot;604&quot;/&gt;&lt;/object&gt;&lt;object type=&quot;3&quot; unique_id=&quot;159920&quot;&gt;&lt;property id=&quot;20148&quot; value=&quot;5&quot;/&gt;&lt;property id=&quot;20300&quot; value=&quot;Slide 14 - &amp;quot;Beyond Theory in Terms of Rising Complexity&amp;quot;&quot;/&gt;&lt;property id=&quot;20307&quot; value=&quot;605&quot;/&gt;&lt;/object&gt;&lt;object type=&quot;3&quot; unique_id=&quot;160341&quot;&gt;&lt;property id=&quot;20148&quot; value=&quot;5&quot;/&gt;&lt;property id=&quot;20300&quot; value=&quot;Slide 15 - &amp;quot;What Makes Something Complex?&amp;quot;&quot;/&gt;&lt;property id=&quot;20307&quot; value=&quot;606&quot;/&gt;&lt;/object&gt;&lt;object type=&quot;3&quot; unique_id=&quot;160342&quot;&gt;&lt;property id=&quot;20148&quot; value=&quot;5&quot;/&gt;&lt;property id=&quot;20300&quot; value=&quot;Slide 22 - &amp;quot;How do we measure complexity?&amp;quot;&quot;/&gt;&lt;property id=&quot;20307&quot; value=&quot;607&quot;/&gt;&lt;/object&gt;&lt;object type=&quot;3&quot; unique_id=&quot;180888&quot;&gt;&lt;property id=&quot;20148&quot; value=&quot;5&quot;/&gt;&lt;property id=&quot;20300&quot; value=&quot;Slide 23 - &amp;quot;Is bug density a good proxy?&amp;quot;&quot;/&gt;&lt;property id=&quot;20307&quot; value=&quot;609&quot;/&gt;&lt;/object&gt;&lt;object type=&quot;3&quot; unique_id=&quot;180889&quot;&gt;&lt;property id=&quot;20148&quot; value=&quot;5&quot;/&gt;&lt;property id=&quot;20300&quot; value=&quot;Slide 24 - &amp;quot;Concurrency is Complicated to Verify&amp;quot;&quot;/&gt;&lt;property id=&quot;20307&quot; value=&quot;610&quot;/&gt;&lt;/object&gt;&lt;object type=&quot;3&quot; unique_id=&quot;180890&quot;&gt;&lt;property id=&quot;20148&quot; value=&quot;5&quot;/&gt;&lt;property id=&quot;20300&quot; value=&quot;Slide 25 - &amp;quot;Maybe effort is a good proxy?&amp;quot;&quot;/&gt;&lt;property id=&quot;20307&quot; value=&quot;611&quot;/&gt;&lt;/object&gt;&lt;object type=&quot;3&quot; unique_id=&quot;182221&quot;&gt;&lt;property id=&quot;20148&quot; value=&quot;5&quot;/&gt;&lt;property id=&quot;20300&quot; value=&quot;Slide 40 - &amp;quot;Beyond Standards&amp;quot;&quot;/&gt;&lt;property id=&quot;20307&quot; value=&quot;612&quot;/&gt;&lt;/object&gt;&lt;object type=&quot;3&quot; unique_id=&quot;182858&quot;&gt;&lt;property id=&quot;20148&quot; value=&quot;5&quot;/&gt;&lt;property id=&quot;20300&quot; value=&quot;Slide 44 - &amp;quot;Standardization of the SoC Verification Process&amp;quot;&quot;/&gt;&lt;property id=&quot;20307&quot; value=&quot;613&quot;/&gt;&lt;/object&gt;&lt;object type=&quot;3&quot; unique_id=&quot;183379&quot;&gt;&lt;property id=&quot;20148&quot; value=&quot;5&quot;/&gt;&lt;property id=&quot;20300&quot; value=&quot;Slide 33 - &amp;quot;With All This Effort, How are We Doing?&amp;quot;&quot;/&gt;&lt;property id=&quot;20307&quot; value=&quot;614&quot;/&gt;&lt;/object&gt;&lt;object type=&quot;3&quot; unique_id=&quot;184130&quot;&gt;&lt;property id=&quot;20148&quot; value=&quot;5&quot;/&gt;&lt;property id=&quot;20300&quot; value=&quot;Slide 39 - &amp;quot;Cost of Find Functional Flaws&amp;quot;&quot;/&gt;&lt;property id=&quot;20307&quot; value=&quot;617&quot;/&gt;&lt;/object&gt;&lt;object type=&quot;3&quot; unique_id=&quot;184338&quot;&gt;&lt;property id=&quot;20148&quot; value=&quot;5&quot;/&gt;&lt;property id=&quot;20300&quot; value=&quot;Slide 21 - &amp;quot;FPGAs are Getting Complex Too!&amp;quot;&quot;/&gt;&lt;property id=&quot;20307&quot; value=&quot;618&quot;/&gt;&lt;/object&gt;&lt;object type=&quot;3&quot; unique_id=&quot;184680&quot;&gt;&lt;property id=&quot;20148&quot; value=&quot;5&quot;/&gt;&lt;property id=&quot;20300&quot; value=&quot;Slide 28 - &amp;quot;Where Verification Engineers Spend Their Time&amp;quot;&quot;/&gt;&lt;property id=&quot;20307&quot; value=&quot;619&quot;/&gt;&lt;/object&gt;&lt;object type=&quot;3&quot; unique_id=&quot;185026&quot;&gt;&lt;property id=&quot;20148&quot; value=&quot;5&quot;/&gt;&lt;property id=&quot;20300&quot; value=&quot;Slide 16 - &amp;quot;Designs are Getting More Complex&amp;quot;&quot;/&gt;&lt;property id=&quot;20307&quot; value=&quot;621&quot;/&gt;&lt;/object&gt;&lt;object type=&quot;3&quot; unique_id=&quot;185027&quot;&gt;&lt;property id=&quot;20148&quot; value=&quot;5&quot;/&gt;&lt;property id=&quot;20300&quot; value=&quot;Slide 17 - &amp;quot;Designs are Getting More Complex&amp;quot;&quot;/&gt;&lt;property id=&quot;20307&quot; value=&quot;622&quot;/&gt;&lt;/object&gt;&lt;object type=&quot;3&quot; unique_id=&quot;185028&quot;&gt;&lt;property id=&quot;20148&quot; value=&quot;5&quot;/&gt;&lt;property id=&quot;20300&quot; value=&quot;Slide 18 - &amp;quot;Designs are Getting More Complex&amp;quot;&quot;/&gt;&lt;property id=&quot;20307&quot; value=&quot;620&quot;/&gt;&lt;/object&gt;&lt;object type=&quot;3&quot; unique_id=&quot;185029&quot;&gt;&lt;property id=&quot;20148&quot; value=&quot;5&quot;/&gt;&lt;property id=&quot;20300&quot; value=&quot;Slide 35 - &amp;quot;FPGA vs. Non-FPGA Completion Trends&amp;quot;&quot;/&gt;&lt;property id=&quot;20307&quot; value=&quot;623&quot;/&gt;&lt;/object&gt;&lt;object type=&quot;3&quot; unique_id=&quot;185432&quot;&gt;&lt;property id=&quot;20148&quot; value=&quot;5&quot;/&gt;&lt;property id=&quot;20300&quot; value=&quot;Slide 36 - &amp;quot;Required Number of Spins&amp;quot;&quot;/&gt;&lt;property id=&quot;20307&quot; value=&quot;624&quot;/&gt;&lt;/object&gt;&lt;object type=&quot;3&quot; unique_id=&quot;185433&quot;&gt;&lt;property id=&quot;20148&quot; value=&quot;5&quot;/&gt;&lt;property id=&quot;20300&quot; value=&quot;Slide 37 - &amp;quot;Types of Flaws&amp;quot;&quot;/&gt;&lt;property id=&quot;20307&quot; value=&quot;625&quot;/&gt;&lt;/object&gt;&lt;object type=&quot;3&quot; unique_id=&quot;185434&quot;&gt;&lt;property id=&quot;20148&quot; value=&quot;5&quot;/&gt;&lt;property id=&quot;20300&quot; value=&quot;Slide 38 - &amp;quot;Root Cause of Functional Flaws&amp;quot;&quot;/&gt;&lt;property id=&quot;20307&quot; value=&quot;626&quot;/&gt;&lt;/object&gt;&lt;object type=&quot;3&quot; unique_id=&quot;185891&quot;&gt;&lt;property id=&quot;20148&quot; value=&quot;5&quot;/&gt;&lt;property id=&quot;20300&quot; value=&quot;Slide 46 - &amp;quot;Beyond the status quo&amp;quot;&quot;/&gt;&lt;property id=&quot;20307&quot; value=&quot;627&quot;/&gt;&lt;/object&gt;&lt;object type=&quot;3&quot; unique_id=&quot;186349&quot;&gt;&lt;property id=&quot;20148&quot; value=&quot;5&quot;/&gt;&lt;property id=&quot;20300&quot; value=&quot;Slide 48 - &amp;quot;Standardization of the SoC Verification Process&amp;quot;&quot;/&gt;&lt;property id=&quot;20307&quot; value=&quot;628&quot;/&gt;&lt;/object&gt;&lt;object type=&quot;3&quot; unique_id=&quot;186350&quot;&gt;&lt;property id=&quot;20148&quot; value=&quot;5&quot;/&gt;&lt;property id=&quot;20300&quot; value=&quot;Slide 53 - &amp;quot;Standardization of the SoC Verification Process&amp;quot;&quot;/&gt;&lt;property id=&quot;20307&quot; value=&quot;629&quot;/&gt;&lt;/object&gt;&lt;object type=&quot;3&quot; unique_id=&quot;186985&quot;&gt;&lt;property id=&quot;20148&quot; value=&quot;5&quot;/&gt;&lt;property id=&quot;20300&quot; value=&quot;Slide 54 - &amp;quot;Standardization of the SoC Verification Process&amp;quot;&quot;/&gt;&lt;property id=&quot;20307&quot; value=&quot;630&quot;/&gt;&lt;/object&gt;&lt;object type=&quot;3&quot; unique_id=&quot;186987&quot;&gt;&lt;property id=&quot;20148&quot; value=&quot;5&quot;/&gt;&lt;property id=&quot;20300&quot; value=&quot;Slide 56 - &amp;quot;Standardization of the SoC Verification Process&amp;quot;&quot;/&gt;&lt;property id=&quot;20307&quot; value=&quot;632&quot;/&gt;&lt;/object&gt;&lt;object type=&quot;3&quot; unique_id=&quot;187462&quot;&gt;&lt;property id=&quot;20148&quot; value=&quot;5&quot;/&gt;&lt;property id=&quot;20300&quot; value=&quot;Slide 59 - &amp;quot;  Integrated Simulation/Emulation/Software Verification Environments Emerge&amp;quot;&quot;/&gt;&lt;property id=&quot;20307&quot; value=&quot;633&quot;/&gt;&lt;/object&gt;&lt;object type=&quot;3&quot; unique_id=&quot;190083&quot;&gt;&lt;property id=&quot;20148&quot; value=&quot;5&quot;/&gt;&lt;property id=&quot;20300&quot; value=&quot;Slide 61 - &amp;quot;The Rising Importance of Coverage&amp;quot;&quot;/&gt;&lt;property id=&quot;20307&quot; value=&quot;637&quot;/&gt;&lt;/object&gt;&lt;object type=&quot;3&quot; unique_id=&quot;195842&quot;&gt;&lt;property id=&quot;20148&quot; value=&quot;5&quot;/&gt;&lt;property id=&quot;20300&quot; value=&quot;Slide 32 - &amp;quot;Verification Reuse&amp;quot;&quot;/&gt;&lt;property id=&quot;20307&quot; value=&quot;640&quot;/&gt;&lt;/object&gt;&lt;object type=&quot;3&quot; unique_id=&quot;203304&quot;&gt;&lt;property id=&quot;20148&quot; value=&quot;5&quot;/&gt;&lt;property id=&quot;20300&quot; value=&quot;Slide 67 - &amp;quot;Beyond the Status Quo&amp;quot;&quot;/&gt;&lt;property id=&quot;20307&quot; value=&quot;641&quot;/&gt;&lt;/object&gt;&lt;object type=&quot;3&quot; unique_id=&quot;204456&quot;&gt;&lt;property id=&quot;20148&quot; value=&quot;5&quot;/&gt;&lt;property id=&quot;20300&quot; value=&quot;Slide 4 - &amp;quot;Functional Verification Market  According to EDAC&amp;quot;&quot;/&gt;&lt;property id=&quot;20307&quot; value=&quot;645&quot;/&gt;&lt;/object&gt;&lt;object type=&quot;3&quot; unique_id=&quot;204457&quot;&gt;&lt;property id=&quot;20148&quot; value=&quot;5&quot;/&gt;&lt;property id=&quot;20300&quot; value=&quot;Slide 7 - &amp;quot;Who Participated In The Survey  Participant’s job title&amp;quot;&quot;/&gt;&lt;property id=&quot;20307&quot; value=&quot;642&quot;/&gt;&lt;/object&gt;&lt;object type=&quot;3&quot; unique_id=&quot;204458&quot;&gt;&lt;property id=&quot;20148&quot; value=&quot;5&quot;/&gt;&lt;property id=&quot;20300&quot; value=&quot;Slide 6 - &amp;quot;Who Participated In The Survey  Participant’s market segment&amp;quot;&quot;/&gt;&lt;property id=&quot;20307&quot; value=&quot;644&quot;/&gt;&lt;/object&gt;&lt;object type=&quot;3&quot; unique_id=&quot;205397&quot;&gt;&lt;property id=&quot;20148&quot; value=&quot;5&quot;/&gt;&lt;property id=&quot;20300&quot; value=&quot;Slide 3 - &amp;quot;Functional Verification Market  According to EDAC&amp;quot;&quot;/&gt;&lt;property id=&quot;20307&quot; value=&quot;647&quot;/&gt;&lt;/object&gt;&lt;object type=&quot;3&quot; unique_id=&quot;205670&quot;&gt;&lt;property id=&quot;20148&quot; value=&quot;5&quot;/&gt;&lt;property id=&quot;20300&quot; value=&quot;Slide 5 - &amp;quot;2012 Wilson Research Group  Functional Verification Study&amp;quot;&quot;/&gt;&lt;property id=&quot;20307&quot; value=&quot;648&quot;/&gt;&lt;/object&gt;&lt;object type=&quot;3&quot; unique_id=&quot;206012&quot;&gt;&lt;property id=&quot;20148&quot; value=&quot;5&quot;/&gt;&lt;property id=&quot;20300&quot; value=&quot;Slide 68 - &amp;quot;Back to the future&amp;quot;&quot;/&gt;&lt;property id=&quot;20307&quot; value=&quot;649&quot;/&gt;&lt;/object&gt;&lt;object type=&quot;3&quot; unique_id=&quot;228512&quot;&gt;&lt;property id=&quot;20148&quot; value=&quot;5&quot;/&gt;&lt;property id=&quot;20300&quot; value=&quot;Slide 2 - &amp;quot;Extrapolating From Current Conditions Disregards Future Innovation &amp;quot;&quot;/&gt;&lt;property id=&quot;20307&quot; value=&quot;656&quot;/&gt;&lt;/object&gt;&lt;object type=&quot;3&quot; unique_id=&quot;228513&quot;&gt;&lt;property id=&quot;20148&quot; value=&quot;5&quot;/&gt;&lt;property id=&quot;20300&quot; value=&quot;Slide 31 - &amp;quot;Design Reuse Trends&amp;quot;&quot;/&gt;&lt;property id=&quot;20307&quot; value=&quot;650&quot;/&gt;&lt;/object&gt;&lt;object type=&quot;3&quot; unique_id=&quot;228514&quot;&gt;&lt;property id=&quot;20148&quot; value=&quot;5&quot;/&gt;&lt;property id=&quot;20300&quot; value=&quot;Slide 69 - &amp;quot;Design Productivity Gap&amp;quot;&quot;/&gt;&lt;property id=&quot;20307&quot; value=&quot;651&quot;/&gt;&lt;/object&gt;&lt;object type=&quot;3&quot; unique_id=&quot;228515&quot;&gt;&lt;property id=&quot;20148&quot; value=&quot;5&quot;/&gt;&lt;property id=&quot;20300&quot; value=&quot;Slide 70 - &amp;quot;Verification Productivity Gap&amp;quot;&quot;/&gt;&lt;property id=&quot;20307&quot; value=&quot;652&quot;/&gt;&lt;/object&gt;&lt;object type=&quot;3&quot; unique_id=&quot;228516&quot;&gt;&lt;property id=&quot;20148&quot; value=&quot;5&quot;/&gt;&lt;property id=&quot;20300&quot; value=&quot;Slide 71 - &amp;quot;Closing The Verification Gap&amp;quot;&quot;/&gt;&lt;property id=&quot;20307&quot; value=&quot;653&quot;/&gt;&lt;/object&gt;&lt;object type=&quot;3&quot; unique_id=&quot;228517&quot;&gt;&lt;property id=&quot;20148&quot; value=&quot;5&quot;/&gt;&lt;property id=&quot;20300&quot; value=&quot;Slide 72&quot;/&gt;&lt;property id=&quot;20307&quot; value=&quot;654&quot;/&gt;&lt;/object&gt;&lt;object type=&quot;3&quot; unique_id=&quot;228518&quot;&gt;&lt;property id=&quot;20148&quot; value=&quot;5&quot;/&gt;&lt;property id=&quot;20300&quot; value=&quot;Slide 73&quot;/&gt;&lt;property id=&quot;20307&quot; value=&quot;657&quot;/&gt;&lt;/object&gt;&lt;object type=&quot;3&quot; unique_id=&quot;228519&quot;&gt;&lt;property id=&quot;20148&quot; value=&quot;5&quot;/&gt;&lt;property id=&quot;20300&quot; value=&quot;Slide 74 - &amp;quot;Bug Prevention vs. Bug Hunting&amp;quot;&quot;/&gt;&lt;property id=&quot;20307&quot; value=&quot;655&quot;/&gt;&lt;/object&gt;&lt;object type=&quot;3&quot; unique_id=&quot;228820&quot;&gt;&lt;property id=&quot;20148&quot; value=&quot;5&quot;/&gt;&lt;property id=&quot;20300&quot; value=&quot;Slide 64 - &amp;quot;Power Trends&amp;quot;&quot;/&gt;&lt;property id=&quot;20307&quot; value=&quot;658&quot;/&gt;&lt;/object&gt;&lt;object type=&quot;3&quot; unique_id=&quot;228821&quot;&gt;&lt;property id=&quot;20148&quot; value=&quot;5&quot;/&gt;&lt;property id=&quot;20300&quot; value=&quot;Slide 65 - &amp;quot;Power Trends&amp;quot;&quot;/&gt;&lt;property id=&quot;20307&quot; value=&quot;659&quot;/&gt;&lt;/object&gt;&lt;object type=&quot;3&quot; unique_id=&quot;229361&quot;&gt;&lt;property id=&quot;20148&quot; value=&quot;5&quot;/&gt;&lt;property id=&quot;20300&quot; value=&quot;Slide 8 - &amp;quot;Overview&amp;quot;&quot;/&gt;&lt;property id=&quot;20307&quot; value=&quot;66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14,567305420,D:\2013-Oct-MemoCODE-Harry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5,567305420,D:\2013-Oct-MemoCODE-Harry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6,567305420,D:\2013-Oct-MemoCODE-Harry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1,567305420,D:\2013-Oct-MemoCODE-Harry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2,567305420,D:\2013-Oct-MemoCODE-Harry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8,567305420,D:\2013-Oct-MemoCODE-Harry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9,567305420,D:\2013-Oct-MemoCODE-Harry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20,567305420,D:\2013-Oct-MemoCODE-Harry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21,567305420,D:\2013-Oct-MemoCODE-Harry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22,567305420,D:\2013-Oct-MemoCODE-Harry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567305420,D:\2013-Oct-MemoCODE-Harry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23,567305420,D:\2013-Oct-MemoCODE-Harry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4,567305420,D:\2013-Oct-MemoCODE-Harry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5,567305420,D:\2013-Oct-MemoCODE-Harry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6,567305420,D:\2013-Oct-MemoCODE-Harry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7,567305420,D:\2013-Oct-MemoCODE-Harry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8,567305420,D:\2013-Oct-MemoCODE-Harry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30,567305420,D:\2013-Oct-MemoCODE-Harry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31,567305420,D:\2013-Oct-MemoCODE-Harry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32,567305420,D:\2013-Oct-MemoCODE-Harry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33,567305420,D:\2013-Oct-MemoCODE-Harry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3,567305420,D:\2013-Oct-MemoCODE-Harry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34,567305420,D:\2013-Oct-MemoCODE-Harry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35,567305420,D:\2013-Oct-MemoCODE-Harry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9,567305420,D:\2013-Oct-MemoCODE-Harry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13,567305420,D:\2013-Oct-MemoCODE-Harry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6,567305420,D:\2013-Oct-MemoCODE-Harry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4,567305420,D:\2013-Oct-MemoCODE-Harry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5,567305420,D:\2013-Oct-MemoCODE-Harry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6,567305420,D:\2013-Oct-MemoCODE-Harry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7,567305420,D:\2013-Oct-MemoCODE-Harry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8,567305420,D:\2013-Oct-MemoCODE-Harry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10,567305420,D:\2013-Oct-MemoCODE-Harry_pptx\Media.ppcx"/>
</p:tagLst>
</file>

<file path=ppt/theme/theme1.xml><?xml version="1.0" encoding="utf-8"?>
<a:theme xmlns:a="http://schemas.openxmlformats.org/drawingml/2006/main" name="Mentor PPT Master">
  <a:themeElements>
    <a:clrScheme name="Mentor Template C April 2010">
      <a:dk1>
        <a:srgbClr val="333333"/>
      </a:dk1>
      <a:lt1>
        <a:srgbClr val="FFFFFF"/>
      </a:lt1>
      <a:dk2>
        <a:srgbClr val="333333"/>
      </a:dk2>
      <a:lt2>
        <a:srgbClr val="5F5F5F"/>
      </a:lt2>
      <a:accent1>
        <a:srgbClr val="3398FF"/>
      </a:accent1>
      <a:accent2>
        <a:srgbClr val="333399"/>
      </a:accent2>
      <a:accent3>
        <a:srgbClr val="009999"/>
      </a:accent3>
      <a:accent4>
        <a:srgbClr val="99CC00"/>
      </a:accent4>
      <a:accent5>
        <a:srgbClr val="AE67FF"/>
      </a:accent5>
      <a:accent6>
        <a:srgbClr val="F9A70F"/>
      </a:accent6>
      <a:hlink>
        <a:srgbClr val="1950FF"/>
      </a:hlink>
      <a:folHlink>
        <a:srgbClr val="EA0000"/>
      </a:folHlink>
    </a:clrScheme>
    <a:fontScheme name="Mentor2007  rev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9525" cap="flat" cmpd="sng" algn="ctr">
          <a:solidFill>
            <a:schemeClr val="bg1"/>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rgbClr val="FFFFFF"/>
            </a:solidFill>
            <a:effectLst/>
            <a:uLnTx/>
            <a:uFillTx/>
            <a:latin typeface="Tahoma"/>
            <a:ea typeface="+mn-ea"/>
            <a:cs typeface="+mn-cs"/>
          </a:defRPr>
        </a:defPPr>
      </a:lstStyle>
    </a:spDef>
    <a:lnDef>
      <a:spPr>
        <a:noFill/>
        <a:ln w="19050" cap="flat" cmpd="sng" algn="ctr">
          <a:solidFill>
            <a:schemeClr val="tx1"/>
          </a:solidFill>
          <a:prstDash val="solid"/>
          <a:tailEnd type="none"/>
        </a:ln>
        <a:effectLst/>
      </a:spPr>
      <a:bodyPr/>
      <a:lstStyle/>
    </a:lnDef>
    <a:txDef>
      <a:spPr>
        <a:noFill/>
      </a:spPr>
      <a:bodyPr wrap="square" rtlCol="0">
        <a:spAutoFit/>
      </a:bodyPr>
      <a:lstStyle>
        <a:defPPr>
          <a:defRPr sz="2000" dirty="0"/>
        </a:defPPr>
      </a:lstStyle>
    </a:tx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1C1C1C"/>
        </a:dk1>
        <a:lt1>
          <a:srgbClr val="FFFFFF"/>
        </a:lt1>
        <a:dk2>
          <a:srgbClr val="1C1C1C"/>
        </a:dk2>
        <a:lt2>
          <a:srgbClr val="808080"/>
        </a:lt2>
        <a:accent1>
          <a:srgbClr val="FFCC00"/>
        </a:accent1>
        <a:accent2>
          <a:srgbClr val="6666FF"/>
        </a:accent2>
        <a:accent3>
          <a:srgbClr val="FFFFFF"/>
        </a:accent3>
        <a:accent4>
          <a:srgbClr val="161616"/>
        </a:accent4>
        <a:accent5>
          <a:srgbClr val="FFE2AA"/>
        </a:accent5>
        <a:accent6>
          <a:srgbClr val="5C5CE7"/>
        </a:accent6>
        <a:hlink>
          <a:srgbClr val="FF6600"/>
        </a:hlink>
        <a:folHlink>
          <a:srgbClr val="00CC99"/>
        </a:folHlink>
      </a:clrScheme>
      <a:clrMap bg1="lt1" tx1="dk1" bg2="lt2" tx2="dk2" accent1="accent1" accent2="accent2" accent3="accent3" accent4="accent4" accent5="accent5" accent6="accent6" hlink="hlink" folHlink="folHlink"/>
    </a:extraClrScheme>
    <a:extraClrScheme>
      <a:clrScheme name="Default Design 4">
        <a:dk1>
          <a:srgbClr val="1C1C1C"/>
        </a:dk1>
        <a:lt1>
          <a:srgbClr val="FFFFFF"/>
        </a:lt1>
        <a:dk2>
          <a:srgbClr val="1C1C1C"/>
        </a:dk2>
        <a:lt2>
          <a:srgbClr val="808080"/>
        </a:lt2>
        <a:accent1>
          <a:srgbClr val="FF9900"/>
        </a:accent1>
        <a:accent2>
          <a:srgbClr val="333399"/>
        </a:accent2>
        <a:accent3>
          <a:srgbClr val="FFFFFF"/>
        </a:accent3>
        <a:accent4>
          <a:srgbClr val="161616"/>
        </a:accent4>
        <a:accent5>
          <a:srgbClr val="FFCAAA"/>
        </a:accent5>
        <a:accent6>
          <a:srgbClr val="2D2D8A"/>
        </a:accent6>
        <a:hlink>
          <a:srgbClr val="A50021"/>
        </a:hlink>
        <a:folHlink>
          <a:srgbClr val="009999"/>
        </a:folHlink>
      </a:clrScheme>
      <a:clrMap bg1="lt1" tx1="dk1" bg2="lt2" tx2="dk2" accent1="accent1" accent2="accent2" accent3="accent3" accent4="accent4" accent5="accent5" accent6="accent6" hlink="hlink" folHlink="folHlink"/>
    </a:extraClrScheme>
    <a:extraClrScheme>
      <a:clrScheme name="Default Design 5">
        <a:dk1>
          <a:srgbClr val="1C1C1C"/>
        </a:dk1>
        <a:lt1>
          <a:srgbClr val="FFFFFF"/>
        </a:lt1>
        <a:dk2>
          <a:srgbClr val="1C1C1C"/>
        </a:dk2>
        <a:lt2>
          <a:srgbClr val="808080"/>
        </a:lt2>
        <a:accent1>
          <a:srgbClr val="99CC00"/>
        </a:accent1>
        <a:accent2>
          <a:srgbClr val="008BEA"/>
        </a:accent2>
        <a:accent3>
          <a:srgbClr val="FFFFFF"/>
        </a:accent3>
        <a:accent4>
          <a:srgbClr val="161616"/>
        </a:accent4>
        <a:accent5>
          <a:srgbClr val="CAE2AA"/>
        </a:accent5>
        <a:accent6>
          <a:srgbClr val="007DD4"/>
        </a:accent6>
        <a:hlink>
          <a:srgbClr val="F9A70F"/>
        </a:hlink>
        <a:folHlink>
          <a:srgbClr val="EA0000"/>
        </a:folHlink>
      </a:clrScheme>
      <a:clrMap bg1="lt1" tx1="dk1" bg2="lt2" tx2="dk2" accent1="accent1" accent2="accent2" accent3="accent3" accent4="accent4" accent5="accent5" accent6="accent6" hlink="hlink" folHlink="folHlink"/>
    </a:extraClrScheme>
    <a:extraClrScheme>
      <a:clrScheme name="Default Design 6">
        <a:dk1>
          <a:srgbClr val="1C1C1C"/>
        </a:dk1>
        <a:lt1>
          <a:srgbClr val="FFFFFF"/>
        </a:lt1>
        <a:dk2>
          <a:srgbClr val="1C1C1C"/>
        </a:dk2>
        <a:lt2>
          <a:srgbClr val="808080"/>
        </a:lt2>
        <a:accent1>
          <a:srgbClr val="99CC00"/>
        </a:accent1>
        <a:accent2>
          <a:srgbClr val="008BEA"/>
        </a:accent2>
        <a:accent3>
          <a:srgbClr val="FFFFFF"/>
        </a:accent3>
        <a:accent4>
          <a:srgbClr val="161616"/>
        </a:accent4>
        <a:accent5>
          <a:srgbClr val="CAE2AA"/>
        </a:accent5>
        <a:accent6>
          <a:srgbClr val="007DD4"/>
        </a:accent6>
        <a:hlink>
          <a:srgbClr val="F9A70F"/>
        </a:hlink>
        <a:folHlink>
          <a:srgbClr val="BB0ED8"/>
        </a:folHlink>
      </a:clrScheme>
      <a:clrMap bg1="lt1" tx1="dk1" bg2="lt2" tx2="dk2" accent1="accent1" accent2="accent2" accent3="accent3" accent4="accent4" accent5="accent5" accent6="accent6" hlink="hlink" folHlink="folHlink"/>
    </a:extraClrScheme>
    <a:extraClrScheme>
      <a:clrScheme name="Default Design 7">
        <a:dk1>
          <a:srgbClr val="333333"/>
        </a:dk1>
        <a:lt1>
          <a:srgbClr val="FFFFFF"/>
        </a:lt1>
        <a:dk2>
          <a:srgbClr val="333333"/>
        </a:dk2>
        <a:lt2>
          <a:srgbClr val="5F5F5F"/>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8">
        <a:dk1>
          <a:srgbClr val="333333"/>
        </a:dk1>
        <a:lt1>
          <a:srgbClr val="FFFFFF"/>
        </a:lt1>
        <a:dk2>
          <a:srgbClr val="333333"/>
        </a:dk2>
        <a:lt2>
          <a:srgbClr val="5F5F5F"/>
        </a:lt2>
        <a:accent1>
          <a:srgbClr val="99CCFF"/>
        </a:accent1>
        <a:accent2>
          <a:srgbClr val="333399"/>
        </a:accent2>
        <a:accent3>
          <a:srgbClr val="FFFFFF"/>
        </a:accent3>
        <a:accent4>
          <a:srgbClr val="2A2A2A"/>
        </a:accent4>
        <a:accent5>
          <a:srgbClr val="CAE2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Starter_Rev_E2</Template>
  <TotalTime>37557</TotalTime>
  <Words>9052</Words>
  <Application>Microsoft Office PowerPoint</Application>
  <PresentationFormat>Letter Paper (8.5x11 in)</PresentationFormat>
  <Paragraphs>1067</Paragraphs>
  <Slides>76</Slides>
  <Notes>72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Mentor PPT Master</vt:lpstr>
      <vt:lpstr>Chart</vt:lpstr>
      <vt:lpstr>Industry Pulse: Trends in Functional Verification</vt:lpstr>
      <vt:lpstr>Extrapolating From Current Conditions Disregards Future Innovation </vt:lpstr>
      <vt:lpstr>Functional Verification Market  According to EDAC</vt:lpstr>
      <vt:lpstr>Functional Verification Market  According to EDAC</vt:lpstr>
      <vt:lpstr>2012 Wilson Research Group  Functional Verification Study</vt:lpstr>
      <vt:lpstr>Who Participated In The Survey  Participant’s market segment</vt:lpstr>
      <vt:lpstr>Who Participated In The Survey  Participant’s job title</vt:lpstr>
      <vt:lpstr>Overview</vt:lpstr>
      <vt:lpstr>Beyond Theory</vt:lpstr>
      <vt:lpstr>Difference Between Theory and Practice</vt:lpstr>
      <vt:lpstr>Difference Between Theory and Practice</vt:lpstr>
      <vt:lpstr>Difference Between Theory and Practice</vt:lpstr>
      <vt:lpstr>Difference Between Theory and Practice</vt:lpstr>
      <vt:lpstr>Beyond Theory in Terms of Rising Complexity</vt:lpstr>
      <vt:lpstr>What Makes Something Complex?</vt:lpstr>
      <vt:lpstr>Designs are Getting More Complex</vt:lpstr>
      <vt:lpstr>Designs are Getting More Complex</vt:lpstr>
      <vt:lpstr>Designs are Getting More Complex</vt:lpstr>
      <vt:lpstr>Designs are Getting More Complex</vt:lpstr>
      <vt:lpstr>Designs are Getting More Complex</vt:lpstr>
      <vt:lpstr>FPGAs are Getting Complex Too!</vt:lpstr>
      <vt:lpstr>How do we measure complexity?</vt:lpstr>
      <vt:lpstr>Is bug density a good proxy?</vt:lpstr>
      <vt:lpstr>Concurrency is Complicated to Verify</vt:lpstr>
      <vt:lpstr>Maybe effort is a good proxy?</vt:lpstr>
      <vt:lpstr>Verification Consumes Majority of Project Time</vt:lpstr>
      <vt:lpstr>More and More Verification Engineers  Mean peak number of design vs. verification engineers</vt:lpstr>
      <vt:lpstr>Where Verification Engineers Spend Their Time</vt:lpstr>
      <vt:lpstr>Designers Doing More and More Verification</vt:lpstr>
      <vt:lpstr>Time Designers Spends in Design vs. Verification</vt:lpstr>
      <vt:lpstr>Design Reuse Trends</vt:lpstr>
      <vt:lpstr>Verification Reuse</vt:lpstr>
      <vt:lpstr>With All This Effort, How are We Doing?</vt:lpstr>
      <vt:lpstr>Project’s Schedule Completion Trends</vt:lpstr>
      <vt:lpstr>FPGA vs. Non-FPGA Completion Trends</vt:lpstr>
      <vt:lpstr>Required Number of Spins</vt:lpstr>
      <vt:lpstr>Types of Flaws</vt:lpstr>
      <vt:lpstr>Root Cause of Functional Flaws</vt:lpstr>
      <vt:lpstr>Cost of Find Functional Flaws</vt:lpstr>
      <vt:lpstr>Beyond Standards</vt:lpstr>
      <vt:lpstr>Standardization of Languages</vt:lpstr>
      <vt:lpstr>SystemVerilog Adoption by Design Size</vt:lpstr>
      <vt:lpstr> Standardization in Base Class Libraries</vt:lpstr>
      <vt:lpstr>Standardization of the SoC Verification Process</vt:lpstr>
      <vt:lpstr>Standardization of the SoC Verification Process</vt:lpstr>
      <vt:lpstr>Beyond the status quo</vt:lpstr>
      <vt:lpstr>The Verification Paradox</vt:lpstr>
      <vt:lpstr>Standardization of the SoC Verification Process</vt:lpstr>
      <vt:lpstr>Use of Advanced Verification Techniques</vt:lpstr>
      <vt:lpstr>Directed vs Constrained-Random Simulation</vt:lpstr>
      <vt:lpstr>Larger Designs Use More Formal</vt:lpstr>
      <vt:lpstr>The Evolution of Formal Technology</vt:lpstr>
      <vt:lpstr>Standardization of the SoC Verification Process</vt:lpstr>
      <vt:lpstr>Standardization of the SoC Verification Process</vt:lpstr>
      <vt:lpstr> Mean Number of Clock Domains by Design Size</vt:lpstr>
      <vt:lpstr>Standardization of the SoC Verification Process</vt:lpstr>
      <vt:lpstr>SoC Design &amp; Verification Involves Lots of SW</vt:lpstr>
      <vt:lpstr> As Design Sizes Increase…Emulation Up, FPGA Prototyping Down in 2012</vt:lpstr>
      <vt:lpstr>  Integrated Simulation/Emulation/Software Verification Environments Emerge</vt:lpstr>
      <vt:lpstr>Coverage and Power</vt:lpstr>
      <vt:lpstr>The Rising Importance of Coverage</vt:lpstr>
      <vt:lpstr>Unified Coverage Interoperability Standard </vt:lpstr>
      <vt:lpstr>Trends in Power Management Verification</vt:lpstr>
      <vt:lpstr>Power Trends</vt:lpstr>
      <vt:lpstr>Power Trends</vt:lpstr>
      <vt:lpstr>Power Trends</vt:lpstr>
      <vt:lpstr>Beyond the Status Quo</vt:lpstr>
      <vt:lpstr>Back to the future</vt:lpstr>
      <vt:lpstr>Design Productivity Gap</vt:lpstr>
      <vt:lpstr>Verification Productivity Gap</vt:lpstr>
      <vt:lpstr>Closing The Verification Gap</vt:lpstr>
      <vt:lpstr>PowerPoint Presentation</vt:lpstr>
      <vt:lpstr>PowerPoint Presentation</vt:lpstr>
      <vt:lpstr>Bug Prevention vs. Bug Hunting</vt:lpstr>
      <vt:lpstr>Summary</vt:lpstr>
      <vt:lpstr>PowerPoint Presentation</vt:lpstr>
    </vt:vector>
  </TitlesOfParts>
  <Company>MGC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Title – 36pt, Three Lines Max. Anchor: Bottom Left</dc:title>
  <dc:creator>lseigneu</dc:creator>
  <cp:lastModifiedBy>Harry Foster</cp:lastModifiedBy>
  <cp:revision>555</cp:revision>
  <cp:lastPrinted>2013-09-03T18:19:53Z</cp:lastPrinted>
  <dcterms:created xsi:type="dcterms:W3CDTF">2011-12-28T21:33:21Z</dcterms:created>
  <dcterms:modified xsi:type="dcterms:W3CDTF">2013-10-19T17:32:02Z</dcterms:modified>
</cp:coreProperties>
</file>